
<file path=[Content_Types].xml><?xml version="1.0" encoding="utf-8"?>
<Types xmlns="http://schemas.openxmlformats.org/package/2006/content-types">
  <Default Extension="image" ContentType="image/jpg"/>
  <Default Extension="jp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4" r:id="rId3"/>
    <p:sldMasterId id="2147483656" r:id="rId4"/>
  </p:sldMasterIdLst>
  <p:notesMasterIdLst>
    <p:notesMasterId r:id="rId10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3" d="100"/>
          <a:sy n="83" d="100"/>
        </p:scale>
        <p:origin x="420"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theme" Target="theme/theme1.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notesMaster" Target="notesMasters/notesMaster1.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a:t>Selected positive responses (%)</a:t>
            </a:r>
          </a:p>
        </c:rich>
      </c:tx>
      <c:overlay val="0"/>
    </c:title>
    <c:autoTitleDeleted val="0"/>
    <c:plotArea>
      <c:layout/>
      <c:barChart>
        <c:barDir val="col"/>
        <c:grouping val="clustered"/>
        <c:varyColors val="1"/>
        <c:ser>
          <c:idx val="0"/>
          <c:order val="0"/>
          <c:tx>
            <c:strRef>
              <c:f>Sheet1!$B$1</c:f>
              <c:strCache>
                <c:ptCount val="1"/>
                <c:pt idx="0">
                  <c:v>Positive / Yes</c:v>
                </c:pt>
              </c:strCache>
            </c:strRef>
          </c:tx>
          <c:spPr>
            <a:solidFill>
              <a:srgbClr val="228B8B"/>
            </a:solidFill>
          </c:spPr>
          <c:invertIfNegative val="1"/>
          <c:cat>
            <c:strRef>
              <c:f>Sheet1!$A$2:$A$5</c:f>
              <c:strCache>
                <c:ptCount val="4"/>
                <c:pt idx="0">
                  <c:v>Lessons easy to follow</c:v>
                </c:pt>
                <c:pt idx="1">
                  <c:v>Teacher explains clearly</c:v>
                </c:pt>
                <c:pt idx="2">
                  <c:v>Enough time for classwork</c:v>
                </c:pt>
                <c:pt idx="3">
                  <c:v>Know where to get extra help</c:v>
                </c:pt>
              </c:strCache>
            </c:strRef>
          </c:cat>
          <c:val>
            <c:numRef>
              <c:f>Sheet1!$B$2:$B$5</c:f>
              <c:numCache>
                <c:formatCode>General</c:formatCode>
                <c:ptCount val="4"/>
                <c:pt idx="0">
                  <c:v>52</c:v>
                </c:pt>
                <c:pt idx="1">
                  <c:v>64</c:v>
                </c:pt>
                <c:pt idx="2">
                  <c:v>57</c:v>
                </c:pt>
                <c:pt idx="3">
                  <c:v>68</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236C-4D93-B658-82CCA2DC5167}"/>
            </c:ext>
          </c:extLst>
        </c:ser>
        <c:dLbls>
          <c:showLegendKey val="0"/>
          <c:showVal val="0"/>
          <c:showCatName val="0"/>
          <c:showSerName val="0"/>
          <c:showPercent val="0"/>
          <c:showBubbleSize val="0"/>
        </c:dLbls>
        <c:gapWidth val="15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100"/>
          <c:min val="0"/>
        </c:scaling>
        <c:delete val="0"/>
        <c:axPos val="l"/>
        <c:majorGridlines/>
        <c:numFmt formatCode="General" sourceLinked="1"/>
        <c:majorTickMark val="out"/>
        <c:minorTickMark val="none"/>
        <c:tickLblPos val="nextTo"/>
        <c:txPr>
          <a:bodyPr/>
          <a:lstStyle/>
          <a:p>
            <a:pPr>
              <a:defRPr sz="900"/>
            </a:pPr>
            <a:endParaRPr lang="en-US"/>
          </a:p>
        </c:txPr>
        <c:crossAx val="-2068027336"/>
        <c:crosses val="autoZero"/>
        <c:crossBetween val="between"/>
        <c:majorUnit val="20"/>
      </c:valAx>
    </c:plotArea>
    <c:plotVisOnly val="1"/>
    <c:dispBlanksAs val="gap"/>
    <c:showDLblsOverMax val="1"/>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a:t>Positive responses (%)</a:t>
            </a:r>
          </a:p>
        </c:rich>
      </c:tx>
      <c:overlay val="0"/>
    </c:title>
    <c:autoTitleDeleted val="0"/>
    <c:plotArea>
      <c:layout/>
      <c:barChart>
        <c:barDir val="bar"/>
        <c:grouping val="clustered"/>
        <c:varyColors val="1"/>
        <c:ser>
          <c:idx val="0"/>
          <c:order val="0"/>
          <c:tx>
            <c:strRef>
              <c:f>Sheet1!$B$1</c:f>
              <c:strCache>
                <c:ptCount val="1"/>
                <c:pt idx="0">
                  <c:v>Yes</c:v>
                </c:pt>
              </c:strCache>
            </c:strRef>
          </c:tx>
          <c:spPr>
            <a:solidFill>
              <a:srgbClr val="228B8B"/>
            </a:solidFill>
          </c:spPr>
          <c:invertIfNegative val="1"/>
          <c:cat>
            <c:strRef>
              <c:f>Sheet1!$A$2:$A$6</c:f>
              <c:strCache>
                <c:ptCount val="5"/>
                <c:pt idx="0">
                  <c:v>Facilities easy to reach</c:v>
                </c:pt>
                <c:pt idx="1">
                  <c:v>Safe moving around school</c:v>
                </c:pt>
                <c:pt idx="2">
                  <c:v>Clear signs/directions</c:v>
                </c:pt>
                <c:pt idx="3">
                  <c:v>Comfortable seating</c:v>
                </c:pt>
                <c:pt idx="4">
                  <c:v>Quiet space available</c:v>
                </c:pt>
              </c:strCache>
            </c:strRef>
          </c:cat>
          <c:val>
            <c:numRef>
              <c:f>Sheet1!$B$2:$B$6</c:f>
              <c:numCache>
                <c:formatCode>General</c:formatCode>
                <c:ptCount val="5"/>
                <c:pt idx="0">
                  <c:v>86</c:v>
                </c:pt>
                <c:pt idx="1">
                  <c:v>89</c:v>
                </c:pt>
                <c:pt idx="2">
                  <c:v>78</c:v>
                </c:pt>
                <c:pt idx="3">
                  <c:v>82</c:v>
                </c:pt>
                <c:pt idx="4">
                  <c:v>31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CADE-4C86-AB94-D586369486C6}"/>
            </c:ext>
          </c:extLst>
        </c:ser>
        <c:dLbls>
          <c:showLegendKey val="0"/>
          <c:showVal val="0"/>
          <c:showCatName val="0"/>
          <c:showSerName val="0"/>
          <c:showPercent val="0"/>
          <c:showBubbleSize val="0"/>
        </c:dLbls>
        <c:gapWidth val="150"/>
        <c:axId val="-2068027336"/>
        <c:axId val="-2113994440"/>
      </c:barChart>
      <c:catAx>
        <c:axId val="-2068027336"/>
        <c:scaling>
          <c:orientation val="minMax"/>
        </c:scaling>
        <c:delete val="0"/>
        <c:axPos val="l"/>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100"/>
          <c:min val="0"/>
        </c:scaling>
        <c:delete val="0"/>
        <c:axPos val="b"/>
        <c:majorGridlines/>
        <c:numFmt formatCode="General" sourceLinked="1"/>
        <c:majorTickMark val="out"/>
        <c:minorTickMark val="none"/>
        <c:tickLblPos val="nextTo"/>
        <c:txPr>
          <a:bodyPr/>
          <a:lstStyle/>
          <a:p>
            <a:pPr>
              <a:defRPr sz="900"/>
            </a:pPr>
            <a:endParaRPr lang="en-US"/>
          </a:p>
        </c:txPr>
        <c:crossAx val="-2068027336"/>
        <c:crosses val="autoZero"/>
        <c:crossBetween val="between"/>
        <c:majorUnit val="20"/>
      </c:valAx>
    </c:plotArea>
    <c:plotVisOnly val="1"/>
    <c:dispBlanksAs val="gap"/>
    <c:showDLblsOverMax val="1"/>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a:t>Selected responses (%)</a:t>
            </a:r>
          </a:p>
        </c:rich>
      </c:tx>
      <c:overlay val="0"/>
    </c:title>
    <c:autoTitleDeleted val="0"/>
    <c:plotArea>
      <c:layout/>
      <c:barChart>
        <c:barDir val="col"/>
        <c:grouping val="clustered"/>
        <c:varyColors val="1"/>
        <c:ser>
          <c:idx val="0"/>
          <c:order val="0"/>
          <c:tx>
            <c:strRef>
              <c:f>Sheet1!$B$1</c:f>
              <c:strCache>
                <c:ptCount val="1"/>
                <c:pt idx="0">
                  <c:v>Yes</c:v>
                </c:pt>
              </c:strCache>
            </c:strRef>
          </c:tx>
          <c:spPr>
            <a:solidFill>
              <a:srgbClr val="228B8B"/>
            </a:solidFill>
          </c:spPr>
          <c:invertIfNegative val="1"/>
          <c:cat>
            <c:strRef>
              <c:f>Sheet1!$A$2:$A$6</c:f>
              <c:strCache>
                <c:ptCount val="5"/>
                <c:pt idx="0">
                  <c:v>Equal treatment</c:v>
                </c:pt>
                <c:pt idx="1">
                  <c:v>Respect for backgrounds</c:v>
                </c:pt>
                <c:pt idx="2">
                  <c:v>Free to share opinions</c:v>
                </c:pt>
                <c:pt idx="3">
                  <c:v>Equal chances</c:v>
                </c:pt>
                <c:pt idx="4">
                  <c:v>Want more inclusion activities</c:v>
                </c:pt>
              </c:strCache>
            </c:strRef>
          </c:cat>
          <c:val>
            <c:numRef>
              <c:f>Sheet1!$B$2:$B$6</c:f>
              <c:numCache>
                <c:formatCode>General</c:formatCode>
                <c:ptCount val="5"/>
                <c:pt idx="0">
                  <c:v>74</c:v>
                </c:pt>
                <c:pt idx="1">
                  <c:v>76</c:v>
                </c:pt>
                <c:pt idx="2">
                  <c:v>71</c:v>
                </c:pt>
                <c:pt idx="3">
                  <c:v>73</c:v>
                </c:pt>
                <c:pt idx="4">
                  <c:v>63</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62BB-41DD-8940-D4FCB2741FCB}"/>
            </c:ext>
          </c:extLst>
        </c:ser>
        <c:ser>
          <c:idx val="1"/>
          <c:order val="1"/>
          <c:tx>
            <c:strRef>
              <c:f>Sheet1!$C$1</c:f>
              <c:strCache>
                <c:ptCount val="1"/>
                <c:pt idx="0">
                  <c:v>No</c:v>
                </c:pt>
              </c:strCache>
            </c:strRef>
          </c:tx>
          <c:spPr>
            <a:solidFill>
              <a:srgbClr val="529CBE"/>
            </a:solidFill>
          </c:spPr>
          <c:invertIfNegative val="1"/>
          <c:cat>
            <c:strRef>
              <c:f>Sheet1!$A$2:$A$6</c:f>
              <c:strCache>
                <c:ptCount val="5"/>
                <c:pt idx="0">
                  <c:v>Equal treatment</c:v>
                </c:pt>
                <c:pt idx="1">
                  <c:v>Respect for backgrounds</c:v>
                </c:pt>
                <c:pt idx="2">
                  <c:v>Free to share opinions</c:v>
                </c:pt>
                <c:pt idx="3">
                  <c:v>Equal chances</c:v>
                </c:pt>
                <c:pt idx="4">
                  <c:v>Want more inclusion activities</c:v>
                </c:pt>
              </c:strCache>
            </c:strRef>
          </c:cat>
          <c:val>
            <c:numRef>
              <c:f>Sheet1!$C$2:$C$6</c:f>
              <c:numCache>
                <c:formatCode>General</c:formatCode>
                <c:ptCount val="5"/>
                <c:pt idx="0">
                  <c:v>10</c:v>
                </c:pt>
                <c:pt idx="1">
                  <c:v>5</c:v>
                </c:pt>
                <c:pt idx="2">
                  <c:v>9</c:v>
                </c:pt>
                <c:pt idx="3">
                  <c:v>11</c:v>
                </c:pt>
                <c:pt idx="4">
                  <c:v>12</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62BB-41DD-8940-D4FCB2741FCB}"/>
            </c:ext>
          </c:extLst>
        </c:ser>
        <c:dLbls>
          <c:showLegendKey val="0"/>
          <c:showVal val="0"/>
          <c:showCatName val="0"/>
          <c:showSerName val="0"/>
          <c:showPercent val="0"/>
          <c:showBubbleSize val="0"/>
        </c:dLbls>
        <c:gapWidth val="150"/>
        <c:axId val="-2068027336"/>
        <c:axId val="-2113994440"/>
      </c:barChart>
      <c:catAx>
        <c:axId val="-2068027336"/>
        <c:scaling>
          <c:orientation val="minMax"/>
        </c:scaling>
        <c:delete val="0"/>
        <c:axPos val="b"/>
        <c:numFmt formatCode="General" sourceLinked="0"/>
        <c:majorTickMark val="out"/>
        <c:minorTickMark val="none"/>
        <c:tickLblPos val="nextTo"/>
        <c:txPr>
          <a:bodyPr/>
          <a:lstStyle/>
          <a:p>
            <a:pPr>
              <a:defRPr sz="1000"/>
            </a:pPr>
            <a:endParaRPr lang="en-US"/>
          </a:p>
        </c:txPr>
        <c:crossAx val="-2113994440"/>
        <c:crosses val="autoZero"/>
        <c:auto val="1"/>
        <c:lblAlgn val="ctr"/>
        <c:lblOffset val="100"/>
        <c:noMultiLvlLbl val="0"/>
      </c:catAx>
      <c:valAx>
        <c:axId val="-2113994440"/>
        <c:scaling>
          <c:orientation val="minMax"/>
          <c:max val="100"/>
          <c:min val="0"/>
        </c:scaling>
        <c:delete val="0"/>
        <c:axPos val="l"/>
        <c:majorGridlines/>
        <c:numFmt formatCode="General" sourceLinked="1"/>
        <c:majorTickMark val="out"/>
        <c:minorTickMark val="none"/>
        <c:tickLblPos val="nextTo"/>
        <c:txPr>
          <a:bodyPr/>
          <a:lstStyle/>
          <a:p>
            <a:pPr>
              <a:defRPr sz="900"/>
            </a:pPr>
            <a:endParaRPr lang="en-US"/>
          </a:p>
        </c:txPr>
        <c:crossAx val="-2068027336"/>
        <c:crosses val="autoZero"/>
        <c:crossBetween val="between"/>
        <c:majorUnit val="20"/>
      </c:valAx>
    </c:plotArea>
    <c:legend>
      <c:legendPos val="b"/>
      <c:overlay val="1"/>
      <c:txPr>
        <a:bodyPr/>
        <a:lstStyle/>
        <a:p>
          <a:pPr>
            <a:defRPr sz="900"/>
          </a:pPr>
          <a:endParaRPr lang="en-US"/>
        </a:p>
      </c:txPr>
    </c:legend>
    <c:plotVisOnly val="1"/>
    <c:dispBlanksAs val="gap"/>
    <c:showDLblsOverMax val="1"/>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ED447-F300-1734-9626-3AF11B8495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61D21A-2128-FFCC-93DE-48619E8BF5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9DF4BB-F755-7A33-C124-46AF4D758D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2342BF-3D58-E5C3-BA58-05995C7704C1}"/>
              </a:ext>
            </a:extLst>
          </p:cNvPr>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21986873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a:t>8/18/2026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31B9E-B782-CBC5-34C8-3E72295340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599EE11-1F60-A78A-9D7A-19EE314B5F79}"/>
              </a:ext>
            </a:extLst>
          </p:cNvPr>
          <p:cNvSpPr>
            <a:spLocks noGrp="1"/>
          </p:cNvSpPr>
          <p:nvPr>
            <p:ph type="dt" sz="half" idx="10"/>
          </p:nvPr>
        </p:nvSpPr>
        <p:spPr/>
        <p:txBody>
          <a:bodyPr/>
          <a:lstStyle/>
          <a:p>
            <a:fld id="{4A07BE63-1F56-4FF8-B6B8-77848D18BEA1}" type="datetimeFigureOut">
              <a:rPr lang="en-US"/>
              <a:t>8/18/2026</a:t>
            </a:fld>
            <a:endParaRPr lang="en-US"/>
          </a:p>
        </p:txBody>
      </p:sp>
      <p:sp>
        <p:nvSpPr>
          <p:cNvPr id="4" name="Footer Placeholder 3">
            <a:extLst>
              <a:ext uri="{FF2B5EF4-FFF2-40B4-BE49-F238E27FC236}">
                <a16:creationId xmlns:a16="http://schemas.microsoft.com/office/drawing/2014/main" id="{73427A02-72B0-2454-314F-541D882624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1E58FD3-B144-9BCC-6DBF-DDDDD38ED7D1}"/>
              </a:ext>
            </a:extLst>
          </p:cNvPr>
          <p:cNvSpPr>
            <a:spLocks noGrp="1"/>
          </p:cNvSpPr>
          <p:nvPr>
            <p:ph type="sldNum" sz="quarter" idx="12"/>
          </p:nvPr>
        </p:nvSpPr>
        <p:spPr/>
        <p:txBody>
          <a:bodyPr/>
          <a:lstStyle/>
          <a:p>
            <a:fld id="{208A033C-BD0F-45E4-96A1-C982AC9A0122}" type="slidenum">
              <a:rPr lang="en-US"/>
              <a:t>‹#›</a:t>
            </a:fld>
            <a:endParaRPr lang="en-US"/>
          </a:p>
        </p:txBody>
      </p:sp>
    </p:spTree>
    <p:extLst>
      <p:ext uri="{BB962C8B-B14F-4D97-AF65-F5344CB8AC3E}">
        <p14:creationId xmlns:p14="http://schemas.microsoft.com/office/powerpoint/2010/main" val="1064206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74B12-A9E0-9A29-317F-3473D4EA28C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89DDFAC-1CF0-4D0C-7904-7AA8B6DC0C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0913E2-FD56-069E-F910-B357238E7D39}"/>
              </a:ext>
            </a:extLst>
          </p:cNvPr>
          <p:cNvSpPr>
            <a:spLocks noGrp="1"/>
          </p:cNvSpPr>
          <p:nvPr>
            <p:ph type="dt" sz="half" idx="10"/>
          </p:nvPr>
        </p:nvSpPr>
        <p:spPr/>
        <p:txBody>
          <a:bodyPr/>
          <a:lstStyle/>
          <a:p>
            <a:fld id="{4A07BE63-1F56-4FF8-B6B8-77848D18BEA1}" type="datetimeFigureOut">
              <a:rPr lang="en-US"/>
              <a:t>8/18/2026</a:t>
            </a:fld>
            <a:endParaRPr lang="en-US"/>
          </a:p>
        </p:txBody>
      </p:sp>
      <p:sp>
        <p:nvSpPr>
          <p:cNvPr id="5" name="Footer Placeholder 4">
            <a:extLst>
              <a:ext uri="{FF2B5EF4-FFF2-40B4-BE49-F238E27FC236}">
                <a16:creationId xmlns:a16="http://schemas.microsoft.com/office/drawing/2014/main" id="{8FCA7CCE-A316-DEE9-D8EC-7909BF120D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58C9C4-AF97-05C7-056E-5D17B34A072D}"/>
              </a:ext>
            </a:extLst>
          </p:cNvPr>
          <p:cNvSpPr>
            <a:spLocks noGrp="1"/>
          </p:cNvSpPr>
          <p:nvPr>
            <p:ph type="sldNum" sz="quarter" idx="12"/>
          </p:nvPr>
        </p:nvSpPr>
        <p:spPr/>
        <p:txBody>
          <a:bodyPr/>
          <a:lstStyle/>
          <a:p>
            <a:fld id="{208A033C-BD0F-45E4-96A1-C982AC9A0122}" type="slidenum">
              <a:rPr lang="en-US"/>
              <a:t>‹#›</a:t>
            </a:fld>
            <a:endParaRPr lang="en-US"/>
          </a:p>
        </p:txBody>
      </p:sp>
    </p:spTree>
    <p:extLst>
      <p:ext uri="{BB962C8B-B14F-4D97-AF65-F5344CB8AC3E}">
        <p14:creationId xmlns:p14="http://schemas.microsoft.com/office/powerpoint/2010/main" val="22138987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E54BD7-10FB-8B9C-D9CB-BE94C4555970}"/>
              </a:ext>
            </a:extLst>
          </p:cNvPr>
          <p:cNvSpPr>
            <a:spLocks noGrp="1"/>
          </p:cNvSpPr>
          <p:nvPr>
            <p:ph type="dt" sz="half" idx="10"/>
          </p:nvPr>
        </p:nvSpPr>
        <p:spPr/>
        <p:txBody>
          <a:bodyPr/>
          <a:lstStyle/>
          <a:p>
            <a:fld id="{4A07BE63-1F56-4FF8-B6B8-77848D18BEA1}" type="datetimeFigureOut">
              <a:rPr lang="en-US"/>
              <a:t>8/18/2026</a:t>
            </a:fld>
            <a:endParaRPr lang="en-US"/>
          </a:p>
        </p:txBody>
      </p:sp>
      <p:sp>
        <p:nvSpPr>
          <p:cNvPr id="3" name="Footer Placeholder 2">
            <a:extLst>
              <a:ext uri="{FF2B5EF4-FFF2-40B4-BE49-F238E27FC236}">
                <a16:creationId xmlns:a16="http://schemas.microsoft.com/office/drawing/2014/main" id="{E11885C7-33B9-6393-33F6-50280E7EEC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B66149F-CC21-A29D-E2AB-3D8F7776C2AB}"/>
              </a:ext>
            </a:extLst>
          </p:cNvPr>
          <p:cNvSpPr>
            <a:spLocks noGrp="1"/>
          </p:cNvSpPr>
          <p:nvPr>
            <p:ph type="sldNum" sz="quarter" idx="12"/>
          </p:nvPr>
        </p:nvSpPr>
        <p:spPr/>
        <p:txBody>
          <a:bodyPr/>
          <a:lstStyle/>
          <a:p>
            <a:fld id="{208A033C-BD0F-45E4-96A1-C982AC9A0122}" type="slidenum">
              <a:rPr lang="en-US"/>
              <a:t>‹#›</a:t>
            </a:fld>
            <a:endParaRPr lang="en-US"/>
          </a:p>
        </p:txBody>
      </p:sp>
    </p:spTree>
    <p:extLst>
      <p:ext uri="{BB962C8B-B14F-4D97-AF65-F5344CB8AC3E}">
        <p14:creationId xmlns:p14="http://schemas.microsoft.com/office/powerpoint/2010/main" val="35170556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a:t>8/18/2026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53A66F-98BD-BBBA-E427-DE2A0CECAF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0084327-BB3C-82D8-97D9-0E9AFF4334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09137-D60E-0C03-3EB4-C7AD177461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07BE63-1F56-4FF8-B6B8-77848D18BEA1}" type="datetimeFigureOut">
              <a:rPr lang="en-US"/>
              <a:t>8/18/2026</a:t>
            </a:fld>
            <a:endParaRPr lang="en-US"/>
          </a:p>
        </p:txBody>
      </p:sp>
      <p:sp>
        <p:nvSpPr>
          <p:cNvPr id="5" name="Footer Placeholder 4">
            <a:extLst>
              <a:ext uri="{FF2B5EF4-FFF2-40B4-BE49-F238E27FC236}">
                <a16:creationId xmlns:a16="http://schemas.microsoft.com/office/drawing/2014/main" id="{C8CF19DD-8D28-256D-2FF2-F189CF7009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DC6FC68-0A4B-AF9D-D41C-BB76EDD195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8A033C-BD0F-45E4-96A1-C982AC9A0122}" type="slidenum">
              <a:rPr lang="en-US"/>
              <a:t>‹#›</a:t>
            </a:fld>
            <a:endParaRPr lang="en-US"/>
          </a:p>
        </p:txBody>
      </p:sp>
    </p:spTree>
    <p:extLst>
      <p:ext uri="{BB962C8B-B14F-4D97-AF65-F5344CB8AC3E}">
        <p14:creationId xmlns:p14="http://schemas.microsoft.com/office/powerpoint/2010/main" val="92428497"/>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5"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7"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slideLayout" Target="../slideLayouts/slideLayout1.xml"/><Relationship Id="rId4" Type="http://schemas.openxmlformats.org/officeDocument/2006/relationships/video" Target="../media/media2.mp4"/></Relationships>
</file>

<file path=ppt/slides/_rels/slide5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5.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image" Target="../media/image16.image"/><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17.image"/><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3" Type="http://schemas.openxmlformats.org/officeDocument/2006/relationships/image" Target="../media/image16.image"/><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8.image"/><Relationship Id="rId4" Type="http://schemas.openxmlformats.org/officeDocument/2006/relationships/image" Target="../media/image17.image"/></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9.png"/><Relationship Id="rId4" Type="http://schemas.openxmlformats.org/officeDocument/2006/relationships/notesSlide" Target="../notesSlides/notesSlide43.xml"/></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20.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9052560" y="0"/>
            <a:ext cx="502920" cy="685800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9966960" y="0"/>
            <a:ext cx="502920" cy="6858000"/>
          </a:xfrm>
          <a:prstGeom prst="rect">
            <a:avLst/>
          </a:prstGeom>
          <a:solidFill>
            <a:srgbClr val="529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10881360" y="0"/>
            <a:ext cx="502920" cy="6858000"/>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85800" y="914400"/>
            <a:ext cx="8046720" cy="1097280"/>
          </a:xfrm>
          <a:prstGeom prst="rect">
            <a:avLst/>
          </a:prstGeom>
          <a:noFill/>
        </p:spPr>
        <p:txBody>
          <a:bodyPr wrap="none">
            <a:spAutoFit/>
          </a:bodyPr>
          <a:lstStyle/>
          <a:p>
            <a:pPr>
              <a:defRPr sz="3800" b="1">
                <a:solidFill>
                  <a:srgbClr val="FFFFFF"/>
                </a:solidFill>
                <a:latin typeface="Aptos Display"/>
              </a:defRPr>
            </a:pPr>
            <a:r>
              <a:t>INCLUSIVE EDUCATION</a:t>
            </a:r>
          </a:p>
        </p:txBody>
      </p:sp>
      <p:sp>
        <p:nvSpPr>
          <p:cNvPr id="7" name="TextBox 6"/>
          <p:cNvSpPr txBox="1"/>
          <p:nvPr/>
        </p:nvSpPr>
        <p:spPr>
          <a:xfrm>
            <a:off x="713232" y="2057400"/>
            <a:ext cx="3057504" cy="430887"/>
          </a:xfrm>
          <a:prstGeom prst="rect">
            <a:avLst/>
          </a:prstGeom>
          <a:noFill/>
        </p:spPr>
        <p:txBody>
          <a:bodyPr wrap="none">
            <a:spAutoFit/>
          </a:bodyPr>
          <a:lstStyle/>
          <a:p>
            <a:pPr>
              <a:defRPr sz="2200">
                <a:solidFill>
                  <a:srgbClr val="DEAB37"/>
                </a:solidFill>
                <a:latin typeface="Aptos"/>
              </a:defRPr>
            </a:pPr>
            <a:r>
              <a:rPr dirty="0"/>
              <a:t>12-Week SDG 4 Project </a:t>
            </a:r>
          </a:p>
        </p:txBody>
      </p:sp>
      <p:sp>
        <p:nvSpPr>
          <p:cNvPr id="8" name="TextBox 7"/>
          <p:cNvSpPr txBox="1"/>
          <p:nvPr/>
        </p:nvSpPr>
        <p:spPr>
          <a:xfrm>
            <a:off x="713232" y="2926080"/>
            <a:ext cx="7498079" cy="1280160"/>
          </a:xfrm>
          <a:prstGeom prst="rect">
            <a:avLst/>
          </a:prstGeom>
          <a:noFill/>
        </p:spPr>
        <p:txBody>
          <a:bodyPr wrap="none">
            <a:spAutoFit/>
          </a:bodyPr>
          <a:lstStyle/>
          <a:p>
            <a:pPr>
              <a:defRPr sz="2300" b="1">
                <a:solidFill>
                  <a:srgbClr val="FFFFFF"/>
                </a:solidFill>
                <a:latin typeface="Aptos"/>
              </a:defRPr>
            </a:pPr>
            <a:r>
              <a:t>M.I. Hajwani English Medium School &amp; Jr College, Khed</a:t>
            </a:r>
          </a:p>
          <a:p>
            <a:pPr>
              <a:defRPr sz="1500">
                <a:solidFill>
                  <a:srgbClr val="D2E1E8"/>
                </a:solidFill>
                <a:latin typeface="Aptos"/>
              </a:defRPr>
            </a:pPr>
            <a:r>
              <a:t>SDG Alignment: SDG 4 – Quality Education</a:t>
            </a:r>
          </a:p>
        </p:txBody>
      </p:sp>
      <p:sp>
        <p:nvSpPr>
          <p:cNvPr id="9" name="TextBox 8"/>
          <p:cNvSpPr txBox="1"/>
          <p:nvPr/>
        </p:nvSpPr>
        <p:spPr>
          <a:xfrm>
            <a:off x="731520" y="5715000"/>
            <a:ext cx="7315200" cy="457200"/>
          </a:xfrm>
          <a:prstGeom prst="rect">
            <a:avLst/>
          </a:prstGeom>
          <a:noFill/>
        </p:spPr>
        <p:txBody>
          <a:bodyPr wrap="none">
            <a:spAutoFit/>
          </a:bodyPr>
          <a:lstStyle/>
          <a:p>
            <a:pPr>
              <a:defRPr sz="1400">
                <a:solidFill>
                  <a:srgbClr val="FFFFFF"/>
                </a:solidFill>
                <a:latin typeface="Aptos"/>
              </a:defRPr>
            </a:pPr>
            <a:r>
              <a:t>Project Duration: 12 Weeks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Project at a Glance</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OVERVIEW</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The first three weeks establish the foundation, evidence base and sensitization direction.</a:t>
            </a:r>
          </a:p>
        </p:txBody>
      </p:sp>
      <p:sp>
        <p:nvSpPr>
          <p:cNvPr id="7" name="Rounded Rectangle 6"/>
          <p:cNvSpPr/>
          <p:nvPr/>
        </p:nvSpPr>
        <p:spPr>
          <a:xfrm>
            <a:off x="640080" y="1325880"/>
            <a:ext cx="2148840" cy="1417320"/>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19" y="1472184"/>
            <a:ext cx="1965960" cy="502920"/>
          </a:xfrm>
          <a:prstGeom prst="rect">
            <a:avLst/>
          </a:prstGeom>
          <a:noFill/>
        </p:spPr>
        <p:txBody>
          <a:bodyPr wrap="none">
            <a:spAutoFit/>
          </a:bodyPr>
          <a:lstStyle/>
          <a:p>
            <a:pPr algn="ctr">
              <a:defRPr sz="2800" b="1">
                <a:solidFill>
                  <a:srgbClr val="228B8B"/>
                </a:solidFill>
                <a:latin typeface="Aptos Display"/>
              </a:defRPr>
            </a:pPr>
            <a:r>
              <a:t>12</a:t>
            </a:r>
          </a:p>
        </p:txBody>
      </p:sp>
      <p:sp>
        <p:nvSpPr>
          <p:cNvPr id="9" name="TextBox 8"/>
          <p:cNvSpPr txBox="1"/>
          <p:nvPr/>
        </p:nvSpPr>
        <p:spPr>
          <a:xfrm>
            <a:off x="749808" y="2057400"/>
            <a:ext cx="1929384" cy="594360"/>
          </a:xfrm>
          <a:prstGeom prst="rect">
            <a:avLst/>
          </a:prstGeom>
          <a:noFill/>
        </p:spPr>
        <p:txBody>
          <a:bodyPr wrap="none">
            <a:spAutoFit/>
          </a:bodyPr>
          <a:lstStyle/>
          <a:p>
            <a:pPr algn="ctr">
              <a:defRPr sz="1050">
                <a:solidFill>
                  <a:srgbClr val="2A343E"/>
                </a:solidFill>
                <a:latin typeface="Aptos"/>
              </a:defRPr>
            </a:pPr>
            <a:r>
              <a:t>Weeks of planned action</a:t>
            </a:r>
          </a:p>
        </p:txBody>
      </p:sp>
      <p:sp>
        <p:nvSpPr>
          <p:cNvPr id="10" name="Rounded Rectangle 9"/>
          <p:cNvSpPr/>
          <p:nvPr/>
        </p:nvSpPr>
        <p:spPr>
          <a:xfrm>
            <a:off x="2971800" y="1325880"/>
            <a:ext cx="2148840" cy="1417320"/>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063240" y="1472184"/>
            <a:ext cx="1965960" cy="502920"/>
          </a:xfrm>
          <a:prstGeom prst="rect">
            <a:avLst/>
          </a:prstGeom>
          <a:noFill/>
        </p:spPr>
        <p:txBody>
          <a:bodyPr wrap="none">
            <a:spAutoFit/>
          </a:bodyPr>
          <a:lstStyle/>
          <a:p>
            <a:pPr algn="ctr">
              <a:defRPr sz="2800" b="1">
                <a:solidFill>
                  <a:srgbClr val="DEAB37"/>
                </a:solidFill>
                <a:latin typeface="Aptos Display"/>
              </a:defRPr>
            </a:pPr>
            <a:r>
              <a:t>SDG 4</a:t>
            </a:r>
          </a:p>
        </p:txBody>
      </p:sp>
      <p:sp>
        <p:nvSpPr>
          <p:cNvPr id="12" name="TextBox 11"/>
          <p:cNvSpPr txBox="1"/>
          <p:nvPr/>
        </p:nvSpPr>
        <p:spPr>
          <a:xfrm>
            <a:off x="3081528" y="2057400"/>
            <a:ext cx="1929384" cy="594360"/>
          </a:xfrm>
          <a:prstGeom prst="rect">
            <a:avLst/>
          </a:prstGeom>
          <a:noFill/>
        </p:spPr>
        <p:txBody>
          <a:bodyPr wrap="none">
            <a:spAutoFit/>
          </a:bodyPr>
          <a:lstStyle/>
          <a:p>
            <a:pPr algn="ctr">
              <a:defRPr sz="1050">
                <a:solidFill>
                  <a:srgbClr val="2A343E"/>
                </a:solidFill>
                <a:latin typeface="Aptos"/>
              </a:defRPr>
            </a:pPr>
            <a:r>
              <a:t>Quality Education</a:t>
            </a:r>
          </a:p>
        </p:txBody>
      </p:sp>
      <p:sp>
        <p:nvSpPr>
          <p:cNvPr id="13" name="Rounded Rectangle 12"/>
          <p:cNvSpPr/>
          <p:nvPr/>
        </p:nvSpPr>
        <p:spPr>
          <a:xfrm>
            <a:off x="5303520" y="1325880"/>
            <a:ext cx="2148840" cy="1417320"/>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394959" y="1472184"/>
            <a:ext cx="1965960" cy="502920"/>
          </a:xfrm>
          <a:prstGeom prst="rect">
            <a:avLst/>
          </a:prstGeom>
          <a:noFill/>
        </p:spPr>
        <p:txBody>
          <a:bodyPr wrap="none">
            <a:spAutoFit/>
          </a:bodyPr>
          <a:lstStyle/>
          <a:p>
            <a:pPr algn="ctr">
              <a:defRPr sz="2800" b="1">
                <a:solidFill>
                  <a:srgbClr val="529CBE"/>
                </a:solidFill>
                <a:latin typeface="Aptos Display"/>
              </a:defRPr>
            </a:pPr>
            <a:r>
              <a:t>100</a:t>
            </a:r>
          </a:p>
        </p:txBody>
      </p:sp>
      <p:sp>
        <p:nvSpPr>
          <p:cNvPr id="15" name="TextBox 14"/>
          <p:cNvSpPr txBox="1"/>
          <p:nvPr/>
        </p:nvSpPr>
        <p:spPr>
          <a:xfrm>
            <a:off x="5413248" y="2057400"/>
            <a:ext cx="1929384" cy="594360"/>
          </a:xfrm>
          <a:prstGeom prst="rect">
            <a:avLst/>
          </a:prstGeom>
          <a:noFill/>
        </p:spPr>
        <p:txBody>
          <a:bodyPr wrap="none">
            <a:spAutoFit/>
          </a:bodyPr>
          <a:lstStyle/>
          <a:p>
            <a:pPr algn="ctr">
              <a:defRPr sz="1050">
                <a:solidFill>
                  <a:srgbClr val="2A343E"/>
                </a:solidFill>
                <a:latin typeface="Aptos"/>
              </a:defRPr>
            </a:pPr>
            <a:r>
              <a:t>Students surveyed</a:t>
            </a:r>
          </a:p>
        </p:txBody>
      </p:sp>
      <p:sp>
        <p:nvSpPr>
          <p:cNvPr id="16" name="Rounded Rectangle 15"/>
          <p:cNvSpPr/>
          <p:nvPr/>
        </p:nvSpPr>
        <p:spPr>
          <a:xfrm>
            <a:off x="7635240" y="1325880"/>
            <a:ext cx="2148840" cy="1417320"/>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726679" y="1472184"/>
            <a:ext cx="1965960" cy="502920"/>
          </a:xfrm>
          <a:prstGeom prst="rect">
            <a:avLst/>
          </a:prstGeom>
          <a:noFill/>
        </p:spPr>
        <p:txBody>
          <a:bodyPr wrap="none">
            <a:spAutoFit/>
          </a:bodyPr>
          <a:lstStyle/>
          <a:p>
            <a:pPr algn="ctr">
              <a:defRPr sz="2800" b="1">
                <a:solidFill>
                  <a:srgbClr val="478B5C"/>
                </a:solidFill>
                <a:latin typeface="Aptos Display"/>
              </a:defRPr>
            </a:pPr>
            <a:r>
              <a:t>20</a:t>
            </a:r>
          </a:p>
        </p:txBody>
      </p:sp>
      <p:sp>
        <p:nvSpPr>
          <p:cNvPr id="18" name="TextBox 17"/>
          <p:cNvSpPr txBox="1"/>
          <p:nvPr/>
        </p:nvSpPr>
        <p:spPr>
          <a:xfrm>
            <a:off x="7744967" y="2057400"/>
            <a:ext cx="1929384" cy="594360"/>
          </a:xfrm>
          <a:prstGeom prst="rect">
            <a:avLst/>
          </a:prstGeom>
          <a:noFill/>
        </p:spPr>
        <p:txBody>
          <a:bodyPr wrap="none">
            <a:spAutoFit/>
          </a:bodyPr>
          <a:lstStyle/>
          <a:p>
            <a:pPr algn="ctr">
              <a:defRPr sz="1050">
                <a:solidFill>
                  <a:srgbClr val="2A343E"/>
                </a:solidFill>
                <a:latin typeface="Aptos"/>
              </a:defRPr>
            </a:pPr>
            <a:r>
              <a:t>Survey questions</a:t>
            </a:r>
          </a:p>
        </p:txBody>
      </p:sp>
      <p:sp>
        <p:nvSpPr>
          <p:cNvPr id="19" name="Rounded Rectangle 18"/>
          <p:cNvSpPr/>
          <p:nvPr/>
        </p:nvSpPr>
        <p:spPr>
          <a:xfrm>
            <a:off x="640080" y="3063240"/>
            <a:ext cx="3337560" cy="214884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40080" y="3063240"/>
            <a:ext cx="82296" cy="214884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41247" y="3227832"/>
            <a:ext cx="2971800" cy="411480"/>
          </a:xfrm>
          <a:prstGeom prst="rect">
            <a:avLst/>
          </a:prstGeom>
          <a:noFill/>
        </p:spPr>
        <p:txBody>
          <a:bodyPr wrap="none">
            <a:spAutoFit/>
          </a:bodyPr>
          <a:lstStyle/>
          <a:p>
            <a:pPr>
              <a:defRPr sz="1700" b="1">
                <a:solidFill>
                  <a:srgbClr val="192D4B"/>
                </a:solidFill>
                <a:latin typeface="Aptos Display"/>
              </a:defRPr>
            </a:pPr>
            <a:r>
              <a:t>Project Aim</a:t>
            </a:r>
          </a:p>
        </p:txBody>
      </p:sp>
      <p:sp>
        <p:nvSpPr>
          <p:cNvPr id="22" name="TextBox 21"/>
          <p:cNvSpPr txBox="1"/>
          <p:nvPr/>
        </p:nvSpPr>
        <p:spPr>
          <a:xfrm>
            <a:off x="841247" y="3703320"/>
            <a:ext cx="2971800" cy="1371600"/>
          </a:xfrm>
          <a:prstGeom prst="rect">
            <a:avLst/>
          </a:prstGeom>
          <a:noFill/>
        </p:spPr>
        <p:txBody>
          <a:bodyPr wrap="square">
            <a:spAutoFit/>
          </a:bodyPr>
          <a:lstStyle/>
          <a:p>
            <a:pPr>
              <a:defRPr sz="1400">
                <a:solidFill>
                  <a:srgbClr val="2A343E"/>
                </a:solidFill>
                <a:latin typeface="Aptos"/>
              </a:defRPr>
            </a:pPr>
            <a:r>
              <a:t>Promote an inclusive and equitable learning environment where students feel valued and supported.</a:t>
            </a:r>
          </a:p>
        </p:txBody>
      </p:sp>
      <p:sp>
        <p:nvSpPr>
          <p:cNvPr id="23" name="Rounded Rectangle 22"/>
          <p:cNvSpPr/>
          <p:nvPr/>
        </p:nvSpPr>
        <p:spPr>
          <a:xfrm>
            <a:off x="4160520" y="3063240"/>
            <a:ext cx="3337560" cy="214884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4160520" y="3063240"/>
            <a:ext cx="82296" cy="2148840"/>
          </a:xfrm>
          <a:prstGeom prst="rect">
            <a:avLst/>
          </a:prstGeom>
          <a:solidFill>
            <a:srgbClr val="529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361688" y="3227832"/>
            <a:ext cx="2971800" cy="411480"/>
          </a:xfrm>
          <a:prstGeom prst="rect">
            <a:avLst/>
          </a:prstGeom>
          <a:noFill/>
        </p:spPr>
        <p:txBody>
          <a:bodyPr wrap="none">
            <a:spAutoFit/>
          </a:bodyPr>
          <a:lstStyle/>
          <a:p>
            <a:pPr>
              <a:defRPr sz="1700" b="1">
                <a:solidFill>
                  <a:srgbClr val="192D4B"/>
                </a:solidFill>
                <a:latin typeface="Aptos Display"/>
              </a:defRPr>
            </a:pPr>
            <a:r>
              <a:t>Core Focus</a:t>
            </a:r>
          </a:p>
        </p:txBody>
      </p:sp>
      <p:sp>
        <p:nvSpPr>
          <p:cNvPr id="26" name="TextBox 25"/>
          <p:cNvSpPr txBox="1"/>
          <p:nvPr/>
        </p:nvSpPr>
        <p:spPr>
          <a:xfrm>
            <a:off x="4361688" y="3703320"/>
            <a:ext cx="2971800" cy="1371600"/>
          </a:xfrm>
          <a:prstGeom prst="rect">
            <a:avLst/>
          </a:prstGeom>
          <a:noFill/>
        </p:spPr>
        <p:txBody>
          <a:bodyPr wrap="square">
            <a:spAutoFit/>
          </a:bodyPr>
          <a:lstStyle/>
          <a:p>
            <a:pPr>
              <a:defRPr sz="1400">
                <a:solidFill>
                  <a:srgbClr val="2A343E"/>
                </a:solidFill>
                <a:latin typeface="Aptos"/>
              </a:defRPr>
            </a:pPr>
            <a:r>
              <a:t>Awareness • Accessibility • Peer Support • Inclusive Learning • Community Engagement</a:t>
            </a:r>
          </a:p>
        </p:txBody>
      </p:sp>
      <p:sp>
        <p:nvSpPr>
          <p:cNvPr id="27" name="Rounded Rectangle 26"/>
          <p:cNvSpPr/>
          <p:nvPr/>
        </p:nvSpPr>
        <p:spPr>
          <a:xfrm>
            <a:off x="7680960" y="3063240"/>
            <a:ext cx="3337560" cy="214884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7680960" y="3063240"/>
            <a:ext cx="82296" cy="2148840"/>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882128" y="3227832"/>
            <a:ext cx="2971800" cy="411480"/>
          </a:xfrm>
          <a:prstGeom prst="rect">
            <a:avLst/>
          </a:prstGeom>
          <a:noFill/>
        </p:spPr>
        <p:txBody>
          <a:bodyPr wrap="none">
            <a:spAutoFit/>
          </a:bodyPr>
          <a:lstStyle/>
          <a:p>
            <a:pPr>
              <a:defRPr sz="1700" b="1">
                <a:solidFill>
                  <a:srgbClr val="192D4B"/>
                </a:solidFill>
                <a:latin typeface="Aptos Display"/>
              </a:defRPr>
            </a:pPr>
            <a:r>
              <a:t>Weeks 1–3</a:t>
            </a:r>
          </a:p>
        </p:txBody>
      </p:sp>
      <p:sp>
        <p:nvSpPr>
          <p:cNvPr id="30" name="TextBox 29"/>
          <p:cNvSpPr txBox="1"/>
          <p:nvPr/>
        </p:nvSpPr>
        <p:spPr>
          <a:xfrm>
            <a:off x="7882128" y="3703320"/>
            <a:ext cx="2971800" cy="1371600"/>
          </a:xfrm>
          <a:prstGeom prst="rect">
            <a:avLst/>
          </a:prstGeom>
          <a:noFill/>
        </p:spPr>
        <p:txBody>
          <a:bodyPr wrap="square">
            <a:spAutoFit/>
          </a:bodyPr>
          <a:lstStyle/>
          <a:p>
            <a:pPr>
              <a:defRPr sz="1400">
                <a:solidFill>
                  <a:srgbClr val="2A343E"/>
                </a:solidFill>
                <a:latin typeface="Aptos"/>
              </a:defRPr>
            </a:pPr>
            <a:r>
              <a:t>Launch → Sensitization Planning → Student Survey &amp; Analysis</a:t>
            </a:r>
          </a:p>
        </p:txBody>
      </p:sp>
      <p:sp>
        <p:nvSpPr>
          <p:cNvPr id="31" name="TextBox 30"/>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1 • Project Launch</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1</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Committee formation and project proposal established the implementation framework.</a:t>
            </a:r>
          </a:p>
        </p:txBody>
      </p:sp>
      <p:sp>
        <p:nvSpPr>
          <p:cNvPr id="7" name="Rounded Rectangle 6"/>
          <p:cNvSpPr/>
          <p:nvPr/>
        </p:nvSpPr>
        <p:spPr>
          <a:xfrm>
            <a:off x="640080" y="1234440"/>
            <a:ext cx="5394960" cy="192024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0080" y="1234440"/>
            <a:ext cx="82296" cy="192024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41247" y="1399032"/>
            <a:ext cx="5029200" cy="411480"/>
          </a:xfrm>
          <a:prstGeom prst="rect">
            <a:avLst/>
          </a:prstGeom>
          <a:noFill/>
        </p:spPr>
        <p:txBody>
          <a:bodyPr wrap="none">
            <a:spAutoFit/>
          </a:bodyPr>
          <a:lstStyle/>
          <a:p>
            <a:pPr>
              <a:defRPr sz="1800" b="1">
                <a:solidFill>
                  <a:srgbClr val="192D4B"/>
                </a:solidFill>
                <a:latin typeface="Aptos Display"/>
              </a:defRPr>
            </a:pPr>
            <a:r>
              <a:t>Project Foundation</a:t>
            </a:r>
          </a:p>
        </p:txBody>
      </p:sp>
      <p:sp>
        <p:nvSpPr>
          <p:cNvPr id="10" name="TextBox 9"/>
          <p:cNvSpPr txBox="1"/>
          <p:nvPr/>
        </p:nvSpPr>
        <p:spPr>
          <a:xfrm>
            <a:off x="841247" y="1874519"/>
            <a:ext cx="5029200" cy="1143000"/>
          </a:xfrm>
          <a:prstGeom prst="rect">
            <a:avLst/>
          </a:prstGeom>
          <a:noFill/>
        </p:spPr>
        <p:txBody>
          <a:bodyPr wrap="square">
            <a:spAutoFit/>
          </a:bodyPr>
          <a:lstStyle/>
          <a:p>
            <a:pPr>
              <a:defRPr sz="1400">
                <a:solidFill>
                  <a:srgbClr val="2A343E"/>
                </a:solidFill>
                <a:latin typeface="Aptos"/>
              </a:defRPr>
            </a:pPr>
            <a:r>
              <a:t>Topic: Inclusive Education</a:t>
            </a:r>
            <a:br/>
            <a:r>
              <a:t>Department: English Department</a:t>
            </a:r>
            <a:br/>
            <a:r>
              <a:t>SDG Alignment: SDG 4 – Quality Education</a:t>
            </a:r>
            <a:br/>
            <a:r>
              <a:t>Duration: 12 Weeks</a:t>
            </a:r>
          </a:p>
        </p:txBody>
      </p:sp>
      <p:sp>
        <p:nvSpPr>
          <p:cNvPr id="11" name="Rounded Rectangle 10"/>
          <p:cNvSpPr/>
          <p:nvPr/>
        </p:nvSpPr>
        <p:spPr>
          <a:xfrm>
            <a:off x="6217920" y="1234440"/>
            <a:ext cx="5303520" cy="192024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217920" y="1234440"/>
            <a:ext cx="82296" cy="1920240"/>
          </a:xfrm>
          <a:prstGeom prst="rect">
            <a:avLst/>
          </a:prstGeom>
          <a:solidFill>
            <a:srgbClr val="529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19088" y="1399032"/>
            <a:ext cx="4937759" cy="411480"/>
          </a:xfrm>
          <a:prstGeom prst="rect">
            <a:avLst/>
          </a:prstGeom>
          <a:noFill/>
        </p:spPr>
        <p:txBody>
          <a:bodyPr wrap="none">
            <a:spAutoFit/>
          </a:bodyPr>
          <a:lstStyle/>
          <a:p>
            <a:pPr>
              <a:defRPr sz="1800" b="1">
                <a:solidFill>
                  <a:srgbClr val="192D4B"/>
                </a:solidFill>
                <a:latin typeface="Aptos Display"/>
              </a:defRPr>
            </a:pPr>
            <a:r>
              <a:t>Leadership &amp; Guidance</a:t>
            </a:r>
          </a:p>
        </p:txBody>
      </p:sp>
      <p:sp>
        <p:nvSpPr>
          <p:cNvPr id="14" name="TextBox 13"/>
          <p:cNvSpPr txBox="1"/>
          <p:nvPr/>
        </p:nvSpPr>
        <p:spPr>
          <a:xfrm>
            <a:off x="6419088" y="1874519"/>
            <a:ext cx="4937759" cy="1143000"/>
          </a:xfrm>
          <a:prstGeom prst="rect">
            <a:avLst/>
          </a:prstGeom>
          <a:noFill/>
        </p:spPr>
        <p:txBody>
          <a:bodyPr wrap="square">
            <a:spAutoFit/>
          </a:bodyPr>
          <a:lstStyle/>
          <a:p>
            <a:pPr>
              <a:defRPr sz="1400">
                <a:solidFill>
                  <a:srgbClr val="2A343E"/>
                </a:solidFill>
                <a:latin typeface="Aptos"/>
              </a:defRPr>
            </a:pPr>
            <a:r>
              <a:t>Led by the English Department</a:t>
            </a:r>
            <a:br/>
            <a:r>
              <a:t>Chairpersonship: Mrs. Kadiri Shagufta – HOD, Science Department</a:t>
            </a:r>
            <a:br/>
            <a:r>
              <a:t>Guided by: Mrs. Salva Tisekar – Principal</a:t>
            </a:r>
          </a:p>
        </p:txBody>
      </p:sp>
      <p:sp>
        <p:nvSpPr>
          <p:cNvPr id="15" name="Rounded Rectangle 14"/>
          <p:cNvSpPr/>
          <p:nvPr/>
        </p:nvSpPr>
        <p:spPr>
          <a:xfrm>
            <a:off x="640080" y="3429000"/>
            <a:ext cx="5394960" cy="20116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40080" y="3429000"/>
            <a:ext cx="82296" cy="2011680"/>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41247" y="3593592"/>
            <a:ext cx="5029200" cy="411480"/>
          </a:xfrm>
          <a:prstGeom prst="rect">
            <a:avLst/>
          </a:prstGeom>
          <a:noFill/>
        </p:spPr>
        <p:txBody>
          <a:bodyPr wrap="none">
            <a:spAutoFit/>
          </a:bodyPr>
          <a:lstStyle/>
          <a:p>
            <a:pPr>
              <a:defRPr sz="1800" b="1">
                <a:solidFill>
                  <a:srgbClr val="192D4B"/>
                </a:solidFill>
                <a:latin typeface="Aptos Display"/>
              </a:defRPr>
            </a:pPr>
            <a:r>
              <a:t>What Was Established</a:t>
            </a:r>
          </a:p>
        </p:txBody>
      </p:sp>
      <p:sp>
        <p:nvSpPr>
          <p:cNvPr id="18" name="TextBox 17"/>
          <p:cNvSpPr txBox="1"/>
          <p:nvPr/>
        </p:nvSpPr>
        <p:spPr>
          <a:xfrm>
            <a:off x="841247" y="4069080"/>
            <a:ext cx="5029200" cy="1234440"/>
          </a:xfrm>
          <a:prstGeom prst="rect">
            <a:avLst/>
          </a:prstGeom>
          <a:noFill/>
        </p:spPr>
        <p:txBody>
          <a:bodyPr wrap="square">
            <a:spAutoFit/>
          </a:bodyPr>
          <a:lstStyle/>
          <a:p>
            <a:pPr>
              <a:defRPr sz="1400">
                <a:solidFill>
                  <a:srgbClr val="2A343E"/>
                </a:solidFill>
                <a:latin typeface="Aptos"/>
              </a:defRPr>
            </a:pPr>
            <a:r>
              <a:t>Student committees for:</a:t>
            </a:r>
            <a:br/>
            <a:r>
              <a:t>• Awareness</a:t>
            </a:r>
            <a:br/>
            <a:r>
              <a:t>• Accessibility Audit</a:t>
            </a:r>
            <a:br/>
            <a:r>
              <a:t>• Peer Support</a:t>
            </a:r>
            <a:br/>
            <a:r>
              <a:t>• Documentation</a:t>
            </a:r>
          </a:p>
        </p:txBody>
      </p:sp>
      <p:sp>
        <p:nvSpPr>
          <p:cNvPr id="19" name="Rounded Rectangle 18"/>
          <p:cNvSpPr/>
          <p:nvPr/>
        </p:nvSpPr>
        <p:spPr>
          <a:xfrm>
            <a:off x="6217920" y="3429000"/>
            <a:ext cx="5303520" cy="20116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217920" y="3429000"/>
            <a:ext cx="82296" cy="2011680"/>
          </a:xfrm>
          <a:prstGeom prst="rect">
            <a:avLst/>
          </a:prstGeom>
          <a:solidFill>
            <a:srgbClr val="478B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419088" y="3593592"/>
            <a:ext cx="4937759" cy="411480"/>
          </a:xfrm>
          <a:prstGeom prst="rect">
            <a:avLst/>
          </a:prstGeom>
          <a:noFill/>
        </p:spPr>
        <p:txBody>
          <a:bodyPr wrap="none">
            <a:spAutoFit/>
          </a:bodyPr>
          <a:lstStyle/>
          <a:p>
            <a:pPr>
              <a:defRPr sz="1800" b="1">
                <a:solidFill>
                  <a:srgbClr val="192D4B"/>
                </a:solidFill>
                <a:latin typeface="Aptos Display"/>
              </a:defRPr>
            </a:pPr>
            <a:r>
              <a:t>Project Direction</a:t>
            </a:r>
          </a:p>
        </p:txBody>
      </p:sp>
      <p:sp>
        <p:nvSpPr>
          <p:cNvPr id="22" name="TextBox 21"/>
          <p:cNvSpPr txBox="1"/>
          <p:nvPr/>
        </p:nvSpPr>
        <p:spPr>
          <a:xfrm>
            <a:off x="6419088" y="4069080"/>
            <a:ext cx="4937759" cy="1234440"/>
          </a:xfrm>
          <a:prstGeom prst="rect">
            <a:avLst/>
          </a:prstGeom>
          <a:noFill/>
        </p:spPr>
        <p:txBody>
          <a:bodyPr wrap="square">
            <a:spAutoFit/>
          </a:bodyPr>
          <a:lstStyle/>
          <a:p>
            <a:pPr>
              <a:defRPr sz="1400">
                <a:solidFill>
                  <a:srgbClr val="2A343E"/>
                </a:solidFill>
                <a:latin typeface="Aptos"/>
              </a:defRPr>
            </a:pPr>
            <a:r>
              <a:t>Create a school culture where every student feels valued, supported and has equal opportunity to learn.</a:t>
            </a:r>
          </a:p>
        </p:txBody>
      </p:sp>
      <p:sp>
        <p:nvSpPr>
          <p:cNvPr id="23" name="TextBox 22"/>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1 • Student Committees</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1</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Student committees were assigned across Awareness, Accessibility Audit, Peer Support and Documentation.</a:t>
            </a:r>
          </a:p>
        </p:txBody>
      </p:sp>
      <p:pic>
        <p:nvPicPr>
          <p:cNvPr id="7" name="Picture 6" descr="committee_page1.png"/>
          <p:cNvPicPr>
            <a:picLocks noChangeAspect="1"/>
          </p:cNvPicPr>
          <p:nvPr/>
        </p:nvPicPr>
        <p:blipFill>
          <a:blip r:embed="rId2"/>
          <a:stretch>
            <a:fillRect/>
          </a:stretch>
        </p:blipFill>
        <p:spPr>
          <a:xfrm>
            <a:off x="594360" y="960120"/>
            <a:ext cx="10972800" cy="5166360"/>
          </a:xfrm>
          <a:prstGeom prst="rect">
            <a:avLst/>
          </a:prstGeom>
        </p:spPr>
      </p:pic>
      <p:sp>
        <p:nvSpPr>
          <p:cNvPr id="8" name="TextBox 7"/>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1 • Aim &amp; Objectives</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1</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The proposal defines six practical objectives for building an inclusive school environment.</a:t>
            </a:r>
          </a:p>
        </p:txBody>
      </p:sp>
      <p:sp>
        <p:nvSpPr>
          <p:cNvPr id="7" name="Rounded Rectangle 6"/>
          <p:cNvSpPr/>
          <p:nvPr/>
        </p:nvSpPr>
        <p:spPr>
          <a:xfrm>
            <a:off x="640080" y="1234440"/>
            <a:ext cx="5166360" cy="13258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0080" y="1234440"/>
            <a:ext cx="82296" cy="132588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41247" y="1399032"/>
            <a:ext cx="4800600" cy="411480"/>
          </a:xfrm>
          <a:prstGeom prst="rect">
            <a:avLst/>
          </a:prstGeom>
          <a:noFill/>
        </p:spPr>
        <p:txBody>
          <a:bodyPr wrap="none">
            <a:spAutoFit/>
          </a:bodyPr>
          <a:lstStyle/>
          <a:p>
            <a:pPr>
              <a:defRPr sz="1500" b="1">
                <a:solidFill>
                  <a:srgbClr val="192D4B"/>
                </a:solidFill>
                <a:latin typeface="Aptos Display"/>
              </a:defRPr>
            </a:pPr>
            <a:r>
              <a:t>Raise Awareness</a:t>
            </a:r>
          </a:p>
        </p:txBody>
      </p:sp>
      <p:sp>
        <p:nvSpPr>
          <p:cNvPr id="10" name="TextBox 9"/>
          <p:cNvSpPr txBox="1"/>
          <p:nvPr/>
        </p:nvSpPr>
        <p:spPr>
          <a:xfrm>
            <a:off x="841247" y="1874519"/>
            <a:ext cx="4800600" cy="548640"/>
          </a:xfrm>
          <a:prstGeom prst="rect">
            <a:avLst/>
          </a:prstGeom>
          <a:noFill/>
        </p:spPr>
        <p:txBody>
          <a:bodyPr wrap="square">
            <a:spAutoFit/>
          </a:bodyPr>
          <a:lstStyle/>
          <a:p>
            <a:pPr>
              <a:defRPr sz="1050">
                <a:solidFill>
                  <a:srgbClr val="2A343E"/>
                </a:solidFill>
                <a:latin typeface="Aptos"/>
              </a:defRPr>
            </a:pPr>
            <a:r>
              <a:t>Campaigns, sensitization drives and workshops on diversity, anti-bullying and inclusive language.</a:t>
            </a:r>
          </a:p>
        </p:txBody>
      </p:sp>
      <p:sp>
        <p:nvSpPr>
          <p:cNvPr id="11" name="Rounded Rectangle 10"/>
          <p:cNvSpPr/>
          <p:nvPr/>
        </p:nvSpPr>
        <p:spPr>
          <a:xfrm>
            <a:off x="6172200" y="1234440"/>
            <a:ext cx="5166360" cy="13258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172200" y="1234440"/>
            <a:ext cx="82296" cy="132588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373368" y="1399032"/>
            <a:ext cx="4800600" cy="411480"/>
          </a:xfrm>
          <a:prstGeom prst="rect">
            <a:avLst/>
          </a:prstGeom>
          <a:noFill/>
        </p:spPr>
        <p:txBody>
          <a:bodyPr wrap="none">
            <a:spAutoFit/>
          </a:bodyPr>
          <a:lstStyle/>
          <a:p>
            <a:pPr>
              <a:defRPr sz="1500" b="1">
                <a:solidFill>
                  <a:srgbClr val="192D4B"/>
                </a:solidFill>
                <a:latin typeface="Aptos Display"/>
              </a:defRPr>
            </a:pPr>
            <a:r>
              <a:t>Assess Needs &amp; Gaps</a:t>
            </a:r>
          </a:p>
        </p:txBody>
      </p:sp>
      <p:sp>
        <p:nvSpPr>
          <p:cNvPr id="14" name="TextBox 13"/>
          <p:cNvSpPr txBox="1"/>
          <p:nvPr/>
        </p:nvSpPr>
        <p:spPr>
          <a:xfrm>
            <a:off x="6373368" y="1874519"/>
            <a:ext cx="4800600" cy="548640"/>
          </a:xfrm>
          <a:prstGeom prst="rect">
            <a:avLst/>
          </a:prstGeom>
          <a:noFill/>
        </p:spPr>
        <p:txBody>
          <a:bodyPr wrap="square">
            <a:spAutoFit/>
          </a:bodyPr>
          <a:lstStyle/>
          <a:p>
            <a:pPr>
              <a:defRPr sz="1050">
                <a:solidFill>
                  <a:srgbClr val="2A343E"/>
                </a:solidFill>
                <a:latin typeface="Aptos"/>
              </a:defRPr>
            </a:pPr>
            <a:r>
              <a:t>Needs assessment survey and accessibility audit of school infrastructure and resources.</a:t>
            </a:r>
          </a:p>
        </p:txBody>
      </p:sp>
      <p:sp>
        <p:nvSpPr>
          <p:cNvPr id="15" name="Rounded Rectangle 14"/>
          <p:cNvSpPr/>
          <p:nvPr/>
        </p:nvSpPr>
        <p:spPr>
          <a:xfrm>
            <a:off x="640080" y="2788920"/>
            <a:ext cx="5166360" cy="13258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40080" y="2788920"/>
            <a:ext cx="82296" cy="132588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41247" y="2953512"/>
            <a:ext cx="4800600" cy="411480"/>
          </a:xfrm>
          <a:prstGeom prst="rect">
            <a:avLst/>
          </a:prstGeom>
          <a:noFill/>
        </p:spPr>
        <p:txBody>
          <a:bodyPr wrap="none">
            <a:spAutoFit/>
          </a:bodyPr>
          <a:lstStyle/>
          <a:p>
            <a:pPr>
              <a:defRPr sz="1500" b="1">
                <a:solidFill>
                  <a:srgbClr val="192D4B"/>
                </a:solidFill>
                <a:latin typeface="Aptos Display"/>
              </a:defRPr>
            </a:pPr>
            <a:r>
              <a:t>Build Capacity</a:t>
            </a:r>
          </a:p>
        </p:txBody>
      </p:sp>
      <p:sp>
        <p:nvSpPr>
          <p:cNvPr id="18" name="TextBox 17"/>
          <p:cNvSpPr txBox="1"/>
          <p:nvPr/>
        </p:nvSpPr>
        <p:spPr>
          <a:xfrm>
            <a:off x="841247" y="3429000"/>
            <a:ext cx="4800600" cy="548640"/>
          </a:xfrm>
          <a:prstGeom prst="rect">
            <a:avLst/>
          </a:prstGeom>
          <a:noFill/>
        </p:spPr>
        <p:txBody>
          <a:bodyPr wrap="square">
            <a:spAutoFit/>
          </a:bodyPr>
          <a:lstStyle/>
          <a:p>
            <a:pPr>
              <a:defRPr sz="1050">
                <a:solidFill>
                  <a:srgbClr val="2A343E"/>
                </a:solidFill>
                <a:latin typeface="Aptos"/>
              </a:defRPr>
            </a:pPr>
            <a:r>
              <a:t>Training on differentiated instruction, peer support and inclusive teaching practices.</a:t>
            </a:r>
          </a:p>
        </p:txBody>
      </p:sp>
      <p:sp>
        <p:nvSpPr>
          <p:cNvPr id="19" name="Rounded Rectangle 18"/>
          <p:cNvSpPr/>
          <p:nvPr/>
        </p:nvSpPr>
        <p:spPr>
          <a:xfrm>
            <a:off x="6172200" y="2788920"/>
            <a:ext cx="5166360" cy="13258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172200" y="2788920"/>
            <a:ext cx="82296" cy="132588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373368" y="2953512"/>
            <a:ext cx="4800600" cy="411480"/>
          </a:xfrm>
          <a:prstGeom prst="rect">
            <a:avLst/>
          </a:prstGeom>
          <a:noFill/>
        </p:spPr>
        <p:txBody>
          <a:bodyPr wrap="none">
            <a:spAutoFit/>
          </a:bodyPr>
          <a:lstStyle/>
          <a:p>
            <a:pPr>
              <a:defRPr sz="1500" b="1">
                <a:solidFill>
                  <a:srgbClr val="192D4B"/>
                </a:solidFill>
                <a:latin typeface="Aptos Display"/>
              </a:defRPr>
            </a:pPr>
            <a:r>
              <a:t>Peer Support Systems</a:t>
            </a:r>
          </a:p>
        </p:txBody>
      </p:sp>
      <p:sp>
        <p:nvSpPr>
          <p:cNvPr id="22" name="TextBox 21"/>
          <p:cNvSpPr txBox="1"/>
          <p:nvPr/>
        </p:nvSpPr>
        <p:spPr>
          <a:xfrm>
            <a:off x="6373368" y="3429000"/>
            <a:ext cx="4800600" cy="548640"/>
          </a:xfrm>
          <a:prstGeom prst="rect">
            <a:avLst/>
          </a:prstGeom>
          <a:noFill/>
        </p:spPr>
        <p:txBody>
          <a:bodyPr wrap="square">
            <a:spAutoFit/>
          </a:bodyPr>
          <a:lstStyle/>
          <a:p>
            <a:pPr>
              <a:defRPr sz="1050">
                <a:solidFill>
                  <a:srgbClr val="2A343E"/>
                </a:solidFill>
                <a:latin typeface="Aptos"/>
              </a:defRPr>
            </a:pPr>
            <a:r>
              <a:t>Buddy system and peer mentoring for academics and practicals.</a:t>
            </a:r>
          </a:p>
        </p:txBody>
      </p:sp>
      <p:sp>
        <p:nvSpPr>
          <p:cNvPr id="23" name="Rounded Rectangle 22"/>
          <p:cNvSpPr/>
          <p:nvPr/>
        </p:nvSpPr>
        <p:spPr>
          <a:xfrm>
            <a:off x="640080" y="4343400"/>
            <a:ext cx="5166360" cy="13258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40080" y="4343400"/>
            <a:ext cx="82296" cy="132588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41247" y="4507992"/>
            <a:ext cx="4800600" cy="411480"/>
          </a:xfrm>
          <a:prstGeom prst="rect">
            <a:avLst/>
          </a:prstGeom>
          <a:noFill/>
        </p:spPr>
        <p:txBody>
          <a:bodyPr wrap="none">
            <a:spAutoFit/>
          </a:bodyPr>
          <a:lstStyle/>
          <a:p>
            <a:pPr>
              <a:defRPr sz="1500" b="1">
                <a:solidFill>
                  <a:srgbClr val="192D4B"/>
                </a:solidFill>
                <a:latin typeface="Aptos Display"/>
              </a:defRPr>
            </a:pPr>
            <a:r>
              <a:t>Engage Community</a:t>
            </a:r>
          </a:p>
        </p:txBody>
      </p:sp>
      <p:sp>
        <p:nvSpPr>
          <p:cNvPr id="26" name="TextBox 25"/>
          <p:cNvSpPr txBox="1"/>
          <p:nvPr/>
        </p:nvSpPr>
        <p:spPr>
          <a:xfrm>
            <a:off x="841247" y="4983480"/>
            <a:ext cx="4800600" cy="548640"/>
          </a:xfrm>
          <a:prstGeom prst="rect">
            <a:avLst/>
          </a:prstGeom>
          <a:noFill/>
        </p:spPr>
        <p:txBody>
          <a:bodyPr wrap="square">
            <a:spAutoFit/>
          </a:bodyPr>
          <a:lstStyle/>
          <a:p>
            <a:pPr>
              <a:defRPr sz="1050">
                <a:solidFill>
                  <a:srgbClr val="2A343E"/>
                </a:solidFill>
                <a:latin typeface="Aptos"/>
              </a:defRPr>
            </a:pPr>
            <a:r>
              <a:t>Involve parents and special educators/experts to widen the support network.</a:t>
            </a:r>
          </a:p>
        </p:txBody>
      </p:sp>
      <p:sp>
        <p:nvSpPr>
          <p:cNvPr id="27" name="Rounded Rectangle 26"/>
          <p:cNvSpPr/>
          <p:nvPr/>
        </p:nvSpPr>
        <p:spPr>
          <a:xfrm>
            <a:off x="6172200" y="4343400"/>
            <a:ext cx="5166360" cy="13258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6172200" y="4343400"/>
            <a:ext cx="82296" cy="132588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6373368" y="4507992"/>
            <a:ext cx="4800600" cy="411480"/>
          </a:xfrm>
          <a:prstGeom prst="rect">
            <a:avLst/>
          </a:prstGeom>
          <a:noFill/>
        </p:spPr>
        <p:txBody>
          <a:bodyPr wrap="none">
            <a:spAutoFit/>
          </a:bodyPr>
          <a:lstStyle/>
          <a:p>
            <a:pPr>
              <a:defRPr sz="1500" b="1">
                <a:solidFill>
                  <a:srgbClr val="192D4B"/>
                </a:solidFill>
                <a:latin typeface="Aptos Display"/>
              </a:defRPr>
            </a:pPr>
            <a:r>
              <a:t>Document &amp; Evaluate</a:t>
            </a:r>
          </a:p>
        </p:txBody>
      </p:sp>
      <p:sp>
        <p:nvSpPr>
          <p:cNvPr id="30" name="TextBox 29"/>
          <p:cNvSpPr txBox="1"/>
          <p:nvPr/>
        </p:nvSpPr>
        <p:spPr>
          <a:xfrm>
            <a:off x="6373368" y="4983480"/>
            <a:ext cx="4800600" cy="548640"/>
          </a:xfrm>
          <a:prstGeom prst="rect">
            <a:avLst/>
          </a:prstGeom>
          <a:noFill/>
        </p:spPr>
        <p:txBody>
          <a:bodyPr wrap="square">
            <a:spAutoFit/>
          </a:bodyPr>
          <a:lstStyle/>
          <a:p>
            <a:pPr>
              <a:defRPr sz="1050">
                <a:solidFill>
                  <a:srgbClr val="2A343E"/>
                </a:solidFill>
                <a:latin typeface="Aptos"/>
              </a:defRPr>
            </a:pPr>
            <a:r>
              <a:t>Record best practices, case studies and feedback; measure changes in awareness and attitude.</a:t>
            </a:r>
          </a:p>
        </p:txBody>
      </p:sp>
      <p:sp>
        <p:nvSpPr>
          <p:cNvPr id="31" name="TextBox 30"/>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1 • 12-Week Roadmap</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1</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The proposal connects the launch to needs assessment, awareness, capacity building, evaluation and handover.</a:t>
            </a:r>
          </a:p>
        </p:txBody>
      </p:sp>
      <p:sp>
        <p:nvSpPr>
          <p:cNvPr id="7" name="Rounded Rectangle 6"/>
          <p:cNvSpPr/>
          <p:nvPr/>
        </p:nvSpPr>
        <p:spPr>
          <a:xfrm>
            <a:off x="685800" y="1234440"/>
            <a:ext cx="2423160" cy="1078992"/>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1380744"/>
            <a:ext cx="2240279" cy="502920"/>
          </a:xfrm>
          <a:prstGeom prst="rect">
            <a:avLst/>
          </a:prstGeom>
          <a:noFill/>
        </p:spPr>
        <p:txBody>
          <a:bodyPr wrap="none">
            <a:spAutoFit/>
          </a:bodyPr>
          <a:lstStyle/>
          <a:p>
            <a:pPr algn="ctr">
              <a:defRPr sz="2800" b="1">
                <a:solidFill>
                  <a:srgbClr val="228B8B"/>
                </a:solidFill>
                <a:latin typeface="Aptos Display"/>
              </a:defRPr>
            </a:pPr>
            <a:r>
              <a:t>1</a:t>
            </a:r>
          </a:p>
        </p:txBody>
      </p:sp>
      <p:sp>
        <p:nvSpPr>
          <p:cNvPr id="9" name="TextBox 8"/>
          <p:cNvSpPr txBox="1"/>
          <p:nvPr/>
        </p:nvSpPr>
        <p:spPr>
          <a:xfrm>
            <a:off x="795528" y="1965960"/>
            <a:ext cx="2203704" cy="256031"/>
          </a:xfrm>
          <a:prstGeom prst="rect">
            <a:avLst/>
          </a:prstGeom>
          <a:noFill/>
        </p:spPr>
        <p:txBody>
          <a:bodyPr wrap="none">
            <a:spAutoFit/>
          </a:bodyPr>
          <a:lstStyle/>
          <a:p>
            <a:pPr algn="ctr">
              <a:defRPr sz="1050">
                <a:solidFill>
                  <a:srgbClr val="2A343E"/>
                </a:solidFill>
                <a:latin typeface="Aptos"/>
              </a:defRPr>
            </a:pPr>
            <a:r>
              <a:t>Launch</a:t>
            </a:r>
          </a:p>
        </p:txBody>
      </p:sp>
      <p:sp>
        <p:nvSpPr>
          <p:cNvPr id="10" name="Rounded Rectangle 9"/>
          <p:cNvSpPr/>
          <p:nvPr/>
        </p:nvSpPr>
        <p:spPr>
          <a:xfrm>
            <a:off x="3474720" y="1234440"/>
            <a:ext cx="2423160" cy="1078992"/>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566160" y="1380744"/>
            <a:ext cx="2240279" cy="502920"/>
          </a:xfrm>
          <a:prstGeom prst="rect">
            <a:avLst/>
          </a:prstGeom>
          <a:noFill/>
        </p:spPr>
        <p:txBody>
          <a:bodyPr wrap="none">
            <a:spAutoFit/>
          </a:bodyPr>
          <a:lstStyle/>
          <a:p>
            <a:pPr algn="ctr">
              <a:defRPr sz="2800" b="1">
                <a:solidFill>
                  <a:srgbClr val="529CBE"/>
                </a:solidFill>
                <a:latin typeface="Aptos Display"/>
              </a:defRPr>
            </a:pPr>
            <a:r>
              <a:t>2</a:t>
            </a:r>
          </a:p>
        </p:txBody>
      </p:sp>
      <p:sp>
        <p:nvSpPr>
          <p:cNvPr id="12" name="TextBox 11"/>
          <p:cNvSpPr txBox="1"/>
          <p:nvPr/>
        </p:nvSpPr>
        <p:spPr>
          <a:xfrm>
            <a:off x="3584448" y="1965960"/>
            <a:ext cx="2203704" cy="256031"/>
          </a:xfrm>
          <a:prstGeom prst="rect">
            <a:avLst/>
          </a:prstGeom>
          <a:noFill/>
        </p:spPr>
        <p:txBody>
          <a:bodyPr wrap="none">
            <a:spAutoFit/>
          </a:bodyPr>
          <a:lstStyle/>
          <a:p>
            <a:pPr algn="ctr">
              <a:defRPr sz="1050">
                <a:solidFill>
                  <a:srgbClr val="2A343E"/>
                </a:solidFill>
                <a:latin typeface="Aptos"/>
              </a:defRPr>
            </a:pPr>
            <a:r>
              <a:t>Needs</a:t>
            </a:r>
            <a:br/>
            <a:r>
              <a:t>Assessment</a:t>
            </a:r>
          </a:p>
        </p:txBody>
      </p:sp>
      <p:sp>
        <p:nvSpPr>
          <p:cNvPr id="13" name="Rounded Rectangle 12"/>
          <p:cNvSpPr/>
          <p:nvPr/>
        </p:nvSpPr>
        <p:spPr>
          <a:xfrm>
            <a:off x="6263640" y="1234440"/>
            <a:ext cx="2423160" cy="1078992"/>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355079" y="1380744"/>
            <a:ext cx="2240279" cy="502920"/>
          </a:xfrm>
          <a:prstGeom prst="rect">
            <a:avLst/>
          </a:prstGeom>
          <a:noFill/>
        </p:spPr>
        <p:txBody>
          <a:bodyPr wrap="none">
            <a:spAutoFit/>
          </a:bodyPr>
          <a:lstStyle/>
          <a:p>
            <a:pPr algn="ctr">
              <a:defRPr sz="2800" b="1">
                <a:solidFill>
                  <a:srgbClr val="DEAB37"/>
                </a:solidFill>
                <a:latin typeface="Aptos Display"/>
              </a:defRPr>
            </a:pPr>
            <a:r>
              <a:t>3</a:t>
            </a:r>
          </a:p>
        </p:txBody>
      </p:sp>
      <p:sp>
        <p:nvSpPr>
          <p:cNvPr id="15" name="TextBox 14"/>
          <p:cNvSpPr txBox="1"/>
          <p:nvPr/>
        </p:nvSpPr>
        <p:spPr>
          <a:xfrm>
            <a:off x="6373368" y="1965960"/>
            <a:ext cx="2203704" cy="256031"/>
          </a:xfrm>
          <a:prstGeom prst="rect">
            <a:avLst/>
          </a:prstGeom>
          <a:noFill/>
        </p:spPr>
        <p:txBody>
          <a:bodyPr wrap="none">
            <a:spAutoFit/>
          </a:bodyPr>
          <a:lstStyle/>
          <a:p>
            <a:pPr algn="ctr">
              <a:defRPr sz="1050">
                <a:solidFill>
                  <a:srgbClr val="2A343E"/>
                </a:solidFill>
                <a:latin typeface="Aptos"/>
              </a:defRPr>
            </a:pPr>
            <a:r>
              <a:t>Research &amp;</a:t>
            </a:r>
            <a:br/>
            <a:r>
              <a:t>Sensitization</a:t>
            </a:r>
          </a:p>
        </p:txBody>
      </p:sp>
      <p:sp>
        <p:nvSpPr>
          <p:cNvPr id="16" name="Rounded Rectangle 15"/>
          <p:cNvSpPr/>
          <p:nvPr/>
        </p:nvSpPr>
        <p:spPr>
          <a:xfrm>
            <a:off x="9052559" y="1234440"/>
            <a:ext cx="2423160" cy="1078992"/>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143999" y="1380744"/>
            <a:ext cx="2240279" cy="502920"/>
          </a:xfrm>
          <a:prstGeom prst="rect">
            <a:avLst/>
          </a:prstGeom>
          <a:noFill/>
        </p:spPr>
        <p:txBody>
          <a:bodyPr wrap="none">
            <a:spAutoFit/>
          </a:bodyPr>
          <a:lstStyle/>
          <a:p>
            <a:pPr algn="ctr">
              <a:defRPr sz="2800" b="1">
                <a:solidFill>
                  <a:srgbClr val="478B5C"/>
                </a:solidFill>
                <a:latin typeface="Aptos Display"/>
              </a:defRPr>
            </a:pPr>
            <a:r>
              <a:t>4</a:t>
            </a:r>
          </a:p>
        </p:txBody>
      </p:sp>
      <p:sp>
        <p:nvSpPr>
          <p:cNvPr id="18" name="TextBox 17"/>
          <p:cNvSpPr txBox="1"/>
          <p:nvPr/>
        </p:nvSpPr>
        <p:spPr>
          <a:xfrm>
            <a:off x="9162287" y="1965960"/>
            <a:ext cx="2203704" cy="256031"/>
          </a:xfrm>
          <a:prstGeom prst="rect">
            <a:avLst/>
          </a:prstGeom>
          <a:noFill/>
        </p:spPr>
        <p:txBody>
          <a:bodyPr wrap="none">
            <a:spAutoFit/>
          </a:bodyPr>
          <a:lstStyle/>
          <a:p>
            <a:pPr algn="ctr">
              <a:defRPr sz="1050">
                <a:solidFill>
                  <a:srgbClr val="2A343E"/>
                </a:solidFill>
                <a:latin typeface="Aptos"/>
              </a:defRPr>
            </a:pPr>
            <a:r>
              <a:t>Awareness</a:t>
            </a:r>
            <a:br/>
            <a:r>
              <a:t>Campaign</a:t>
            </a:r>
          </a:p>
        </p:txBody>
      </p:sp>
      <p:sp>
        <p:nvSpPr>
          <p:cNvPr id="19" name="Rounded Rectangle 18"/>
          <p:cNvSpPr/>
          <p:nvPr/>
        </p:nvSpPr>
        <p:spPr>
          <a:xfrm>
            <a:off x="685800" y="2651760"/>
            <a:ext cx="2423160" cy="1078992"/>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777240" y="2798064"/>
            <a:ext cx="2240279" cy="502920"/>
          </a:xfrm>
          <a:prstGeom prst="rect">
            <a:avLst/>
          </a:prstGeom>
          <a:noFill/>
        </p:spPr>
        <p:txBody>
          <a:bodyPr wrap="none">
            <a:spAutoFit/>
          </a:bodyPr>
          <a:lstStyle/>
          <a:p>
            <a:pPr algn="ctr">
              <a:defRPr sz="2800" b="1">
                <a:solidFill>
                  <a:srgbClr val="228B8B"/>
                </a:solidFill>
                <a:latin typeface="Aptos Display"/>
              </a:defRPr>
            </a:pPr>
            <a:r>
              <a:t>5</a:t>
            </a:r>
          </a:p>
        </p:txBody>
      </p:sp>
      <p:sp>
        <p:nvSpPr>
          <p:cNvPr id="21" name="TextBox 20"/>
          <p:cNvSpPr txBox="1"/>
          <p:nvPr/>
        </p:nvSpPr>
        <p:spPr>
          <a:xfrm>
            <a:off x="795528" y="3383280"/>
            <a:ext cx="2203704" cy="256031"/>
          </a:xfrm>
          <a:prstGeom prst="rect">
            <a:avLst/>
          </a:prstGeom>
          <a:noFill/>
        </p:spPr>
        <p:txBody>
          <a:bodyPr wrap="none">
            <a:spAutoFit/>
          </a:bodyPr>
          <a:lstStyle/>
          <a:p>
            <a:pPr algn="ctr">
              <a:defRPr sz="1050">
                <a:solidFill>
                  <a:srgbClr val="2A343E"/>
                </a:solidFill>
                <a:latin typeface="Aptos"/>
              </a:defRPr>
            </a:pPr>
            <a:r>
              <a:t>Sensitization</a:t>
            </a:r>
            <a:br/>
            <a:r>
              <a:t>Drive</a:t>
            </a:r>
          </a:p>
        </p:txBody>
      </p:sp>
      <p:sp>
        <p:nvSpPr>
          <p:cNvPr id="22" name="Rounded Rectangle 21"/>
          <p:cNvSpPr/>
          <p:nvPr/>
        </p:nvSpPr>
        <p:spPr>
          <a:xfrm>
            <a:off x="3474720" y="2651760"/>
            <a:ext cx="2423160" cy="1078992"/>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3566160" y="2798064"/>
            <a:ext cx="2240279" cy="502920"/>
          </a:xfrm>
          <a:prstGeom prst="rect">
            <a:avLst/>
          </a:prstGeom>
          <a:noFill/>
        </p:spPr>
        <p:txBody>
          <a:bodyPr wrap="none">
            <a:spAutoFit/>
          </a:bodyPr>
          <a:lstStyle/>
          <a:p>
            <a:pPr algn="ctr">
              <a:defRPr sz="2800" b="1">
                <a:solidFill>
                  <a:srgbClr val="529CBE"/>
                </a:solidFill>
                <a:latin typeface="Aptos Display"/>
              </a:defRPr>
            </a:pPr>
            <a:r>
              <a:t>6</a:t>
            </a:r>
          </a:p>
        </p:txBody>
      </p:sp>
      <p:sp>
        <p:nvSpPr>
          <p:cNvPr id="24" name="TextBox 23"/>
          <p:cNvSpPr txBox="1"/>
          <p:nvPr/>
        </p:nvSpPr>
        <p:spPr>
          <a:xfrm>
            <a:off x="3584448" y="3383280"/>
            <a:ext cx="2203704" cy="256031"/>
          </a:xfrm>
          <a:prstGeom prst="rect">
            <a:avLst/>
          </a:prstGeom>
          <a:noFill/>
        </p:spPr>
        <p:txBody>
          <a:bodyPr wrap="none">
            <a:spAutoFit/>
          </a:bodyPr>
          <a:lstStyle/>
          <a:p>
            <a:pPr algn="ctr">
              <a:defRPr sz="1050">
                <a:solidFill>
                  <a:srgbClr val="2A343E"/>
                </a:solidFill>
                <a:latin typeface="Aptos"/>
              </a:defRPr>
            </a:pPr>
            <a:r>
              <a:t>Teacher &amp;</a:t>
            </a:r>
            <a:br/>
            <a:r>
              <a:t>Student Workshop</a:t>
            </a:r>
          </a:p>
        </p:txBody>
      </p:sp>
      <p:sp>
        <p:nvSpPr>
          <p:cNvPr id="25" name="Rounded Rectangle 24"/>
          <p:cNvSpPr/>
          <p:nvPr/>
        </p:nvSpPr>
        <p:spPr>
          <a:xfrm>
            <a:off x="6263640" y="2651760"/>
            <a:ext cx="2423160" cy="1078992"/>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355079" y="2798064"/>
            <a:ext cx="2240279" cy="502920"/>
          </a:xfrm>
          <a:prstGeom prst="rect">
            <a:avLst/>
          </a:prstGeom>
          <a:noFill/>
        </p:spPr>
        <p:txBody>
          <a:bodyPr wrap="none">
            <a:spAutoFit/>
          </a:bodyPr>
          <a:lstStyle/>
          <a:p>
            <a:pPr algn="ctr">
              <a:defRPr sz="2800" b="1">
                <a:solidFill>
                  <a:srgbClr val="DEAB37"/>
                </a:solidFill>
                <a:latin typeface="Aptos Display"/>
              </a:defRPr>
            </a:pPr>
            <a:r>
              <a:t>7</a:t>
            </a:r>
          </a:p>
        </p:txBody>
      </p:sp>
      <p:sp>
        <p:nvSpPr>
          <p:cNvPr id="27" name="TextBox 26"/>
          <p:cNvSpPr txBox="1"/>
          <p:nvPr/>
        </p:nvSpPr>
        <p:spPr>
          <a:xfrm>
            <a:off x="6373368" y="3383280"/>
            <a:ext cx="2203704" cy="256031"/>
          </a:xfrm>
          <a:prstGeom prst="rect">
            <a:avLst/>
          </a:prstGeom>
          <a:noFill/>
        </p:spPr>
        <p:txBody>
          <a:bodyPr wrap="none">
            <a:spAutoFit/>
          </a:bodyPr>
          <a:lstStyle/>
          <a:p>
            <a:pPr algn="ctr">
              <a:defRPr sz="1050">
                <a:solidFill>
                  <a:srgbClr val="2A343E"/>
                </a:solidFill>
                <a:latin typeface="Aptos"/>
              </a:defRPr>
            </a:pPr>
            <a:r>
              <a:t>Accessibility</a:t>
            </a:r>
            <a:br/>
            <a:r>
              <a:t>Audit</a:t>
            </a:r>
          </a:p>
        </p:txBody>
      </p:sp>
      <p:sp>
        <p:nvSpPr>
          <p:cNvPr id="28" name="Rounded Rectangle 27"/>
          <p:cNvSpPr/>
          <p:nvPr/>
        </p:nvSpPr>
        <p:spPr>
          <a:xfrm>
            <a:off x="9052559" y="2651760"/>
            <a:ext cx="2423160" cy="1078992"/>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9143999" y="2798064"/>
            <a:ext cx="2240279" cy="502920"/>
          </a:xfrm>
          <a:prstGeom prst="rect">
            <a:avLst/>
          </a:prstGeom>
          <a:noFill/>
        </p:spPr>
        <p:txBody>
          <a:bodyPr wrap="none">
            <a:spAutoFit/>
          </a:bodyPr>
          <a:lstStyle/>
          <a:p>
            <a:pPr algn="ctr">
              <a:defRPr sz="2800" b="1">
                <a:solidFill>
                  <a:srgbClr val="478B5C"/>
                </a:solidFill>
                <a:latin typeface="Aptos Display"/>
              </a:defRPr>
            </a:pPr>
            <a:r>
              <a:t>8</a:t>
            </a:r>
          </a:p>
        </p:txBody>
      </p:sp>
      <p:sp>
        <p:nvSpPr>
          <p:cNvPr id="30" name="TextBox 29"/>
          <p:cNvSpPr txBox="1"/>
          <p:nvPr/>
        </p:nvSpPr>
        <p:spPr>
          <a:xfrm>
            <a:off x="9162287" y="3383280"/>
            <a:ext cx="2203704" cy="256031"/>
          </a:xfrm>
          <a:prstGeom prst="rect">
            <a:avLst/>
          </a:prstGeom>
          <a:noFill/>
        </p:spPr>
        <p:txBody>
          <a:bodyPr wrap="none">
            <a:spAutoFit/>
          </a:bodyPr>
          <a:lstStyle/>
          <a:p>
            <a:pPr algn="ctr">
              <a:defRPr sz="1050">
                <a:solidFill>
                  <a:srgbClr val="2A343E"/>
                </a:solidFill>
                <a:latin typeface="Aptos"/>
              </a:defRPr>
            </a:pPr>
            <a:r>
              <a:t>Peer Support</a:t>
            </a:r>
          </a:p>
        </p:txBody>
      </p:sp>
      <p:sp>
        <p:nvSpPr>
          <p:cNvPr id="31" name="Rounded Rectangle 30"/>
          <p:cNvSpPr/>
          <p:nvPr/>
        </p:nvSpPr>
        <p:spPr>
          <a:xfrm>
            <a:off x="685800" y="4069080"/>
            <a:ext cx="2423160" cy="1078992"/>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777240" y="4215384"/>
            <a:ext cx="2240279" cy="502920"/>
          </a:xfrm>
          <a:prstGeom prst="rect">
            <a:avLst/>
          </a:prstGeom>
          <a:noFill/>
        </p:spPr>
        <p:txBody>
          <a:bodyPr wrap="none">
            <a:spAutoFit/>
          </a:bodyPr>
          <a:lstStyle/>
          <a:p>
            <a:pPr algn="ctr">
              <a:defRPr sz="2800" b="1">
                <a:solidFill>
                  <a:srgbClr val="228B8B"/>
                </a:solidFill>
                <a:latin typeface="Aptos Display"/>
              </a:defRPr>
            </a:pPr>
            <a:r>
              <a:t>9</a:t>
            </a:r>
          </a:p>
        </p:txBody>
      </p:sp>
      <p:sp>
        <p:nvSpPr>
          <p:cNvPr id="33" name="TextBox 32"/>
          <p:cNvSpPr txBox="1"/>
          <p:nvPr/>
        </p:nvSpPr>
        <p:spPr>
          <a:xfrm>
            <a:off x="795528" y="4800600"/>
            <a:ext cx="2203704" cy="256031"/>
          </a:xfrm>
          <a:prstGeom prst="rect">
            <a:avLst/>
          </a:prstGeom>
          <a:noFill/>
        </p:spPr>
        <p:txBody>
          <a:bodyPr wrap="none">
            <a:spAutoFit/>
          </a:bodyPr>
          <a:lstStyle/>
          <a:p>
            <a:pPr algn="ctr">
              <a:defRPr sz="1050">
                <a:solidFill>
                  <a:srgbClr val="2A343E"/>
                </a:solidFill>
                <a:latin typeface="Aptos"/>
              </a:defRPr>
            </a:pPr>
            <a:r>
              <a:t>Inclusive</a:t>
            </a:r>
            <a:br/>
            <a:r>
              <a:t>Learning</a:t>
            </a:r>
          </a:p>
        </p:txBody>
      </p:sp>
      <p:sp>
        <p:nvSpPr>
          <p:cNvPr id="34" name="Rounded Rectangle 33"/>
          <p:cNvSpPr/>
          <p:nvPr/>
        </p:nvSpPr>
        <p:spPr>
          <a:xfrm>
            <a:off x="3474720" y="4069080"/>
            <a:ext cx="2423160" cy="1078992"/>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3566160" y="4215384"/>
            <a:ext cx="2240279" cy="502920"/>
          </a:xfrm>
          <a:prstGeom prst="rect">
            <a:avLst/>
          </a:prstGeom>
          <a:noFill/>
        </p:spPr>
        <p:txBody>
          <a:bodyPr wrap="none">
            <a:spAutoFit/>
          </a:bodyPr>
          <a:lstStyle/>
          <a:p>
            <a:pPr algn="ctr">
              <a:defRPr sz="2800" b="1">
                <a:solidFill>
                  <a:srgbClr val="529CBE"/>
                </a:solidFill>
                <a:latin typeface="Aptos Display"/>
              </a:defRPr>
            </a:pPr>
            <a:r>
              <a:t>10</a:t>
            </a:r>
          </a:p>
        </p:txBody>
      </p:sp>
      <p:sp>
        <p:nvSpPr>
          <p:cNvPr id="36" name="TextBox 35"/>
          <p:cNvSpPr txBox="1"/>
          <p:nvPr/>
        </p:nvSpPr>
        <p:spPr>
          <a:xfrm>
            <a:off x="3584448" y="4800600"/>
            <a:ext cx="2203704" cy="256031"/>
          </a:xfrm>
          <a:prstGeom prst="rect">
            <a:avLst/>
          </a:prstGeom>
          <a:noFill/>
        </p:spPr>
        <p:txBody>
          <a:bodyPr wrap="none">
            <a:spAutoFit/>
          </a:bodyPr>
          <a:lstStyle/>
          <a:p>
            <a:pPr algn="ctr">
              <a:defRPr sz="1050">
                <a:solidFill>
                  <a:srgbClr val="2A343E"/>
                </a:solidFill>
                <a:latin typeface="Aptos"/>
              </a:defRPr>
            </a:pPr>
            <a:r>
              <a:t>Community</a:t>
            </a:r>
            <a:br/>
            <a:r>
              <a:t>Engagement</a:t>
            </a:r>
          </a:p>
        </p:txBody>
      </p:sp>
      <p:sp>
        <p:nvSpPr>
          <p:cNvPr id="37" name="Rounded Rectangle 36"/>
          <p:cNvSpPr/>
          <p:nvPr/>
        </p:nvSpPr>
        <p:spPr>
          <a:xfrm>
            <a:off x="6263640" y="4069080"/>
            <a:ext cx="2423160" cy="1078992"/>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6355079" y="4215384"/>
            <a:ext cx="2240279" cy="502920"/>
          </a:xfrm>
          <a:prstGeom prst="rect">
            <a:avLst/>
          </a:prstGeom>
          <a:noFill/>
        </p:spPr>
        <p:txBody>
          <a:bodyPr wrap="none">
            <a:spAutoFit/>
          </a:bodyPr>
          <a:lstStyle/>
          <a:p>
            <a:pPr algn="ctr">
              <a:defRPr sz="2800" b="1">
                <a:solidFill>
                  <a:srgbClr val="DEAB37"/>
                </a:solidFill>
                <a:latin typeface="Aptos Display"/>
              </a:defRPr>
            </a:pPr>
            <a:r>
              <a:t>11</a:t>
            </a:r>
          </a:p>
        </p:txBody>
      </p:sp>
      <p:sp>
        <p:nvSpPr>
          <p:cNvPr id="39" name="TextBox 38"/>
          <p:cNvSpPr txBox="1"/>
          <p:nvPr/>
        </p:nvSpPr>
        <p:spPr>
          <a:xfrm>
            <a:off x="6373368" y="4800600"/>
            <a:ext cx="2203704" cy="256031"/>
          </a:xfrm>
          <a:prstGeom prst="rect">
            <a:avLst/>
          </a:prstGeom>
          <a:noFill/>
        </p:spPr>
        <p:txBody>
          <a:bodyPr wrap="none">
            <a:spAutoFit/>
          </a:bodyPr>
          <a:lstStyle/>
          <a:p>
            <a:pPr algn="ctr">
              <a:defRPr sz="1050">
                <a:solidFill>
                  <a:srgbClr val="2A343E"/>
                </a:solidFill>
                <a:latin typeface="Aptos"/>
              </a:defRPr>
            </a:pPr>
            <a:r>
              <a:t>Evaluation</a:t>
            </a:r>
          </a:p>
        </p:txBody>
      </p:sp>
      <p:sp>
        <p:nvSpPr>
          <p:cNvPr id="40" name="Rounded Rectangle 39"/>
          <p:cNvSpPr/>
          <p:nvPr/>
        </p:nvSpPr>
        <p:spPr>
          <a:xfrm>
            <a:off x="9052559" y="4069080"/>
            <a:ext cx="2423160" cy="1078992"/>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9143999" y="4215384"/>
            <a:ext cx="2240279" cy="502920"/>
          </a:xfrm>
          <a:prstGeom prst="rect">
            <a:avLst/>
          </a:prstGeom>
          <a:noFill/>
        </p:spPr>
        <p:txBody>
          <a:bodyPr wrap="none">
            <a:spAutoFit/>
          </a:bodyPr>
          <a:lstStyle/>
          <a:p>
            <a:pPr algn="ctr">
              <a:defRPr sz="2800" b="1">
                <a:solidFill>
                  <a:srgbClr val="478B5C"/>
                </a:solidFill>
                <a:latin typeface="Aptos Display"/>
              </a:defRPr>
            </a:pPr>
            <a:r>
              <a:t>12</a:t>
            </a:r>
          </a:p>
        </p:txBody>
      </p:sp>
      <p:sp>
        <p:nvSpPr>
          <p:cNvPr id="42" name="TextBox 41"/>
          <p:cNvSpPr txBox="1"/>
          <p:nvPr/>
        </p:nvSpPr>
        <p:spPr>
          <a:xfrm>
            <a:off x="9162287" y="4800600"/>
            <a:ext cx="2203704" cy="256031"/>
          </a:xfrm>
          <a:prstGeom prst="rect">
            <a:avLst/>
          </a:prstGeom>
          <a:noFill/>
        </p:spPr>
        <p:txBody>
          <a:bodyPr wrap="none">
            <a:spAutoFit/>
          </a:bodyPr>
          <a:lstStyle/>
          <a:p>
            <a:pPr algn="ctr">
              <a:defRPr sz="1050">
                <a:solidFill>
                  <a:srgbClr val="2A343E"/>
                </a:solidFill>
                <a:latin typeface="Aptos"/>
              </a:defRPr>
            </a:pPr>
            <a:r>
              <a:t>Presentation &amp;</a:t>
            </a:r>
            <a:br/>
            <a:r>
              <a:t>Handover</a:t>
            </a:r>
          </a:p>
        </p:txBody>
      </p:sp>
      <p:sp>
        <p:nvSpPr>
          <p:cNvPr id="43" name="TextBox 42"/>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5" y="2315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2 • Sensitization</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2</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A school-wide awareness plan focused on learning disabilities, gender respect and diversity/inclusion.</a:t>
            </a:r>
          </a:p>
        </p:txBody>
      </p:sp>
      <p:sp>
        <p:nvSpPr>
          <p:cNvPr id="7" name="Rounded Rectangle 6"/>
          <p:cNvSpPr/>
          <p:nvPr/>
        </p:nvSpPr>
        <p:spPr>
          <a:xfrm>
            <a:off x="640080" y="1188720"/>
            <a:ext cx="3474720" cy="18288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0080" y="1188720"/>
            <a:ext cx="82296" cy="182880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41247" y="1353312"/>
            <a:ext cx="3108960" cy="411480"/>
          </a:xfrm>
          <a:prstGeom prst="rect">
            <a:avLst/>
          </a:prstGeom>
          <a:noFill/>
        </p:spPr>
        <p:txBody>
          <a:bodyPr wrap="none">
            <a:spAutoFit/>
          </a:bodyPr>
          <a:lstStyle/>
          <a:p>
            <a:pPr>
              <a:defRPr sz="1700" b="1">
                <a:solidFill>
                  <a:srgbClr val="192D4B"/>
                </a:solidFill>
                <a:latin typeface="Aptos Display"/>
              </a:defRPr>
            </a:pPr>
            <a:r>
              <a:t>Learning Disabilities</a:t>
            </a:r>
          </a:p>
        </p:txBody>
      </p:sp>
      <p:sp>
        <p:nvSpPr>
          <p:cNvPr id="10" name="TextBox 9"/>
          <p:cNvSpPr txBox="1"/>
          <p:nvPr/>
        </p:nvSpPr>
        <p:spPr>
          <a:xfrm>
            <a:off x="841247" y="1828800"/>
            <a:ext cx="3108960" cy="1051560"/>
          </a:xfrm>
          <a:prstGeom prst="rect">
            <a:avLst/>
          </a:prstGeom>
          <a:noFill/>
        </p:spPr>
        <p:txBody>
          <a:bodyPr wrap="square">
            <a:spAutoFit/>
          </a:bodyPr>
          <a:lstStyle/>
          <a:p>
            <a:pPr>
              <a:defRPr sz="1300">
                <a:solidFill>
                  <a:srgbClr val="2A343E"/>
                </a:solidFill>
                <a:latin typeface="Aptos"/>
              </a:defRPr>
            </a:pPr>
            <a:r>
              <a:t>Increase understanding of common LDs and how peers can be supported.</a:t>
            </a:r>
            <a:br/>
            <a:br/>
            <a:r>
              <a:t>Key message: “Learning differently isn't learning less.”</a:t>
            </a:r>
          </a:p>
        </p:txBody>
      </p:sp>
      <p:sp>
        <p:nvSpPr>
          <p:cNvPr id="11" name="Rounded Rectangle 10"/>
          <p:cNvSpPr/>
          <p:nvPr/>
        </p:nvSpPr>
        <p:spPr>
          <a:xfrm>
            <a:off x="4343400" y="1188720"/>
            <a:ext cx="3474720" cy="18288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343400" y="1188720"/>
            <a:ext cx="82296" cy="1828800"/>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544568" y="1353312"/>
            <a:ext cx="3108960" cy="411480"/>
          </a:xfrm>
          <a:prstGeom prst="rect">
            <a:avLst/>
          </a:prstGeom>
          <a:noFill/>
        </p:spPr>
        <p:txBody>
          <a:bodyPr wrap="none">
            <a:spAutoFit/>
          </a:bodyPr>
          <a:lstStyle/>
          <a:p>
            <a:pPr>
              <a:defRPr sz="1700" b="1">
                <a:solidFill>
                  <a:srgbClr val="192D4B"/>
                </a:solidFill>
                <a:latin typeface="Aptos Display"/>
              </a:defRPr>
            </a:pPr>
            <a:r>
              <a:t>Gender Respect</a:t>
            </a:r>
          </a:p>
        </p:txBody>
      </p:sp>
      <p:sp>
        <p:nvSpPr>
          <p:cNvPr id="14" name="TextBox 13"/>
          <p:cNvSpPr txBox="1"/>
          <p:nvPr/>
        </p:nvSpPr>
        <p:spPr>
          <a:xfrm>
            <a:off x="4544568" y="1828800"/>
            <a:ext cx="3108960" cy="1051560"/>
          </a:xfrm>
          <a:prstGeom prst="rect">
            <a:avLst/>
          </a:prstGeom>
          <a:noFill/>
        </p:spPr>
        <p:txBody>
          <a:bodyPr wrap="square">
            <a:spAutoFit/>
          </a:bodyPr>
          <a:lstStyle/>
          <a:p>
            <a:pPr>
              <a:defRPr sz="1300">
                <a:solidFill>
                  <a:srgbClr val="2A343E"/>
                </a:solidFill>
                <a:latin typeface="Aptos"/>
              </a:defRPr>
            </a:pPr>
            <a:r>
              <a:t>Promote equal treatment, participation and opportunities for boys and girls.</a:t>
            </a:r>
            <a:br/>
            <a:br/>
            <a:r>
              <a:t>Key message: “Equal chances for everyone.”</a:t>
            </a:r>
          </a:p>
        </p:txBody>
      </p:sp>
      <p:sp>
        <p:nvSpPr>
          <p:cNvPr id="15" name="Rounded Rectangle 14"/>
          <p:cNvSpPr/>
          <p:nvPr/>
        </p:nvSpPr>
        <p:spPr>
          <a:xfrm>
            <a:off x="8046720" y="1188720"/>
            <a:ext cx="3474720" cy="18288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8046720" y="1188720"/>
            <a:ext cx="82296" cy="1828800"/>
          </a:xfrm>
          <a:prstGeom prst="rect">
            <a:avLst/>
          </a:prstGeom>
          <a:solidFill>
            <a:srgbClr val="529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247888" y="1353312"/>
            <a:ext cx="3108960" cy="411480"/>
          </a:xfrm>
          <a:prstGeom prst="rect">
            <a:avLst/>
          </a:prstGeom>
          <a:noFill/>
        </p:spPr>
        <p:txBody>
          <a:bodyPr wrap="none">
            <a:spAutoFit/>
          </a:bodyPr>
          <a:lstStyle/>
          <a:p>
            <a:pPr>
              <a:defRPr sz="1700" b="1">
                <a:solidFill>
                  <a:srgbClr val="192D4B"/>
                </a:solidFill>
                <a:latin typeface="Aptos Display"/>
              </a:defRPr>
            </a:pPr>
            <a:r>
              <a:t>Inclusive Classrooms</a:t>
            </a:r>
          </a:p>
        </p:txBody>
      </p:sp>
      <p:sp>
        <p:nvSpPr>
          <p:cNvPr id="18" name="TextBox 17"/>
          <p:cNvSpPr txBox="1"/>
          <p:nvPr/>
        </p:nvSpPr>
        <p:spPr>
          <a:xfrm>
            <a:off x="8247888" y="1828800"/>
            <a:ext cx="3108960" cy="1051560"/>
          </a:xfrm>
          <a:prstGeom prst="rect">
            <a:avLst/>
          </a:prstGeom>
          <a:noFill/>
        </p:spPr>
        <p:txBody>
          <a:bodyPr wrap="square">
            <a:spAutoFit/>
          </a:bodyPr>
          <a:lstStyle/>
          <a:p>
            <a:pPr>
              <a:defRPr sz="1300">
                <a:solidFill>
                  <a:srgbClr val="2A343E"/>
                </a:solidFill>
                <a:latin typeface="Aptos"/>
              </a:defRPr>
            </a:pPr>
            <a:r>
              <a:t>Build respect for students from different backgrounds and identities.</a:t>
            </a:r>
            <a:br/>
            <a:br/>
            <a:r>
              <a:t>Key message: “Everyone belongs here.”</a:t>
            </a:r>
          </a:p>
        </p:txBody>
      </p:sp>
      <p:sp>
        <p:nvSpPr>
          <p:cNvPr id="19" name="Rounded Rectangle 18"/>
          <p:cNvSpPr/>
          <p:nvPr/>
        </p:nvSpPr>
        <p:spPr>
          <a:xfrm>
            <a:off x="640080" y="3429000"/>
            <a:ext cx="10881360" cy="16002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40080" y="3429000"/>
            <a:ext cx="82296" cy="1600200"/>
          </a:xfrm>
          <a:prstGeom prst="rect">
            <a:avLst/>
          </a:prstGeom>
          <a:solidFill>
            <a:srgbClr val="478B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41247" y="3593592"/>
            <a:ext cx="10515600" cy="411480"/>
          </a:xfrm>
          <a:prstGeom prst="rect">
            <a:avLst/>
          </a:prstGeom>
          <a:noFill/>
        </p:spPr>
        <p:txBody>
          <a:bodyPr wrap="none">
            <a:spAutoFit/>
          </a:bodyPr>
          <a:lstStyle/>
          <a:p>
            <a:pPr>
              <a:defRPr sz="1800" b="1">
                <a:solidFill>
                  <a:srgbClr val="192D4B"/>
                </a:solidFill>
                <a:latin typeface="Aptos Display"/>
              </a:defRPr>
            </a:pPr>
            <a:r>
              <a:t>Overall Purpose</a:t>
            </a:r>
          </a:p>
        </p:txBody>
      </p:sp>
      <p:sp>
        <p:nvSpPr>
          <p:cNvPr id="22" name="TextBox 21"/>
          <p:cNvSpPr txBox="1"/>
          <p:nvPr/>
        </p:nvSpPr>
        <p:spPr>
          <a:xfrm>
            <a:off x="841247" y="4069080"/>
            <a:ext cx="10515600" cy="822960"/>
          </a:xfrm>
          <a:prstGeom prst="rect">
            <a:avLst/>
          </a:prstGeom>
          <a:noFill/>
        </p:spPr>
        <p:txBody>
          <a:bodyPr wrap="square">
            <a:spAutoFit/>
          </a:bodyPr>
          <a:lstStyle/>
          <a:p>
            <a:pPr>
              <a:defRPr sz="1400">
                <a:solidFill>
                  <a:srgbClr val="2A343E"/>
                </a:solidFill>
                <a:latin typeface="Aptos"/>
              </a:defRPr>
            </a:pPr>
            <a:r>
              <a:t>Raise school-wide awareness and create a more supportive environment by connecting research, campaign messages and practical activities.</a:t>
            </a:r>
          </a:p>
        </p:txBody>
      </p:sp>
      <p:sp>
        <p:nvSpPr>
          <p:cNvPr id="23" name="Rounded Rectangle 22"/>
          <p:cNvSpPr/>
          <p:nvPr/>
        </p:nvSpPr>
        <p:spPr>
          <a:xfrm>
            <a:off x="640080" y="5212080"/>
            <a:ext cx="10881360" cy="859536"/>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640080" y="5212080"/>
            <a:ext cx="82296" cy="68580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41247" y="5376672"/>
            <a:ext cx="10515600" cy="411480"/>
          </a:xfrm>
          <a:prstGeom prst="rect">
            <a:avLst/>
          </a:prstGeom>
          <a:noFill/>
        </p:spPr>
        <p:txBody>
          <a:bodyPr wrap="none">
            <a:spAutoFit/>
          </a:bodyPr>
          <a:lstStyle/>
          <a:p>
            <a:pPr>
              <a:defRPr sz="1400" b="1">
                <a:solidFill>
                  <a:srgbClr val="192D4B"/>
                </a:solidFill>
                <a:latin typeface="Aptos Display"/>
              </a:defRPr>
            </a:pPr>
            <a:r>
              <a:rPr dirty="0"/>
              <a:t>Intended Audience</a:t>
            </a:r>
          </a:p>
        </p:txBody>
      </p:sp>
      <p:sp>
        <p:nvSpPr>
          <p:cNvPr id="26" name="TextBox 25"/>
          <p:cNvSpPr txBox="1"/>
          <p:nvPr/>
        </p:nvSpPr>
        <p:spPr>
          <a:xfrm>
            <a:off x="841247" y="5852160"/>
            <a:ext cx="10515600" cy="0"/>
          </a:xfrm>
          <a:prstGeom prst="rect">
            <a:avLst/>
          </a:prstGeom>
          <a:noFill/>
        </p:spPr>
        <p:txBody>
          <a:bodyPr wrap="square">
            <a:spAutoFit/>
          </a:bodyPr>
          <a:lstStyle/>
          <a:p>
            <a:pPr>
              <a:defRPr sz="1200">
                <a:solidFill>
                  <a:srgbClr val="2A343E"/>
                </a:solidFill>
                <a:latin typeface="Aptos"/>
              </a:defRPr>
            </a:pPr>
            <a:r>
              <a:rPr dirty="0"/>
              <a:t>Whole school • Students • Teachers • School community</a:t>
            </a:r>
          </a:p>
        </p:txBody>
      </p:sp>
      <p:sp>
        <p:nvSpPr>
          <p:cNvPr id="27" name="TextBox 26"/>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2 • Research Themes</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2</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The sensitization plan provides evidence-based messaging around three connected themes.</a:t>
            </a:r>
          </a:p>
        </p:txBody>
      </p:sp>
      <p:sp>
        <p:nvSpPr>
          <p:cNvPr id="7" name="Rounded Rectangle 6"/>
          <p:cNvSpPr/>
          <p:nvPr/>
        </p:nvSpPr>
        <p:spPr>
          <a:xfrm>
            <a:off x="640080" y="1188720"/>
            <a:ext cx="3474720" cy="42976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0080" y="1188720"/>
            <a:ext cx="82296" cy="429768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41247" y="1353312"/>
            <a:ext cx="3108960" cy="411480"/>
          </a:xfrm>
          <a:prstGeom prst="rect">
            <a:avLst/>
          </a:prstGeom>
          <a:noFill/>
        </p:spPr>
        <p:txBody>
          <a:bodyPr wrap="none">
            <a:spAutoFit/>
          </a:bodyPr>
          <a:lstStyle/>
          <a:p>
            <a:pPr>
              <a:defRPr sz="1700" b="1">
                <a:solidFill>
                  <a:srgbClr val="192D4B"/>
                </a:solidFill>
                <a:latin typeface="Aptos Display"/>
              </a:defRPr>
            </a:pPr>
            <a:r>
              <a:t>01  Learning Disabilities</a:t>
            </a:r>
          </a:p>
        </p:txBody>
      </p:sp>
      <p:sp>
        <p:nvSpPr>
          <p:cNvPr id="10" name="TextBox 9"/>
          <p:cNvSpPr txBox="1"/>
          <p:nvPr/>
        </p:nvSpPr>
        <p:spPr>
          <a:xfrm>
            <a:off x="841247" y="1828800"/>
            <a:ext cx="3108960" cy="3520440"/>
          </a:xfrm>
          <a:prstGeom prst="rect">
            <a:avLst/>
          </a:prstGeom>
          <a:noFill/>
        </p:spPr>
        <p:txBody>
          <a:bodyPr wrap="square">
            <a:spAutoFit/>
          </a:bodyPr>
          <a:lstStyle/>
          <a:p>
            <a:pPr>
              <a:defRPr sz="1300">
                <a:solidFill>
                  <a:srgbClr val="2A343E"/>
                </a:solidFill>
                <a:latin typeface="Aptos"/>
              </a:defRPr>
            </a:pPr>
            <a:r>
              <a:t>• Dyslexia – reading</a:t>
            </a:r>
            <a:br/>
            <a:r>
              <a:t>• Dyscalculia – mathematics</a:t>
            </a:r>
            <a:br/>
            <a:r>
              <a:t>• Dysgraphia – writing</a:t>
            </a:r>
            <a:br/>
            <a:r>
              <a:t>• ADHD – attention/focus</a:t>
            </a:r>
            <a:br/>
            <a:br/>
            <a:r>
              <a:t>Core idea: learning disability is not linked to intelligence; appropriate support can help students succeed.</a:t>
            </a:r>
          </a:p>
        </p:txBody>
      </p:sp>
      <p:sp>
        <p:nvSpPr>
          <p:cNvPr id="11" name="Rounded Rectangle 10"/>
          <p:cNvSpPr/>
          <p:nvPr/>
        </p:nvSpPr>
        <p:spPr>
          <a:xfrm>
            <a:off x="4343400" y="1188720"/>
            <a:ext cx="3474720" cy="42976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343400" y="1188720"/>
            <a:ext cx="82296" cy="4297680"/>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544568" y="1353312"/>
            <a:ext cx="3108960" cy="411480"/>
          </a:xfrm>
          <a:prstGeom prst="rect">
            <a:avLst/>
          </a:prstGeom>
          <a:noFill/>
        </p:spPr>
        <p:txBody>
          <a:bodyPr wrap="none">
            <a:spAutoFit/>
          </a:bodyPr>
          <a:lstStyle/>
          <a:p>
            <a:pPr>
              <a:defRPr sz="1700" b="1">
                <a:solidFill>
                  <a:srgbClr val="192D4B"/>
                </a:solidFill>
                <a:latin typeface="Aptos Display"/>
              </a:defRPr>
            </a:pPr>
            <a:r>
              <a:t>02  Gender Respect</a:t>
            </a:r>
          </a:p>
        </p:txBody>
      </p:sp>
      <p:sp>
        <p:nvSpPr>
          <p:cNvPr id="14" name="TextBox 13"/>
          <p:cNvSpPr txBox="1"/>
          <p:nvPr/>
        </p:nvSpPr>
        <p:spPr>
          <a:xfrm>
            <a:off x="4544568" y="1828800"/>
            <a:ext cx="3108960" cy="3520440"/>
          </a:xfrm>
          <a:prstGeom prst="rect">
            <a:avLst/>
          </a:prstGeom>
          <a:noFill/>
        </p:spPr>
        <p:txBody>
          <a:bodyPr wrap="square">
            <a:spAutoFit/>
          </a:bodyPr>
          <a:lstStyle/>
          <a:p>
            <a:pPr>
              <a:defRPr sz="1300">
                <a:solidFill>
                  <a:srgbClr val="2A343E"/>
                </a:solidFill>
                <a:latin typeface="Aptos"/>
              </a:defRPr>
            </a:pPr>
            <a:r>
              <a:t>• Equal access to activities</a:t>
            </a:r>
            <a:br/>
            <a:r>
              <a:t>• Equal leadership opportunities</a:t>
            </a:r>
            <a:br/>
            <a:r>
              <a:t>• Encourage participation across subjects</a:t>
            </a:r>
            <a:br/>
            <a:r>
              <a:t>• Avoid gender stereotypes in everyday language</a:t>
            </a:r>
            <a:br/>
            <a:br/>
            <a:r>
              <a:t>Core idea: respect and opportunity should not depend on gender.</a:t>
            </a:r>
          </a:p>
        </p:txBody>
      </p:sp>
      <p:sp>
        <p:nvSpPr>
          <p:cNvPr id="15" name="Rounded Rectangle 14"/>
          <p:cNvSpPr/>
          <p:nvPr/>
        </p:nvSpPr>
        <p:spPr>
          <a:xfrm>
            <a:off x="8046720" y="1188720"/>
            <a:ext cx="3474720" cy="42976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8046720" y="1188720"/>
            <a:ext cx="82296" cy="4297680"/>
          </a:xfrm>
          <a:prstGeom prst="rect">
            <a:avLst/>
          </a:prstGeom>
          <a:solidFill>
            <a:srgbClr val="529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247888" y="1353312"/>
            <a:ext cx="3108960" cy="411480"/>
          </a:xfrm>
          <a:prstGeom prst="rect">
            <a:avLst/>
          </a:prstGeom>
          <a:noFill/>
        </p:spPr>
        <p:txBody>
          <a:bodyPr wrap="none">
            <a:spAutoFit/>
          </a:bodyPr>
          <a:lstStyle/>
          <a:p>
            <a:pPr>
              <a:defRPr sz="1700" b="1">
                <a:solidFill>
                  <a:srgbClr val="192D4B"/>
                </a:solidFill>
                <a:latin typeface="Aptos Display"/>
              </a:defRPr>
            </a:pPr>
            <a:r>
              <a:t>03  Diversity &amp; Inclusion</a:t>
            </a:r>
          </a:p>
        </p:txBody>
      </p:sp>
      <p:sp>
        <p:nvSpPr>
          <p:cNvPr id="18" name="TextBox 17"/>
          <p:cNvSpPr txBox="1"/>
          <p:nvPr/>
        </p:nvSpPr>
        <p:spPr>
          <a:xfrm>
            <a:off x="8247888" y="1828800"/>
            <a:ext cx="3108960" cy="3520440"/>
          </a:xfrm>
          <a:prstGeom prst="rect">
            <a:avLst/>
          </a:prstGeom>
          <a:noFill/>
        </p:spPr>
        <p:txBody>
          <a:bodyPr wrap="square">
            <a:spAutoFit/>
          </a:bodyPr>
          <a:lstStyle/>
          <a:p>
            <a:pPr>
              <a:defRPr sz="1300">
                <a:solidFill>
                  <a:srgbClr val="2A343E"/>
                </a:solidFill>
                <a:latin typeface="Aptos"/>
              </a:defRPr>
            </a:pPr>
            <a:r>
              <a:t>• Respect different backgrounds</a:t>
            </a:r>
            <a:br/>
            <a:r>
              <a:t>• Strengthen empathy and communication</a:t>
            </a:r>
            <a:br/>
            <a:r>
              <a:t>• Encourage classroom participation</a:t>
            </a:r>
            <a:br/>
            <a:r>
              <a:t>• Build a healthier school climate</a:t>
            </a:r>
            <a:br/>
            <a:br/>
            <a:r>
              <a:t>Core idea: differences in religion, ethnicity, language and family structure should not prevent belonging.</a:t>
            </a:r>
          </a:p>
        </p:txBody>
      </p:sp>
      <p:sp>
        <p:nvSpPr>
          <p:cNvPr id="19" name="TextBox 18"/>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2 • Campaign Activities &amp; Responsibilities</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2</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The plan combines visual messaging, classroom discussion, storytelling, role play and assembly activities.</a:t>
            </a:r>
          </a:p>
        </p:txBody>
      </p:sp>
      <p:sp>
        <p:nvSpPr>
          <p:cNvPr id="7" name="Rounded Rectangle 6"/>
          <p:cNvSpPr/>
          <p:nvPr/>
        </p:nvSpPr>
        <p:spPr>
          <a:xfrm>
            <a:off x="640080" y="1143000"/>
            <a:ext cx="5349240" cy="18288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0080" y="1143000"/>
            <a:ext cx="82296" cy="182880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41247" y="1307592"/>
            <a:ext cx="4983479" cy="411480"/>
          </a:xfrm>
          <a:prstGeom prst="rect">
            <a:avLst/>
          </a:prstGeom>
          <a:noFill/>
        </p:spPr>
        <p:txBody>
          <a:bodyPr wrap="none">
            <a:spAutoFit/>
          </a:bodyPr>
          <a:lstStyle/>
          <a:p>
            <a:pPr>
              <a:defRPr sz="1800" b="1">
                <a:solidFill>
                  <a:srgbClr val="192D4B"/>
                </a:solidFill>
                <a:latin typeface="Aptos Display"/>
              </a:defRPr>
            </a:pPr>
            <a:r>
              <a:t>Awareness Activities</a:t>
            </a:r>
          </a:p>
        </p:txBody>
      </p:sp>
      <p:sp>
        <p:nvSpPr>
          <p:cNvPr id="10" name="TextBox 9"/>
          <p:cNvSpPr txBox="1"/>
          <p:nvPr/>
        </p:nvSpPr>
        <p:spPr>
          <a:xfrm>
            <a:off x="841247" y="1783080"/>
            <a:ext cx="4983479" cy="1051560"/>
          </a:xfrm>
          <a:prstGeom prst="rect">
            <a:avLst/>
          </a:prstGeom>
          <a:noFill/>
        </p:spPr>
        <p:txBody>
          <a:bodyPr wrap="square">
            <a:spAutoFit/>
          </a:bodyPr>
          <a:lstStyle/>
          <a:p>
            <a:pPr>
              <a:defRPr sz="1400">
                <a:solidFill>
                  <a:srgbClr val="2A343E"/>
                </a:solidFill>
                <a:latin typeface="Aptos"/>
              </a:defRPr>
            </a:pPr>
            <a:r>
              <a:t>Posters • LD role play/skit • Gender-respect class discussions • Storytelling • Assembly talk</a:t>
            </a:r>
          </a:p>
        </p:txBody>
      </p:sp>
      <p:sp>
        <p:nvSpPr>
          <p:cNvPr id="11" name="Rounded Rectangle 10"/>
          <p:cNvSpPr/>
          <p:nvPr/>
        </p:nvSpPr>
        <p:spPr>
          <a:xfrm>
            <a:off x="6172200" y="1143000"/>
            <a:ext cx="5349240" cy="18288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172200" y="1143000"/>
            <a:ext cx="82296" cy="1828800"/>
          </a:xfrm>
          <a:prstGeom prst="rect">
            <a:avLst/>
          </a:prstGeom>
          <a:solidFill>
            <a:srgbClr val="529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373368" y="1307592"/>
            <a:ext cx="4983479" cy="411480"/>
          </a:xfrm>
          <a:prstGeom prst="rect">
            <a:avLst/>
          </a:prstGeom>
          <a:noFill/>
        </p:spPr>
        <p:txBody>
          <a:bodyPr wrap="none">
            <a:spAutoFit/>
          </a:bodyPr>
          <a:lstStyle/>
          <a:p>
            <a:pPr>
              <a:defRPr sz="1800" b="1">
                <a:solidFill>
                  <a:srgbClr val="192D4B"/>
                </a:solidFill>
                <a:latin typeface="Aptos Display"/>
              </a:defRPr>
            </a:pPr>
            <a:r>
              <a:t>Assigned Responsibilities</a:t>
            </a:r>
          </a:p>
        </p:txBody>
      </p:sp>
      <p:sp>
        <p:nvSpPr>
          <p:cNvPr id="14" name="TextBox 13"/>
          <p:cNvSpPr txBox="1"/>
          <p:nvPr/>
        </p:nvSpPr>
        <p:spPr>
          <a:xfrm>
            <a:off x="6373368" y="1783080"/>
            <a:ext cx="4983479" cy="1051560"/>
          </a:xfrm>
          <a:prstGeom prst="rect">
            <a:avLst/>
          </a:prstGeom>
          <a:noFill/>
        </p:spPr>
        <p:txBody>
          <a:bodyPr wrap="square">
            <a:spAutoFit/>
          </a:bodyPr>
          <a:lstStyle/>
          <a:p>
            <a:pPr>
              <a:defRPr sz="1200">
                <a:solidFill>
                  <a:srgbClr val="2A343E"/>
                </a:solidFill>
                <a:latin typeface="Aptos"/>
              </a:defRPr>
            </a:pPr>
            <a:r>
              <a:t>Mrs. Hameeda Surve – LD posters &amp; gender discussion</a:t>
            </a:r>
            <a:br/>
            <a:r>
              <a:t>Ms. Fizaa Khatib – LD role play &amp; storytelling</a:t>
            </a:r>
            <a:br/>
            <a:r>
              <a:t>Ms. Ankita Pandey – gender posters &amp; assembly talk</a:t>
            </a:r>
          </a:p>
        </p:txBody>
      </p:sp>
      <p:sp>
        <p:nvSpPr>
          <p:cNvPr id="15" name="Rounded Rectangle 14"/>
          <p:cNvSpPr/>
          <p:nvPr/>
        </p:nvSpPr>
        <p:spPr>
          <a:xfrm>
            <a:off x="640080" y="3337560"/>
            <a:ext cx="5349240" cy="20574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40080" y="3337560"/>
            <a:ext cx="82296" cy="2057400"/>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41247" y="3502152"/>
            <a:ext cx="4983479" cy="411480"/>
          </a:xfrm>
          <a:prstGeom prst="rect">
            <a:avLst/>
          </a:prstGeom>
          <a:noFill/>
        </p:spPr>
        <p:txBody>
          <a:bodyPr wrap="none">
            <a:spAutoFit/>
          </a:bodyPr>
          <a:lstStyle/>
          <a:p>
            <a:pPr>
              <a:defRPr sz="1800" b="1">
                <a:solidFill>
                  <a:srgbClr val="192D4B"/>
                </a:solidFill>
                <a:latin typeface="Aptos Display"/>
              </a:defRPr>
            </a:pPr>
            <a:r>
              <a:t>Week 4 Preparation</a:t>
            </a:r>
          </a:p>
        </p:txBody>
      </p:sp>
      <p:sp>
        <p:nvSpPr>
          <p:cNvPr id="18" name="TextBox 17"/>
          <p:cNvSpPr txBox="1"/>
          <p:nvPr/>
        </p:nvSpPr>
        <p:spPr>
          <a:xfrm>
            <a:off x="841247" y="3977639"/>
            <a:ext cx="4983479" cy="1280160"/>
          </a:xfrm>
          <a:prstGeom prst="rect">
            <a:avLst/>
          </a:prstGeom>
          <a:noFill/>
        </p:spPr>
        <p:txBody>
          <a:bodyPr wrap="square">
            <a:spAutoFit/>
          </a:bodyPr>
          <a:lstStyle/>
          <a:p>
            <a:pPr>
              <a:defRPr sz="1300">
                <a:solidFill>
                  <a:srgbClr val="2A343E"/>
                </a:solidFill>
                <a:latin typeface="Aptos"/>
              </a:defRPr>
            </a:pPr>
            <a:r>
              <a:t>Research finalisation → poster designs → key messages → skit/story rehearsal → inclusive-language guidelines → poster printing.</a:t>
            </a:r>
          </a:p>
        </p:txBody>
      </p:sp>
      <p:sp>
        <p:nvSpPr>
          <p:cNvPr id="19" name="Rounded Rectangle 18"/>
          <p:cNvSpPr/>
          <p:nvPr/>
        </p:nvSpPr>
        <p:spPr>
          <a:xfrm>
            <a:off x="6172200" y="3337560"/>
            <a:ext cx="5349240" cy="20574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6172200" y="3337560"/>
            <a:ext cx="82296" cy="2057400"/>
          </a:xfrm>
          <a:prstGeom prst="rect">
            <a:avLst/>
          </a:prstGeom>
          <a:solidFill>
            <a:srgbClr val="478B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6373368" y="3502152"/>
            <a:ext cx="4983479" cy="411480"/>
          </a:xfrm>
          <a:prstGeom prst="rect">
            <a:avLst/>
          </a:prstGeom>
          <a:noFill/>
        </p:spPr>
        <p:txBody>
          <a:bodyPr wrap="none">
            <a:spAutoFit/>
          </a:bodyPr>
          <a:lstStyle/>
          <a:p>
            <a:pPr>
              <a:defRPr sz="1800" b="1">
                <a:solidFill>
                  <a:srgbClr val="192D4B"/>
                </a:solidFill>
                <a:latin typeface="Aptos Display"/>
              </a:defRPr>
            </a:pPr>
            <a:r>
              <a:t>Week 5 Drive</a:t>
            </a:r>
          </a:p>
        </p:txBody>
      </p:sp>
      <p:sp>
        <p:nvSpPr>
          <p:cNvPr id="22" name="TextBox 21"/>
          <p:cNvSpPr txBox="1"/>
          <p:nvPr/>
        </p:nvSpPr>
        <p:spPr>
          <a:xfrm>
            <a:off x="6373368" y="3977639"/>
            <a:ext cx="4983479" cy="1280160"/>
          </a:xfrm>
          <a:prstGeom prst="rect">
            <a:avLst/>
          </a:prstGeom>
          <a:noFill/>
        </p:spPr>
        <p:txBody>
          <a:bodyPr wrap="square">
            <a:spAutoFit/>
          </a:bodyPr>
          <a:lstStyle/>
          <a:p>
            <a:pPr>
              <a:defRPr sz="1300">
                <a:solidFill>
                  <a:srgbClr val="2A343E"/>
                </a:solidFill>
                <a:latin typeface="Aptos"/>
              </a:defRPr>
            </a:pPr>
            <a:r>
              <a:t>Poster displays → class sensitization → LD skit → whole-school assembly → feedback collection.</a:t>
            </a:r>
          </a:p>
        </p:txBody>
      </p:sp>
      <p:sp>
        <p:nvSpPr>
          <p:cNvPr id="23" name="TextBox 22"/>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2 • Evaluation &amp; Risk Management</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2</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The campaign includes measurable indicators and practical mitigation strategies.</a:t>
            </a:r>
          </a:p>
        </p:txBody>
      </p:sp>
      <p:sp>
        <p:nvSpPr>
          <p:cNvPr id="7" name="Rounded Rectangle 6"/>
          <p:cNvSpPr/>
          <p:nvPr/>
        </p:nvSpPr>
        <p:spPr>
          <a:xfrm>
            <a:off x="640080" y="1143000"/>
            <a:ext cx="5349240" cy="20574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40080" y="1143000"/>
            <a:ext cx="82296" cy="205740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41247" y="1307592"/>
            <a:ext cx="4983479" cy="411480"/>
          </a:xfrm>
          <a:prstGeom prst="rect">
            <a:avLst/>
          </a:prstGeom>
          <a:noFill/>
        </p:spPr>
        <p:txBody>
          <a:bodyPr wrap="none">
            <a:spAutoFit/>
          </a:bodyPr>
          <a:lstStyle/>
          <a:p>
            <a:pPr>
              <a:defRPr sz="1700" b="1">
                <a:solidFill>
                  <a:srgbClr val="192D4B"/>
                </a:solidFill>
                <a:latin typeface="Aptos Display"/>
              </a:defRPr>
            </a:pPr>
            <a:r>
              <a:t>How Success Will Be Measured</a:t>
            </a:r>
          </a:p>
        </p:txBody>
      </p:sp>
      <p:sp>
        <p:nvSpPr>
          <p:cNvPr id="10" name="TextBox 9"/>
          <p:cNvSpPr txBox="1"/>
          <p:nvPr/>
        </p:nvSpPr>
        <p:spPr>
          <a:xfrm>
            <a:off x="841247" y="1783080"/>
            <a:ext cx="4983479" cy="1280160"/>
          </a:xfrm>
          <a:prstGeom prst="rect">
            <a:avLst/>
          </a:prstGeom>
          <a:noFill/>
        </p:spPr>
        <p:txBody>
          <a:bodyPr wrap="square">
            <a:spAutoFit/>
          </a:bodyPr>
          <a:lstStyle/>
          <a:p>
            <a:pPr>
              <a:defRPr sz="1300">
                <a:solidFill>
                  <a:srgbClr val="2A343E"/>
                </a:solidFill>
                <a:latin typeface="Aptos"/>
              </a:defRPr>
            </a:pPr>
            <a:r>
              <a:t>• Awareness change: before/after quiz or poll</a:t>
            </a:r>
            <a:br/>
            <a:r>
              <a:t>• Participation: attendance at sessions</a:t>
            </a:r>
            <a:br/>
            <a:r>
              <a:t>• Poster reach: number and locations</a:t>
            </a:r>
            <a:br/>
            <a:r>
              <a:t>• Qualitative feedback</a:t>
            </a:r>
            <a:br/>
            <a:r>
              <a:t>• Behavioural follow-up by teachers</a:t>
            </a:r>
          </a:p>
        </p:txBody>
      </p:sp>
      <p:sp>
        <p:nvSpPr>
          <p:cNvPr id="11" name="Rounded Rectangle 10"/>
          <p:cNvSpPr/>
          <p:nvPr/>
        </p:nvSpPr>
        <p:spPr>
          <a:xfrm>
            <a:off x="6172200" y="1143000"/>
            <a:ext cx="5349240" cy="20574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6172200" y="1143000"/>
            <a:ext cx="82296" cy="2057400"/>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373368" y="1307592"/>
            <a:ext cx="4983479" cy="411480"/>
          </a:xfrm>
          <a:prstGeom prst="rect">
            <a:avLst/>
          </a:prstGeom>
          <a:noFill/>
        </p:spPr>
        <p:txBody>
          <a:bodyPr wrap="none">
            <a:spAutoFit/>
          </a:bodyPr>
          <a:lstStyle/>
          <a:p>
            <a:pPr>
              <a:defRPr sz="1700" b="1">
                <a:solidFill>
                  <a:srgbClr val="192D4B"/>
                </a:solidFill>
                <a:latin typeface="Aptos Display"/>
              </a:defRPr>
            </a:pPr>
            <a:r>
              <a:t>Potential Risks &amp; Responses</a:t>
            </a:r>
          </a:p>
        </p:txBody>
      </p:sp>
      <p:sp>
        <p:nvSpPr>
          <p:cNvPr id="14" name="TextBox 13"/>
          <p:cNvSpPr txBox="1"/>
          <p:nvPr/>
        </p:nvSpPr>
        <p:spPr>
          <a:xfrm>
            <a:off x="6373368" y="1783080"/>
            <a:ext cx="4983479" cy="1280160"/>
          </a:xfrm>
          <a:prstGeom prst="rect">
            <a:avLst/>
          </a:prstGeom>
          <a:noFill/>
        </p:spPr>
        <p:txBody>
          <a:bodyPr wrap="square">
            <a:spAutoFit/>
          </a:bodyPr>
          <a:lstStyle/>
          <a:p>
            <a:pPr>
              <a:defRPr sz="1250">
                <a:solidFill>
                  <a:srgbClr val="2A343E"/>
                </a:solidFill>
                <a:latin typeface="Aptos"/>
              </a:defRPr>
            </a:pPr>
            <a:r>
              <a:t>Low budget → hand-drawn/low-cost materials</a:t>
            </a:r>
            <a:br/>
            <a:r>
              <a:t>Limited assembly time → 5–7 minute talk</a:t>
            </a:r>
            <a:br/>
            <a:r>
              <a:t>Low staff availability → involve student council/prefects</a:t>
            </a:r>
            <a:br/>
            <a:r>
              <a:t>Sensitive reactions → age-appropriate language &amp; optional sharing</a:t>
            </a:r>
          </a:p>
        </p:txBody>
      </p:sp>
      <p:sp>
        <p:nvSpPr>
          <p:cNvPr id="15" name="Rounded Rectangle 14"/>
          <p:cNvSpPr/>
          <p:nvPr/>
        </p:nvSpPr>
        <p:spPr>
          <a:xfrm>
            <a:off x="640080" y="3474720"/>
            <a:ext cx="10881360" cy="13258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40080" y="3474720"/>
            <a:ext cx="82296" cy="1325880"/>
          </a:xfrm>
          <a:prstGeom prst="rect">
            <a:avLst/>
          </a:prstGeom>
          <a:solidFill>
            <a:srgbClr val="529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41247" y="3639312"/>
            <a:ext cx="10515600" cy="411480"/>
          </a:xfrm>
          <a:prstGeom prst="rect">
            <a:avLst/>
          </a:prstGeom>
          <a:noFill/>
        </p:spPr>
        <p:txBody>
          <a:bodyPr wrap="none">
            <a:spAutoFit/>
          </a:bodyPr>
          <a:lstStyle/>
          <a:p>
            <a:pPr>
              <a:defRPr sz="1800" b="1">
                <a:solidFill>
                  <a:srgbClr val="192D4B"/>
                </a:solidFill>
                <a:latin typeface="Aptos Display"/>
              </a:defRPr>
            </a:pPr>
            <a:r>
              <a:t>Planning Principle</a:t>
            </a:r>
          </a:p>
        </p:txBody>
      </p:sp>
      <p:sp>
        <p:nvSpPr>
          <p:cNvPr id="18" name="TextBox 17"/>
          <p:cNvSpPr txBox="1"/>
          <p:nvPr/>
        </p:nvSpPr>
        <p:spPr>
          <a:xfrm>
            <a:off x="841247" y="4114800"/>
            <a:ext cx="10515600" cy="548640"/>
          </a:xfrm>
          <a:prstGeom prst="rect">
            <a:avLst/>
          </a:prstGeom>
          <a:noFill/>
        </p:spPr>
        <p:txBody>
          <a:bodyPr wrap="square">
            <a:spAutoFit/>
          </a:bodyPr>
          <a:lstStyle/>
          <a:p>
            <a:pPr>
              <a:defRPr sz="1400">
                <a:solidFill>
                  <a:srgbClr val="2A343E"/>
                </a:solidFill>
                <a:latin typeface="Aptos"/>
              </a:defRPr>
            </a:pPr>
            <a:r>
              <a:t>The emphasis of the campaign can be adjusted once needs-assessment data is available.</a:t>
            </a:r>
          </a:p>
        </p:txBody>
      </p:sp>
      <p:sp>
        <p:nvSpPr>
          <p:cNvPr id="19" name="TextBox 18"/>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3 • Student Survey &amp; Analysis</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3</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A needs-assessment survey was used to understand learning needs, accessibility and inclusion.</a:t>
            </a:r>
          </a:p>
        </p:txBody>
      </p:sp>
      <p:sp>
        <p:nvSpPr>
          <p:cNvPr id="7" name="Rounded Rectangle 6"/>
          <p:cNvSpPr/>
          <p:nvPr/>
        </p:nvSpPr>
        <p:spPr>
          <a:xfrm>
            <a:off x="731520" y="1234440"/>
            <a:ext cx="2286000" cy="1371600"/>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2960" y="1380744"/>
            <a:ext cx="2103120" cy="502920"/>
          </a:xfrm>
          <a:prstGeom prst="rect">
            <a:avLst/>
          </a:prstGeom>
          <a:noFill/>
        </p:spPr>
        <p:txBody>
          <a:bodyPr wrap="none">
            <a:spAutoFit/>
          </a:bodyPr>
          <a:lstStyle/>
          <a:p>
            <a:pPr algn="ctr">
              <a:defRPr sz="2800" b="1">
                <a:solidFill>
                  <a:srgbClr val="228B8B"/>
                </a:solidFill>
                <a:latin typeface="Aptos Display"/>
              </a:defRPr>
            </a:pPr>
            <a:r>
              <a:t>100</a:t>
            </a:r>
          </a:p>
        </p:txBody>
      </p:sp>
      <p:sp>
        <p:nvSpPr>
          <p:cNvPr id="9" name="TextBox 8"/>
          <p:cNvSpPr txBox="1"/>
          <p:nvPr/>
        </p:nvSpPr>
        <p:spPr>
          <a:xfrm>
            <a:off x="841248" y="1965960"/>
            <a:ext cx="2066543" cy="548640"/>
          </a:xfrm>
          <a:prstGeom prst="rect">
            <a:avLst/>
          </a:prstGeom>
          <a:noFill/>
        </p:spPr>
        <p:txBody>
          <a:bodyPr wrap="none">
            <a:spAutoFit/>
          </a:bodyPr>
          <a:lstStyle/>
          <a:p>
            <a:pPr algn="ctr">
              <a:defRPr sz="1050">
                <a:solidFill>
                  <a:srgbClr val="2A343E"/>
                </a:solidFill>
                <a:latin typeface="Aptos"/>
              </a:defRPr>
            </a:pPr>
            <a:r>
              <a:t>Students surveyed</a:t>
            </a:r>
          </a:p>
        </p:txBody>
      </p:sp>
      <p:sp>
        <p:nvSpPr>
          <p:cNvPr id="10" name="Rounded Rectangle 9"/>
          <p:cNvSpPr/>
          <p:nvPr/>
        </p:nvSpPr>
        <p:spPr>
          <a:xfrm>
            <a:off x="3246120" y="1234440"/>
            <a:ext cx="2286000" cy="1371600"/>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337560" y="1380744"/>
            <a:ext cx="2103120" cy="502920"/>
          </a:xfrm>
          <a:prstGeom prst="rect">
            <a:avLst/>
          </a:prstGeom>
          <a:noFill/>
        </p:spPr>
        <p:txBody>
          <a:bodyPr wrap="none">
            <a:spAutoFit/>
          </a:bodyPr>
          <a:lstStyle/>
          <a:p>
            <a:pPr algn="ctr">
              <a:defRPr sz="2800" b="1">
                <a:solidFill>
                  <a:srgbClr val="DEAB37"/>
                </a:solidFill>
                <a:latin typeface="Aptos Display"/>
              </a:defRPr>
            </a:pPr>
            <a:r>
              <a:t>20</a:t>
            </a:r>
          </a:p>
        </p:txBody>
      </p:sp>
      <p:sp>
        <p:nvSpPr>
          <p:cNvPr id="12" name="TextBox 11"/>
          <p:cNvSpPr txBox="1"/>
          <p:nvPr/>
        </p:nvSpPr>
        <p:spPr>
          <a:xfrm>
            <a:off x="3355848" y="1965960"/>
            <a:ext cx="2066543" cy="548640"/>
          </a:xfrm>
          <a:prstGeom prst="rect">
            <a:avLst/>
          </a:prstGeom>
          <a:noFill/>
        </p:spPr>
        <p:txBody>
          <a:bodyPr wrap="none">
            <a:spAutoFit/>
          </a:bodyPr>
          <a:lstStyle/>
          <a:p>
            <a:pPr algn="ctr">
              <a:defRPr sz="1050">
                <a:solidFill>
                  <a:srgbClr val="2A343E"/>
                </a:solidFill>
                <a:latin typeface="Aptos"/>
              </a:defRPr>
            </a:pPr>
            <a:r>
              <a:t>Questions</a:t>
            </a:r>
          </a:p>
        </p:txBody>
      </p:sp>
      <p:sp>
        <p:nvSpPr>
          <p:cNvPr id="13" name="Rounded Rectangle 12"/>
          <p:cNvSpPr/>
          <p:nvPr/>
        </p:nvSpPr>
        <p:spPr>
          <a:xfrm>
            <a:off x="5760720" y="1234440"/>
            <a:ext cx="2286000" cy="1371600"/>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5852159" y="1380744"/>
            <a:ext cx="2103120" cy="502920"/>
          </a:xfrm>
          <a:prstGeom prst="rect">
            <a:avLst/>
          </a:prstGeom>
          <a:noFill/>
        </p:spPr>
        <p:txBody>
          <a:bodyPr wrap="none">
            <a:spAutoFit/>
          </a:bodyPr>
          <a:lstStyle/>
          <a:p>
            <a:pPr algn="ctr">
              <a:defRPr sz="2800" b="1">
                <a:solidFill>
                  <a:srgbClr val="529CBE"/>
                </a:solidFill>
                <a:latin typeface="Aptos Display"/>
              </a:defRPr>
            </a:pPr>
            <a:r>
              <a:t>3</a:t>
            </a:r>
          </a:p>
        </p:txBody>
      </p:sp>
      <p:sp>
        <p:nvSpPr>
          <p:cNvPr id="15" name="TextBox 14"/>
          <p:cNvSpPr txBox="1"/>
          <p:nvPr/>
        </p:nvSpPr>
        <p:spPr>
          <a:xfrm>
            <a:off x="5870448" y="1965960"/>
            <a:ext cx="2066543" cy="548640"/>
          </a:xfrm>
          <a:prstGeom prst="rect">
            <a:avLst/>
          </a:prstGeom>
          <a:noFill/>
        </p:spPr>
        <p:txBody>
          <a:bodyPr wrap="none">
            <a:spAutoFit/>
          </a:bodyPr>
          <a:lstStyle/>
          <a:p>
            <a:pPr algn="ctr">
              <a:defRPr sz="1050">
                <a:solidFill>
                  <a:srgbClr val="2A343E"/>
                </a:solidFill>
                <a:latin typeface="Aptos"/>
              </a:defRPr>
            </a:pPr>
            <a:r>
              <a:t>Survey sections</a:t>
            </a:r>
          </a:p>
        </p:txBody>
      </p:sp>
      <p:sp>
        <p:nvSpPr>
          <p:cNvPr id="16" name="Rounded Rectangle 15"/>
          <p:cNvSpPr/>
          <p:nvPr/>
        </p:nvSpPr>
        <p:spPr>
          <a:xfrm>
            <a:off x="8275320" y="1234440"/>
            <a:ext cx="2286000" cy="1371600"/>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366760" y="1380744"/>
            <a:ext cx="2103120" cy="502920"/>
          </a:xfrm>
          <a:prstGeom prst="rect">
            <a:avLst/>
          </a:prstGeom>
          <a:noFill/>
        </p:spPr>
        <p:txBody>
          <a:bodyPr wrap="none">
            <a:spAutoFit/>
          </a:bodyPr>
          <a:lstStyle/>
          <a:p>
            <a:pPr algn="ctr">
              <a:defRPr sz="2800" b="1">
                <a:solidFill>
                  <a:srgbClr val="478B5C"/>
                </a:solidFill>
                <a:latin typeface="Aptos Display"/>
              </a:defRPr>
            </a:pPr>
            <a:r>
              <a:t>1 / grade</a:t>
            </a:r>
          </a:p>
        </p:txBody>
      </p:sp>
      <p:sp>
        <p:nvSpPr>
          <p:cNvPr id="18" name="TextBox 17"/>
          <p:cNvSpPr txBox="1"/>
          <p:nvPr/>
        </p:nvSpPr>
        <p:spPr>
          <a:xfrm>
            <a:off x="8385048" y="1965960"/>
            <a:ext cx="2066543" cy="548640"/>
          </a:xfrm>
          <a:prstGeom prst="rect">
            <a:avLst/>
          </a:prstGeom>
          <a:noFill/>
        </p:spPr>
        <p:txBody>
          <a:bodyPr wrap="none">
            <a:spAutoFit/>
          </a:bodyPr>
          <a:lstStyle/>
          <a:p>
            <a:pPr algn="ctr">
              <a:defRPr sz="1050">
                <a:solidFill>
                  <a:srgbClr val="2A343E"/>
                </a:solidFill>
                <a:latin typeface="Aptos"/>
              </a:defRPr>
            </a:pPr>
            <a:r>
              <a:t>Class per grade level</a:t>
            </a:r>
          </a:p>
        </p:txBody>
      </p:sp>
      <p:sp>
        <p:nvSpPr>
          <p:cNvPr id="19" name="Rounded Rectangle 18"/>
          <p:cNvSpPr/>
          <p:nvPr/>
        </p:nvSpPr>
        <p:spPr>
          <a:xfrm>
            <a:off x="731520" y="3154680"/>
            <a:ext cx="3246120" cy="18288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731520" y="3154680"/>
            <a:ext cx="82296" cy="182880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32688" y="3319272"/>
            <a:ext cx="2880360" cy="411480"/>
          </a:xfrm>
          <a:prstGeom prst="rect">
            <a:avLst/>
          </a:prstGeom>
          <a:noFill/>
        </p:spPr>
        <p:txBody>
          <a:bodyPr wrap="none">
            <a:spAutoFit/>
          </a:bodyPr>
          <a:lstStyle/>
          <a:p>
            <a:pPr>
              <a:defRPr sz="1700" b="1">
                <a:solidFill>
                  <a:srgbClr val="192D4B"/>
                </a:solidFill>
                <a:latin typeface="Aptos Display"/>
              </a:defRPr>
            </a:pPr>
            <a:r>
              <a:t>Section A</a:t>
            </a:r>
          </a:p>
        </p:txBody>
      </p:sp>
      <p:sp>
        <p:nvSpPr>
          <p:cNvPr id="22" name="TextBox 21"/>
          <p:cNvSpPr txBox="1"/>
          <p:nvPr/>
        </p:nvSpPr>
        <p:spPr>
          <a:xfrm>
            <a:off x="932688" y="3794760"/>
            <a:ext cx="2880360" cy="1051560"/>
          </a:xfrm>
          <a:prstGeom prst="rect">
            <a:avLst/>
          </a:prstGeom>
          <a:noFill/>
        </p:spPr>
        <p:txBody>
          <a:bodyPr wrap="square">
            <a:spAutoFit/>
          </a:bodyPr>
          <a:lstStyle/>
          <a:p>
            <a:pPr>
              <a:defRPr sz="1250">
                <a:solidFill>
                  <a:srgbClr val="2A343E"/>
                </a:solidFill>
                <a:latin typeface="Aptos"/>
              </a:defRPr>
            </a:pPr>
            <a:r>
              <a:t>Learning Needs</a:t>
            </a:r>
            <a:br/>
            <a:r>
              <a:t>Lesson clarity • Difficult subjects • Teacher support • Classwork time • Extra help</a:t>
            </a:r>
          </a:p>
        </p:txBody>
      </p:sp>
      <p:sp>
        <p:nvSpPr>
          <p:cNvPr id="23" name="Rounded Rectangle 22"/>
          <p:cNvSpPr/>
          <p:nvPr/>
        </p:nvSpPr>
        <p:spPr>
          <a:xfrm>
            <a:off x="4251960" y="3154680"/>
            <a:ext cx="3246120" cy="18288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4251960" y="3154680"/>
            <a:ext cx="82296" cy="1828800"/>
          </a:xfrm>
          <a:prstGeom prst="rect">
            <a:avLst/>
          </a:prstGeom>
          <a:solidFill>
            <a:srgbClr val="529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4453128" y="3319272"/>
            <a:ext cx="2880360" cy="411480"/>
          </a:xfrm>
          <a:prstGeom prst="rect">
            <a:avLst/>
          </a:prstGeom>
          <a:noFill/>
        </p:spPr>
        <p:txBody>
          <a:bodyPr wrap="none">
            <a:spAutoFit/>
          </a:bodyPr>
          <a:lstStyle/>
          <a:p>
            <a:pPr>
              <a:defRPr sz="1700" b="1">
                <a:solidFill>
                  <a:srgbClr val="192D4B"/>
                </a:solidFill>
                <a:latin typeface="Aptos Display"/>
              </a:defRPr>
            </a:pPr>
            <a:r>
              <a:t>Section B</a:t>
            </a:r>
          </a:p>
        </p:txBody>
      </p:sp>
      <p:sp>
        <p:nvSpPr>
          <p:cNvPr id="26" name="TextBox 25"/>
          <p:cNvSpPr txBox="1"/>
          <p:nvPr/>
        </p:nvSpPr>
        <p:spPr>
          <a:xfrm>
            <a:off x="4453128" y="3794760"/>
            <a:ext cx="2880360" cy="1051560"/>
          </a:xfrm>
          <a:prstGeom prst="rect">
            <a:avLst/>
          </a:prstGeom>
          <a:noFill/>
        </p:spPr>
        <p:txBody>
          <a:bodyPr wrap="square">
            <a:spAutoFit/>
          </a:bodyPr>
          <a:lstStyle/>
          <a:p>
            <a:pPr>
              <a:defRPr sz="1250">
                <a:solidFill>
                  <a:srgbClr val="2A343E"/>
                </a:solidFill>
                <a:latin typeface="Aptos"/>
              </a:defRPr>
            </a:pPr>
            <a:r>
              <a:t>Facilities</a:t>
            </a:r>
            <a:br/>
            <a:r>
              <a:t>Accessibility • Quiet space • Safety • Signage • Seating</a:t>
            </a:r>
          </a:p>
        </p:txBody>
      </p:sp>
      <p:sp>
        <p:nvSpPr>
          <p:cNvPr id="27" name="Rounded Rectangle 26"/>
          <p:cNvSpPr/>
          <p:nvPr/>
        </p:nvSpPr>
        <p:spPr>
          <a:xfrm>
            <a:off x="7772400" y="3154680"/>
            <a:ext cx="3246120" cy="18288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7772400" y="3154680"/>
            <a:ext cx="82296" cy="1828800"/>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973568" y="3319272"/>
            <a:ext cx="2880360" cy="411480"/>
          </a:xfrm>
          <a:prstGeom prst="rect">
            <a:avLst/>
          </a:prstGeom>
          <a:noFill/>
        </p:spPr>
        <p:txBody>
          <a:bodyPr wrap="none">
            <a:spAutoFit/>
          </a:bodyPr>
          <a:lstStyle/>
          <a:p>
            <a:pPr>
              <a:defRPr sz="1700" b="1">
                <a:solidFill>
                  <a:srgbClr val="192D4B"/>
                </a:solidFill>
                <a:latin typeface="Aptos Display"/>
              </a:defRPr>
            </a:pPr>
            <a:r>
              <a:t>Section C</a:t>
            </a:r>
          </a:p>
        </p:txBody>
      </p:sp>
      <p:sp>
        <p:nvSpPr>
          <p:cNvPr id="30" name="TextBox 29"/>
          <p:cNvSpPr txBox="1"/>
          <p:nvPr/>
        </p:nvSpPr>
        <p:spPr>
          <a:xfrm>
            <a:off x="7973568" y="3794760"/>
            <a:ext cx="2880360" cy="1051560"/>
          </a:xfrm>
          <a:prstGeom prst="rect">
            <a:avLst/>
          </a:prstGeom>
          <a:noFill/>
        </p:spPr>
        <p:txBody>
          <a:bodyPr wrap="square">
            <a:spAutoFit/>
          </a:bodyPr>
          <a:lstStyle/>
          <a:p>
            <a:pPr>
              <a:defRPr sz="1250">
                <a:solidFill>
                  <a:srgbClr val="2A343E"/>
                </a:solidFill>
                <a:latin typeface="Aptos"/>
              </a:defRPr>
            </a:pPr>
            <a:r>
              <a:t>Gender &amp; Diversity</a:t>
            </a:r>
            <a:br/>
            <a:r>
              <a:t>Equal treatment • Respect • Voice • Equal opportunities • Inclusion activities</a:t>
            </a:r>
          </a:p>
        </p:txBody>
      </p:sp>
      <p:sp>
        <p:nvSpPr>
          <p:cNvPr id="31" name="TextBox 30"/>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3 • Learning Needs — Key Findings</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3</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The survey highlights both positive classroom experiences and clear areas for additional academic support.</a:t>
            </a:r>
          </a:p>
        </p:txBody>
      </p:sp>
      <p:graphicFrame>
        <p:nvGraphicFramePr>
          <p:cNvPr id="7" name="Chart 6"/>
          <p:cNvGraphicFramePr>
            <a:graphicFrameLocks noGrp="1"/>
          </p:cNvGraphicFramePr>
          <p:nvPr/>
        </p:nvGraphicFramePr>
        <p:xfrm>
          <a:off x="685800" y="1234440"/>
          <a:ext cx="6400800" cy="4389120"/>
        </p:xfrm>
        <a:graphic>
          <a:graphicData uri="http://schemas.openxmlformats.org/drawingml/2006/chart">
            <c:chart xmlns:c="http://schemas.openxmlformats.org/drawingml/2006/chart" xmlns:r="http://schemas.openxmlformats.org/officeDocument/2006/relationships" r:id="rId2"/>
          </a:graphicData>
        </a:graphic>
      </p:graphicFrame>
      <p:sp>
        <p:nvSpPr>
          <p:cNvPr id="8" name="Rounded Rectangle 7"/>
          <p:cNvSpPr/>
          <p:nvPr/>
        </p:nvSpPr>
        <p:spPr>
          <a:xfrm>
            <a:off x="7360920" y="1234440"/>
            <a:ext cx="4160520" cy="196596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7360920" y="1234440"/>
            <a:ext cx="82296" cy="1965960"/>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562088" y="1399032"/>
            <a:ext cx="3794759" cy="411480"/>
          </a:xfrm>
          <a:prstGeom prst="rect">
            <a:avLst/>
          </a:prstGeom>
          <a:noFill/>
        </p:spPr>
        <p:txBody>
          <a:bodyPr wrap="none">
            <a:spAutoFit/>
          </a:bodyPr>
          <a:lstStyle/>
          <a:p>
            <a:pPr>
              <a:defRPr sz="2600" b="1">
                <a:solidFill>
                  <a:srgbClr val="192D4B"/>
                </a:solidFill>
                <a:latin typeface="Aptos Display"/>
              </a:defRPr>
            </a:pPr>
            <a:r>
              <a:t>42%</a:t>
            </a:r>
          </a:p>
        </p:txBody>
      </p:sp>
      <p:sp>
        <p:nvSpPr>
          <p:cNvPr id="11" name="TextBox 10"/>
          <p:cNvSpPr txBox="1"/>
          <p:nvPr/>
        </p:nvSpPr>
        <p:spPr>
          <a:xfrm>
            <a:off x="7562088" y="1874519"/>
            <a:ext cx="3794759" cy="1188719"/>
          </a:xfrm>
          <a:prstGeom prst="rect">
            <a:avLst/>
          </a:prstGeom>
          <a:noFill/>
        </p:spPr>
        <p:txBody>
          <a:bodyPr wrap="square">
            <a:spAutoFit/>
          </a:bodyPr>
          <a:lstStyle/>
          <a:p>
            <a:pPr>
              <a:defRPr sz="1300">
                <a:solidFill>
                  <a:srgbClr val="2A343E"/>
                </a:solidFill>
                <a:latin typeface="Aptos"/>
              </a:defRPr>
            </a:pPr>
            <a:r>
              <a:t>of students said at least one subject/lesson is especially hard.</a:t>
            </a:r>
          </a:p>
        </p:txBody>
      </p:sp>
      <p:sp>
        <p:nvSpPr>
          <p:cNvPr id="12" name="Rounded Rectangle 11"/>
          <p:cNvSpPr/>
          <p:nvPr/>
        </p:nvSpPr>
        <p:spPr>
          <a:xfrm>
            <a:off x="7360920" y="3429000"/>
            <a:ext cx="4160520" cy="196596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360920" y="3429000"/>
            <a:ext cx="82296" cy="196596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562088" y="3593592"/>
            <a:ext cx="3794759" cy="411480"/>
          </a:xfrm>
          <a:prstGeom prst="rect">
            <a:avLst/>
          </a:prstGeom>
          <a:noFill/>
        </p:spPr>
        <p:txBody>
          <a:bodyPr wrap="none">
            <a:spAutoFit/>
          </a:bodyPr>
          <a:lstStyle/>
          <a:p>
            <a:pPr>
              <a:defRPr sz="1700" b="1">
                <a:solidFill>
                  <a:srgbClr val="192D4B"/>
                </a:solidFill>
                <a:latin typeface="Aptos Display"/>
              </a:defRPr>
            </a:pPr>
            <a:r>
              <a:t>Main Difficulties</a:t>
            </a:r>
          </a:p>
        </p:txBody>
      </p:sp>
      <p:sp>
        <p:nvSpPr>
          <p:cNvPr id="15" name="TextBox 14"/>
          <p:cNvSpPr txBox="1"/>
          <p:nvPr/>
        </p:nvSpPr>
        <p:spPr>
          <a:xfrm>
            <a:off x="7562088" y="4069080"/>
            <a:ext cx="3794759" cy="1188719"/>
          </a:xfrm>
          <a:prstGeom prst="rect">
            <a:avLst/>
          </a:prstGeom>
          <a:noFill/>
        </p:spPr>
        <p:txBody>
          <a:bodyPr wrap="square">
            <a:spAutoFit/>
          </a:bodyPr>
          <a:lstStyle/>
          <a:p>
            <a:pPr>
              <a:defRPr sz="1150">
                <a:solidFill>
                  <a:srgbClr val="2A343E"/>
                </a:solidFill>
                <a:latin typeface="Aptos"/>
              </a:defRPr>
            </a:pPr>
            <a:r>
              <a:t>Difficult concepts/chapters (18)</a:t>
            </a:r>
            <a:br/>
            <a:r>
              <a:t>Lessons move too quickly (9)</a:t>
            </a:r>
            <a:br/>
            <a:r>
              <a:t>English/terminology (7)</a:t>
            </a:r>
            <a:br/>
            <a:r>
              <a:t>More examples/practice (5)</a:t>
            </a:r>
            <a:br/>
            <a:r>
              <a:t>Concentration (3)</a:t>
            </a:r>
          </a:p>
        </p:txBody>
      </p:sp>
      <p:sp>
        <p:nvSpPr>
          <p:cNvPr id="16" name="TextBox 15"/>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3 • Facilities &amp; Accessibility</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3</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The physical environment is generally viewed positively, with specific gaps identified for improvement.</a:t>
            </a:r>
          </a:p>
        </p:txBody>
      </p:sp>
      <p:graphicFrame>
        <p:nvGraphicFramePr>
          <p:cNvPr id="7" name="Chart 6"/>
          <p:cNvGraphicFramePr>
            <a:graphicFrameLocks noGrp="1"/>
          </p:cNvGraphicFramePr>
          <p:nvPr/>
        </p:nvGraphicFramePr>
        <p:xfrm>
          <a:off x="685800" y="1143000"/>
          <a:ext cx="6583680" cy="4526280"/>
        </p:xfrm>
        <a:graphic>
          <a:graphicData uri="http://schemas.openxmlformats.org/drawingml/2006/chart">
            <c:chart xmlns:c="http://schemas.openxmlformats.org/drawingml/2006/chart" xmlns:r="http://schemas.openxmlformats.org/officeDocument/2006/relationships" r:id="rId2"/>
          </a:graphicData>
        </a:graphic>
      </p:graphicFrame>
      <p:sp>
        <p:nvSpPr>
          <p:cNvPr id="8" name="Rounded Rectangle 7"/>
          <p:cNvSpPr/>
          <p:nvPr/>
        </p:nvSpPr>
        <p:spPr>
          <a:xfrm>
            <a:off x="7498079" y="1143000"/>
            <a:ext cx="3931920" cy="13258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7498079" y="1143000"/>
            <a:ext cx="82296" cy="1325880"/>
          </a:xfrm>
          <a:prstGeom prst="rect">
            <a:avLst/>
          </a:prstGeom>
          <a:solidFill>
            <a:srgbClr val="478B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699248" y="1307592"/>
            <a:ext cx="3566160" cy="411480"/>
          </a:xfrm>
          <a:prstGeom prst="rect">
            <a:avLst/>
          </a:prstGeom>
          <a:noFill/>
        </p:spPr>
        <p:txBody>
          <a:bodyPr wrap="none">
            <a:spAutoFit/>
          </a:bodyPr>
          <a:lstStyle/>
          <a:p>
            <a:pPr>
              <a:defRPr sz="1600" b="1">
                <a:solidFill>
                  <a:srgbClr val="192D4B"/>
                </a:solidFill>
                <a:latin typeface="Aptos Display"/>
              </a:defRPr>
            </a:pPr>
            <a:r>
              <a:t>Strongest indicator</a:t>
            </a:r>
          </a:p>
        </p:txBody>
      </p:sp>
      <p:sp>
        <p:nvSpPr>
          <p:cNvPr id="11" name="TextBox 10"/>
          <p:cNvSpPr txBox="1"/>
          <p:nvPr/>
        </p:nvSpPr>
        <p:spPr>
          <a:xfrm>
            <a:off x="7699248" y="1783080"/>
            <a:ext cx="3566160" cy="548640"/>
          </a:xfrm>
          <a:prstGeom prst="rect">
            <a:avLst/>
          </a:prstGeom>
          <a:noFill/>
        </p:spPr>
        <p:txBody>
          <a:bodyPr wrap="square">
            <a:spAutoFit/>
          </a:bodyPr>
          <a:lstStyle/>
          <a:p>
            <a:pPr>
              <a:defRPr sz="1200">
                <a:solidFill>
                  <a:srgbClr val="2A343E"/>
                </a:solidFill>
                <a:latin typeface="Aptos"/>
              </a:defRPr>
            </a:pPr>
            <a:r>
              <a:t>89% feel safe moving around the school.</a:t>
            </a:r>
          </a:p>
        </p:txBody>
      </p:sp>
      <p:sp>
        <p:nvSpPr>
          <p:cNvPr id="12" name="Rounded Rectangle 11"/>
          <p:cNvSpPr/>
          <p:nvPr/>
        </p:nvSpPr>
        <p:spPr>
          <a:xfrm>
            <a:off x="7498079" y="2697480"/>
            <a:ext cx="3931920" cy="13258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498079" y="2697480"/>
            <a:ext cx="82296" cy="132588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699248" y="2862072"/>
            <a:ext cx="3566160" cy="411480"/>
          </a:xfrm>
          <a:prstGeom prst="rect">
            <a:avLst/>
          </a:prstGeom>
          <a:noFill/>
        </p:spPr>
        <p:txBody>
          <a:bodyPr wrap="none">
            <a:spAutoFit/>
          </a:bodyPr>
          <a:lstStyle/>
          <a:p>
            <a:pPr>
              <a:defRPr sz="1600" b="1">
                <a:solidFill>
                  <a:srgbClr val="192D4B"/>
                </a:solidFill>
                <a:latin typeface="Aptos Display"/>
              </a:defRPr>
            </a:pPr>
            <a:r>
              <a:t>Accessibility</a:t>
            </a:r>
          </a:p>
        </p:txBody>
      </p:sp>
      <p:sp>
        <p:nvSpPr>
          <p:cNvPr id="15" name="TextBox 14"/>
          <p:cNvSpPr txBox="1"/>
          <p:nvPr/>
        </p:nvSpPr>
        <p:spPr>
          <a:xfrm>
            <a:off x="7699248" y="3337560"/>
            <a:ext cx="3566160" cy="548640"/>
          </a:xfrm>
          <a:prstGeom prst="rect">
            <a:avLst/>
          </a:prstGeom>
          <a:noFill/>
        </p:spPr>
        <p:txBody>
          <a:bodyPr wrap="square">
            <a:spAutoFit/>
          </a:bodyPr>
          <a:lstStyle/>
          <a:p>
            <a:pPr>
              <a:defRPr sz="1200">
                <a:solidFill>
                  <a:srgbClr val="2A343E"/>
                </a:solidFill>
                <a:latin typeface="Aptos"/>
              </a:defRPr>
            </a:pPr>
            <a:r>
              <a:t>86% find facilities easy to use/reach.</a:t>
            </a:r>
          </a:p>
        </p:txBody>
      </p:sp>
      <p:sp>
        <p:nvSpPr>
          <p:cNvPr id="16" name="Rounded Rectangle 15"/>
          <p:cNvSpPr/>
          <p:nvPr/>
        </p:nvSpPr>
        <p:spPr>
          <a:xfrm>
            <a:off x="7498079" y="4251960"/>
            <a:ext cx="3931920" cy="132588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7498079" y="4251960"/>
            <a:ext cx="82296" cy="1325880"/>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699248" y="4416552"/>
            <a:ext cx="3566160" cy="411480"/>
          </a:xfrm>
          <a:prstGeom prst="rect">
            <a:avLst/>
          </a:prstGeom>
          <a:noFill/>
        </p:spPr>
        <p:txBody>
          <a:bodyPr wrap="none">
            <a:spAutoFit/>
          </a:bodyPr>
          <a:lstStyle/>
          <a:p>
            <a:pPr>
              <a:defRPr sz="1600" b="1">
                <a:solidFill>
                  <a:srgbClr val="192D4B"/>
                </a:solidFill>
                <a:latin typeface="Aptos Display"/>
              </a:defRPr>
            </a:pPr>
            <a:r>
              <a:t>Clear gap</a:t>
            </a:r>
          </a:p>
        </p:txBody>
      </p:sp>
      <p:sp>
        <p:nvSpPr>
          <p:cNvPr id="19" name="TextBox 18"/>
          <p:cNvSpPr txBox="1"/>
          <p:nvPr/>
        </p:nvSpPr>
        <p:spPr>
          <a:xfrm>
            <a:off x="7699248" y="4892040"/>
            <a:ext cx="3566160" cy="548640"/>
          </a:xfrm>
          <a:prstGeom prst="rect">
            <a:avLst/>
          </a:prstGeom>
          <a:noFill/>
        </p:spPr>
        <p:txBody>
          <a:bodyPr wrap="square">
            <a:spAutoFit/>
          </a:bodyPr>
          <a:lstStyle/>
          <a:p>
            <a:pPr>
              <a:defRPr sz="1200">
                <a:solidFill>
                  <a:srgbClr val="2A343E"/>
                </a:solidFill>
                <a:latin typeface="Aptos"/>
              </a:defRPr>
            </a:pPr>
            <a:r>
              <a:t>Only 31% confirm a quiet/calm space is available.</a:t>
            </a:r>
          </a:p>
        </p:txBody>
      </p:sp>
      <p:sp>
        <p:nvSpPr>
          <p:cNvPr id="20" name="TextBox 19"/>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3 • Gender &amp; Diversity</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3</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The findings support continued work on equal participation, respectful behaviour and inclusion.</a:t>
            </a:r>
          </a:p>
        </p:txBody>
      </p:sp>
      <p:graphicFrame>
        <p:nvGraphicFramePr>
          <p:cNvPr id="7" name="Chart 6"/>
          <p:cNvGraphicFramePr>
            <a:graphicFrameLocks noGrp="1"/>
          </p:cNvGraphicFramePr>
          <p:nvPr/>
        </p:nvGraphicFramePr>
        <p:xfrm>
          <a:off x="640080" y="1188720"/>
          <a:ext cx="6858000" cy="4480560"/>
        </p:xfrm>
        <a:graphic>
          <a:graphicData uri="http://schemas.openxmlformats.org/drawingml/2006/chart">
            <c:chart xmlns:c="http://schemas.openxmlformats.org/drawingml/2006/chart" xmlns:r="http://schemas.openxmlformats.org/officeDocument/2006/relationships" r:id="rId2"/>
          </a:graphicData>
        </a:graphic>
      </p:graphicFrame>
      <p:sp>
        <p:nvSpPr>
          <p:cNvPr id="8" name="Rounded Rectangle 7"/>
          <p:cNvSpPr/>
          <p:nvPr/>
        </p:nvSpPr>
        <p:spPr>
          <a:xfrm>
            <a:off x="7726679" y="1188720"/>
            <a:ext cx="3657600" cy="150876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7726679" y="1188720"/>
            <a:ext cx="82296" cy="1508760"/>
          </a:xfrm>
          <a:prstGeom prst="rect">
            <a:avLst/>
          </a:prstGeom>
          <a:solidFill>
            <a:srgbClr val="C24B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927848" y="1353312"/>
            <a:ext cx="3291840" cy="411480"/>
          </a:xfrm>
          <a:prstGeom prst="rect">
            <a:avLst/>
          </a:prstGeom>
          <a:noFill/>
        </p:spPr>
        <p:txBody>
          <a:bodyPr wrap="none">
            <a:spAutoFit/>
          </a:bodyPr>
          <a:lstStyle/>
          <a:p>
            <a:pPr>
              <a:defRPr sz="2700" b="1">
                <a:solidFill>
                  <a:srgbClr val="192D4B"/>
                </a:solidFill>
                <a:latin typeface="Aptos Display"/>
              </a:defRPr>
            </a:pPr>
            <a:r>
              <a:t>22%</a:t>
            </a:r>
          </a:p>
        </p:txBody>
      </p:sp>
      <p:sp>
        <p:nvSpPr>
          <p:cNvPr id="11" name="TextBox 10"/>
          <p:cNvSpPr txBox="1"/>
          <p:nvPr/>
        </p:nvSpPr>
        <p:spPr>
          <a:xfrm>
            <a:off x="7927848" y="1828800"/>
            <a:ext cx="3291840" cy="731519"/>
          </a:xfrm>
          <a:prstGeom prst="rect">
            <a:avLst/>
          </a:prstGeom>
          <a:noFill/>
        </p:spPr>
        <p:txBody>
          <a:bodyPr wrap="square">
            <a:spAutoFit/>
          </a:bodyPr>
          <a:lstStyle/>
          <a:p>
            <a:pPr>
              <a:defRPr sz="1200">
                <a:solidFill>
                  <a:srgbClr val="2A343E"/>
                </a:solidFill>
                <a:latin typeface="Aptos"/>
              </a:defRPr>
            </a:pPr>
            <a:r>
              <a:t>reported seeing/hearing unkind comments related to gender, culture or background.</a:t>
            </a:r>
          </a:p>
        </p:txBody>
      </p:sp>
      <p:sp>
        <p:nvSpPr>
          <p:cNvPr id="12" name="Rounded Rectangle 11"/>
          <p:cNvSpPr/>
          <p:nvPr/>
        </p:nvSpPr>
        <p:spPr>
          <a:xfrm>
            <a:off x="7726679" y="2971800"/>
            <a:ext cx="3657600" cy="150876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726679" y="2971800"/>
            <a:ext cx="82296" cy="150876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927848" y="3136392"/>
            <a:ext cx="3291840" cy="411480"/>
          </a:xfrm>
          <a:prstGeom prst="rect">
            <a:avLst/>
          </a:prstGeom>
          <a:noFill/>
        </p:spPr>
        <p:txBody>
          <a:bodyPr wrap="none">
            <a:spAutoFit/>
          </a:bodyPr>
          <a:lstStyle/>
          <a:p>
            <a:pPr>
              <a:defRPr sz="2700" b="1">
                <a:solidFill>
                  <a:srgbClr val="192D4B"/>
                </a:solidFill>
                <a:latin typeface="Aptos Display"/>
              </a:defRPr>
            </a:pPr>
            <a:r>
              <a:t>88%</a:t>
            </a:r>
          </a:p>
        </p:txBody>
      </p:sp>
      <p:sp>
        <p:nvSpPr>
          <p:cNvPr id="15" name="TextBox 14"/>
          <p:cNvSpPr txBox="1"/>
          <p:nvPr/>
        </p:nvSpPr>
        <p:spPr>
          <a:xfrm>
            <a:off x="7927848" y="3611880"/>
            <a:ext cx="3291840" cy="731519"/>
          </a:xfrm>
          <a:prstGeom prst="rect">
            <a:avLst/>
          </a:prstGeom>
          <a:noFill/>
        </p:spPr>
        <p:txBody>
          <a:bodyPr wrap="square">
            <a:spAutoFit/>
          </a:bodyPr>
          <a:lstStyle/>
          <a:p>
            <a:pPr>
              <a:defRPr sz="1200">
                <a:solidFill>
                  <a:srgbClr val="2A343E"/>
                </a:solidFill>
                <a:latin typeface="Aptos"/>
              </a:defRPr>
            </a:pPr>
            <a:r>
              <a:t>either want or might consider more activities focused on respect and inclusion.</a:t>
            </a:r>
          </a:p>
        </p:txBody>
      </p:sp>
      <p:sp>
        <p:nvSpPr>
          <p:cNvPr id="16" name="Rounded Rectangle 15"/>
          <p:cNvSpPr/>
          <p:nvPr/>
        </p:nvSpPr>
        <p:spPr>
          <a:xfrm>
            <a:off x="7726679" y="4754880"/>
            <a:ext cx="3657600" cy="91440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7726679" y="4754880"/>
            <a:ext cx="82296" cy="914400"/>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927848" y="4919472"/>
            <a:ext cx="3291840" cy="411480"/>
          </a:xfrm>
          <a:prstGeom prst="rect">
            <a:avLst/>
          </a:prstGeom>
          <a:noFill/>
        </p:spPr>
        <p:txBody>
          <a:bodyPr wrap="none">
            <a:spAutoFit/>
          </a:bodyPr>
          <a:lstStyle/>
          <a:p>
            <a:pPr>
              <a:defRPr sz="1500" b="1">
                <a:solidFill>
                  <a:srgbClr val="192D4B"/>
                </a:solidFill>
                <a:latin typeface="Aptos Display"/>
              </a:defRPr>
            </a:pPr>
            <a:r>
              <a:t>Implication</a:t>
            </a:r>
          </a:p>
        </p:txBody>
      </p:sp>
      <p:sp>
        <p:nvSpPr>
          <p:cNvPr id="19" name="TextBox 18"/>
          <p:cNvSpPr txBox="1"/>
          <p:nvPr/>
        </p:nvSpPr>
        <p:spPr>
          <a:xfrm>
            <a:off x="7927848" y="5394960"/>
            <a:ext cx="3291840" cy="137160"/>
          </a:xfrm>
          <a:prstGeom prst="rect">
            <a:avLst/>
          </a:prstGeom>
          <a:noFill/>
        </p:spPr>
        <p:txBody>
          <a:bodyPr wrap="square">
            <a:spAutoFit/>
          </a:bodyPr>
          <a:lstStyle/>
          <a:p>
            <a:pPr>
              <a:defRPr sz="1100">
                <a:solidFill>
                  <a:srgbClr val="2A343E"/>
                </a:solidFill>
                <a:latin typeface="Aptos"/>
              </a:defRPr>
            </a:pPr>
            <a:r>
              <a:t>Awareness and sensitization remain important.</a:t>
            </a:r>
          </a:p>
        </p:txBody>
      </p:sp>
      <p:sp>
        <p:nvSpPr>
          <p:cNvPr id="20" name="TextBox 19"/>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3 • What Students Want to Change</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3</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Open-text responses identify practical improvements students would value.</a:t>
            </a:r>
          </a:p>
        </p:txBody>
      </p:sp>
      <p:sp>
        <p:nvSpPr>
          <p:cNvPr id="7" name="TextBox 6"/>
          <p:cNvSpPr txBox="1"/>
          <p:nvPr/>
        </p:nvSpPr>
        <p:spPr>
          <a:xfrm>
            <a:off x="640080" y="1143000"/>
            <a:ext cx="3657600" cy="320040"/>
          </a:xfrm>
          <a:prstGeom prst="rect">
            <a:avLst/>
          </a:prstGeom>
          <a:noFill/>
        </p:spPr>
        <p:txBody>
          <a:bodyPr wrap="none">
            <a:spAutoFit/>
          </a:bodyPr>
          <a:lstStyle/>
          <a:p>
            <a:pPr>
              <a:defRPr sz="1100">
                <a:solidFill>
                  <a:srgbClr val="2A343E"/>
                </a:solidFill>
                <a:latin typeface="Aptos"/>
              </a:defRPr>
            </a:pPr>
            <a:r>
              <a:t>Kindness, respect &amp; inclusion activities</a:t>
            </a:r>
          </a:p>
        </p:txBody>
      </p:sp>
      <p:sp>
        <p:nvSpPr>
          <p:cNvPr id="8" name="Rounded Rectangle 7"/>
          <p:cNvSpPr/>
          <p:nvPr/>
        </p:nvSpPr>
        <p:spPr>
          <a:xfrm>
            <a:off x="4343400" y="1179576"/>
            <a:ext cx="6126480" cy="201168"/>
          </a:xfrm>
          <a:prstGeom prst="round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652760" y="1124712"/>
            <a:ext cx="548640" cy="274320"/>
          </a:xfrm>
          <a:prstGeom prst="rect">
            <a:avLst/>
          </a:prstGeom>
          <a:noFill/>
        </p:spPr>
        <p:txBody>
          <a:bodyPr wrap="none">
            <a:spAutoFit/>
          </a:bodyPr>
          <a:lstStyle/>
          <a:p>
            <a:pPr algn="r">
              <a:defRPr sz="1100" b="1">
                <a:solidFill>
                  <a:srgbClr val="192D4B"/>
                </a:solidFill>
                <a:latin typeface="Aptos"/>
              </a:defRPr>
            </a:pPr>
            <a:r>
              <a:t>24</a:t>
            </a:r>
          </a:p>
        </p:txBody>
      </p:sp>
      <p:sp>
        <p:nvSpPr>
          <p:cNvPr id="10" name="TextBox 9"/>
          <p:cNvSpPr txBox="1"/>
          <p:nvPr/>
        </p:nvSpPr>
        <p:spPr>
          <a:xfrm>
            <a:off x="640080" y="1627632"/>
            <a:ext cx="3657600" cy="320040"/>
          </a:xfrm>
          <a:prstGeom prst="rect">
            <a:avLst/>
          </a:prstGeom>
          <a:noFill/>
        </p:spPr>
        <p:txBody>
          <a:bodyPr wrap="none">
            <a:spAutoFit/>
          </a:bodyPr>
          <a:lstStyle/>
          <a:p>
            <a:pPr>
              <a:defRPr sz="1100">
                <a:solidFill>
                  <a:srgbClr val="2A343E"/>
                </a:solidFill>
                <a:latin typeface="Aptos"/>
              </a:defRPr>
            </a:pPr>
            <a:r>
              <a:t>More ramps / accessible pathways</a:t>
            </a:r>
          </a:p>
        </p:txBody>
      </p:sp>
      <p:sp>
        <p:nvSpPr>
          <p:cNvPr id="11" name="Rounded Rectangle 10"/>
          <p:cNvSpPr/>
          <p:nvPr/>
        </p:nvSpPr>
        <p:spPr>
          <a:xfrm>
            <a:off x="4343400" y="1664208"/>
            <a:ext cx="4084320" cy="201168"/>
          </a:xfrm>
          <a:prstGeom prst="round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0652760" y="1609344"/>
            <a:ext cx="548640" cy="274320"/>
          </a:xfrm>
          <a:prstGeom prst="rect">
            <a:avLst/>
          </a:prstGeom>
          <a:noFill/>
        </p:spPr>
        <p:txBody>
          <a:bodyPr wrap="none">
            <a:spAutoFit/>
          </a:bodyPr>
          <a:lstStyle/>
          <a:p>
            <a:pPr algn="r">
              <a:defRPr sz="1100" b="1">
                <a:solidFill>
                  <a:srgbClr val="192D4B"/>
                </a:solidFill>
                <a:latin typeface="Aptos"/>
              </a:defRPr>
            </a:pPr>
            <a:r>
              <a:t>16</a:t>
            </a:r>
          </a:p>
        </p:txBody>
      </p:sp>
      <p:sp>
        <p:nvSpPr>
          <p:cNvPr id="13" name="TextBox 12"/>
          <p:cNvSpPr txBox="1"/>
          <p:nvPr/>
        </p:nvSpPr>
        <p:spPr>
          <a:xfrm>
            <a:off x="640080" y="2112264"/>
            <a:ext cx="3657600" cy="320040"/>
          </a:xfrm>
          <a:prstGeom prst="rect">
            <a:avLst/>
          </a:prstGeom>
          <a:noFill/>
        </p:spPr>
        <p:txBody>
          <a:bodyPr wrap="none">
            <a:spAutoFit/>
          </a:bodyPr>
          <a:lstStyle/>
          <a:p>
            <a:pPr>
              <a:defRPr sz="1100">
                <a:solidFill>
                  <a:srgbClr val="2A343E"/>
                </a:solidFill>
                <a:latin typeface="Aptos"/>
              </a:defRPr>
            </a:pPr>
            <a:r>
              <a:t>Better / cleaner toilets &amp; washrooms</a:t>
            </a:r>
          </a:p>
        </p:txBody>
      </p:sp>
      <p:sp>
        <p:nvSpPr>
          <p:cNvPr id="14" name="Rounded Rectangle 13"/>
          <p:cNvSpPr/>
          <p:nvPr/>
        </p:nvSpPr>
        <p:spPr>
          <a:xfrm>
            <a:off x="4343400" y="2148840"/>
            <a:ext cx="3573780" cy="201168"/>
          </a:xfrm>
          <a:prstGeom prst="round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0652760" y="2093976"/>
            <a:ext cx="548640" cy="274320"/>
          </a:xfrm>
          <a:prstGeom prst="rect">
            <a:avLst/>
          </a:prstGeom>
          <a:noFill/>
        </p:spPr>
        <p:txBody>
          <a:bodyPr wrap="none">
            <a:spAutoFit/>
          </a:bodyPr>
          <a:lstStyle/>
          <a:p>
            <a:pPr algn="r">
              <a:defRPr sz="1100" b="1">
                <a:solidFill>
                  <a:srgbClr val="192D4B"/>
                </a:solidFill>
                <a:latin typeface="Aptos"/>
              </a:defRPr>
            </a:pPr>
            <a:r>
              <a:t>14</a:t>
            </a:r>
          </a:p>
        </p:txBody>
      </p:sp>
      <p:sp>
        <p:nvSpPr>
          <p:cNvPr id="16" name="TextBox 15"/>
          <p:cNvSpPr txBox="1"/>
          <p:nvPr/>
        </p:nvSpPr>
        <p:spPr>
          <a:xfrm>
            <a:off x="640080" y="2596896"/>
            <a:ext cx="3657600" cy="320040"/>
          </a:xfrm>
          <a:prstGeom prst="rect">
            <a:avLst/>
          </a:prstGeom>
          <a:noFill/>
        </p:spPr>
        <p:txBody>
          <a:bodyPr wrap="none">
            <a:spAutoFit/>
          </a:bodyPr>
          <a:lstStyle/>
          <a:p>
            <a:pPr>
              <a:defRPr sz="1100">
                <a:solidFill>
                  <a:srgbClr val="2A343E"/>
                </a:solidFill>
                <a:latin typeface="Aptos"/>
              </a:defRPr>
            </a:pPr>
            <a:r>
              <a:t>More comfortable classroom seating</a:t>
            </a:r>
          </a:p>
        </p:txBody>
      </p:sp>
      <p:sp>
        <p:nvSpPr>
          <p:cNvPr id="17" name="Rounded Rectangle 16"/>
          <p:cNvSpPr/>
          <p:nvPr/>
        </p:nvSpPr>
        <p:spPr>
          <a:xfrm>
            <a:off x="4343400" y="2633472"/>
            <a:ext cx="2552700" cy="201168"/>
          </a:xfrm>
          <a:prstGeom prst="round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0652760" y="2578608"/>
            <a:ext cx="548640" cy="274320"/>
          </a:xfrm>
          <a:prstGeom prst="rect">
            <a:avLst/>
          </a:prstGeom>
          <a:noFill/>
        </p:spPr>
        <p:txBody>
          <a:bodyPr wrap="none">
            <a:spAutoFit/>
          </a:bodyPr>
          <a:lstStyle/>
          <a:p>
            <a:pPr algn="r">
              <a:defRPr sz="1100" b="1">
                <a:solidFill>
                  <a:srgbClr val="192D4B"/>
                </a:solidFill>
                <a:latin typeface="Aptos"/>
              </a:defRPr>
            </a:pPr>
            <a:r>
              <a:t>10</a:t>
            </a:r>
          </a:p>
        </p:txBody>
      </p:sp>
      <p:sp>
        <p:nvSpPr>
          <p:cNvPr id="19" name="TextBox 18"/>
          <p:cNvSpPr txBox="1"/>
          <p:nvPr/>
        </p:nvSpPr>
        <p:spPr>
          <a:xfrm>
            <a:off x="640080" y="3081528"/>
            <a:ext cx="3657600" cy="320040"/>
          </a:xfrm>
          <a:prstGeom prst="rect">
            <a:avLst/>
          </a:prstGeom>
          <a:noFill/>
        </p:spPr>
        <p:txBody>
          <a:bodyPr wrap="none">
            <a:spAutoFit/>
          </a:bodyPr>
          <a:lstStyle/>
          <a:p>
            <a:pPr>
              <a:defRPr sz="1100">
                <a:solidFill>
                  <a:srgbClr val="2A343E"/>
                </a:solidFill>
                <a:latin typeface="Aptos"/>
              </a:defRPr>
            </a:pPr>
            <a:r>
              <a:t>Handrails near stairs &amp; ramps</a:t>
            </a:r>
          </a:p>
        </p:txBody>
      </p:sp>
      <p:sp>
        <p:nvSpPr>
          <p:cNvPr id="20" name="Rounded Rectangle 19"/>
          <p:cNvSpPr/>
          <p:nvPr/>
        </p:nvSpPr>
        <p:spPr>
          <a:xfrm>
            <a:off x="4343400" y="3118104"/>
            <a:ext cx="2042160" cy="201168"/>
          </a:xfrm>
          <a:prstGeom prst="round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10652760" y="3063240"/>
            <a:ext cx="548640" cy="274320"/>
          </a:xfrm>
          <a:prstGeom prst="rect">
            <a:avLst/>
          </a:prstGeom>
          <a:noFill/>
        </p:spPr>
        <p:txBody>
          <a:bodyPr wrap="none">
            <a:spAutoFit/>
          </a:bodyPr>
          <a:lstStyle/>
          <a:p>
            <a:pPr algn="r">
              <a:defRPr sz="1100" b="1">
                <a:solidFill>
                  <a:srgbClr val="192D4B"/>
                </a:solidFill>
                <a:latin typeface="Aptos"/>
              </a:defRPr>
            </a:pPr>
            <a:r>
              <a:t>8</a:t>
            </a:r>
          </a:p>
        </p:txBody>
      </p:sp>
      <p:sp>
        <p:nvSpPr>
          <p:cNvPr id="22" name="TextBox 21"/>
          <p:cNvSpPr txBox="1"/>
          <p:nvPr/>
        </p:nvSpPr>
        <p:spPr>
          <a:xfrm>
            <a:off x="640080" y="3566160"/>
            <a:ext cx="3657600" cy="320040"/>
          </a:xfrm>
          <a:prstGeom prst="rect">
            <a:avLst/>
          </a:prstGeom>
          <a:noFill/>
        </p:spPr>
        <p:txBody>
          <a:bodyPr wrap="none">
            <a:spAutoFit/>
          </a:bodyPr>
          <a:lstStyle/>
          <a:p>
            <a:pPr>
              <a:defRPr sz="1100">
                <a:solidFill>
                  <a:srgbClr val="2A343E"/>
                </a:solidFill>
                <a:latin typeface="Aptos"/>
              </a:defRPr>
            </a:pPr>
            <a:r>
              <a:t>More sports &amp; recreational facilities</a:t>
            </a:r>
          </a:p>
        </p:txBody>
      </p:sp>
      <p:sp>
        <p:nvSpPr>
          <p:cNvPr id="23" name="Rounded Rectangle 22"/>
          <p:cNvSpPr/>
          <p:nvPr/>
        </p:nvSpPr>
        <p:spPr>
          <a:xfrm>
            <a:off x="4343400" y="3602736"/>
            <a:ext cx="2042160" cy="201168"/>
          </a:xfrm>
          <a:prstGeom prst="round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10652760" y="3547872"/>
            <a:ext cx="548640" cy="274320"/>
          </a:xfrm>
          <a:prstGeom prst="rect">
            <a:avLst/>
          </a:prstGeom>
          <a:noFill/>
        </p:spPr>
        <p:txBody>
          <a:bodyPr wrap="none">
            <a:spAutoFit/>
          </a:bodyPr>
          <a:lstStyle/>
          <a:p>
            <a:pPr algn="r">
              <a:defRPr sz="1100" b="1">
                <a:solidFill>
                  <a:srgbClr val="192D4B"/>
                </a:solidFill>
                <a:latin typeface="Aptos"/>
              </a:defRPr>
            </a:pPr>
            <a:r>
              <a:t>8</a:t>
            </a:r>
          </a:p>
        </p:txBody>
      </p:sp>
      <p:sp>
        <p:nvSpPr>
          <p:cNvPr id="25" name="TextBox 24"/>
          <p:cNvSpPr txBox="1"/>
          <p:nvPr/>
        </p:nvSpPr>
        <p:spPr>
          <a:xfrm>
            <a:off x="640080" y="4050791"/>
            <a:ext cx="3657600" cy="320040"/>
          </a:xfrm>
          <a:prstGeom prst="rect">
            <a:avLst/>
          </a:prstGeom>
          <a:noFill/>
        </p:spPr>
        <p:txBody>
          <a:bodyPr wrap="none">
            <a:spAutoFit/>
          </a:bodyPr>
          <a:lstStyle/>
          <a:p>
            <a:pPr>
              <a:defRPr sz="1100">
                <a:solidFill>
                  <a:srgbClr val="2A343E"/>
                </a:solidFill>
                <a:latin typeface="Aptos"/>
              </a:defRPr>
            </a:pPr>
            <a:r>
              <a:t>Quiet / calm space</a:t>
            </a:r>
          </a:p>
        </p:txBody>
      </p:sp>
      <p:sp>
        <p:nvSpPr>
          <p:cNvPr id="26" name="Rounded Rectangle 25"/>
          <p:cNvSpPr/>
          <p:nvPr/>
        </p:nvSpPr>
        <p:spPr>
          <a:xfrm>
            <a:off x="4343400" y="4087368"/>
            <a:ext cx="1786890" cy="201168"/>
          </a:xfrm>
          <a:prstGeom prst="round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10652760" y="4032504"/>
            <a:ext cx="548640" cy="274320"/>
          </a:xfrm>
          <a:prstGeom prst="rect">
            <a:avLst/>
          </a:prstGeom>
          <a:noFill/>
        </p:spPr>
        <p:txBody>
          <a:bodyPr wrap="none">
            <a:spAutoFit/>
          </a:bodyPr>
          <a:lstStyle/>
          <a:p>
            <a:pPr algn="r">
              <a:defRPr sz="1100" b="1">
                <a:solidFill>
                  <a:srgbClr val="192D4B"/>
                </a:solidFill>
                <a:latin typeface="Aptos"/>
              </a:defRPr>
            </a:pPr>
            <a:r>
              <a:t>7</a:t>
            </a:r>
          </a:p>
        </p:txBody>
      </p:sp>
      <p:sp>
        <p:nvSpPr>
          <p:cNvPr id="28" name="TextBox 27"/>
          <p:cNvSpPr txBox="1"/>
          <p:nvPr/>
        </p:nvSpPr>
        <p:spPr>
          <a:xfrm>
            <a:off x="640080" y="4535424"/>
            <a:ext cx="3657600" cy="320040"/>
          </a:xfrm>
          <a:prstGeom prst="rect">
            <a:avLst/>
          </a:prstGeom>
          <a:noFill/>
        </p:spPr>
        <p:txBody>
          <a:bodyPr wrap="none">
            <a:spAutoFit/>
          </a:bodyPr>
          <a:lstStyle/>
          <a:p>
            <a:pPr>
              <a:defRPr sz="1100">
                <a:solidFill>
                  <a:srgbClr val="2A343E"/>
                </a:solidFill>
                <a:latin typeface="Aptos"/>
              </a:defRPr>
            </a:pPr>
            <a:r>
              <a:t>More academic support / remedial classes</a:t>
            </a:r>
          </a:p>
        </p:txBody>
      </p:sp>
      <p:sp>
        <p:nvSpPr>
          <p:cNvPr id="29" name="Rounded Rectangle 28"/>
          <p:cNvSpPr/>
          <p:nvPr/>
        </p:nvSpPr>
        <p:spPr>
          <a:xfrm>
            <a:off x="4343400" y="4572000"/>
            <a:ext cx="1531620" cy="201168"/>
          </a:xfrm>
          <a:prstGeom prst="round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10652760" y="4517136"/>
            <a:ext cx="548640" cy="274320"/>
          </a:xfrm>
          <a:prstGeom prst="rect">
            <a:avLst/>
          </a:prstGeom>
          <a:noFill/>
        </p:spPr>
        <p:txBody>
          <a:bodyPr wrap="none">
            <a:spAutoFit/>
          </a:bodyPr>
          <a:lstStyle/>
          <a:p>
            <a:pPr algn="r">
              <a:defRPr sz="1100" b="1">
                <a:solidFill>
                  <a:srgbClr val="192D4B"/>
                </a:solidFill>
                <a:latin typeface="Aptos"/>
              </a:defRPr>
            </a:pPr>
            <a:r>
              <a:t>6</a:t>
            </a:r>
          </a:p>
        </p:txBody>
      </p:sp>
      <p:sp>
        <p:nvSpPr>
          <p:cNvPr id="31" name="TextBox 30"/>
          <p:cNvSpPr txBox="1"/>
          <p:nvPr/>
        </p:nvSpPr>
        <p:spPr>
          <a:xfrm>
            <a:off x="640080" y="5020056"/>
            <a:ext cx="3657600" cy="320040"/>
          </a:xfrm>
          <a:prstGeom prst="rect">
            <a:avLst/>
          </a:prstGeom>
          <a:noFill/>
        </p:spPr>
        <p:txBody>
          <a:bodyPr wrap="none">
            <a:spAutoFit/>
          </a:bodyPr>
          <a:lstStyle/>
          <a:p>
            <a:pPr>
              <a:defRPr sz="1100">
                <a:solidFill>
                  <a:srgbClr val="2A343E"/>
                </a:solidFill>
                <a:latin typeface="Aptos"/>
              </a:defRPr>
            </a:pPr>
            <a:r>
              <a:t>Better signage &amp; directions</a:t>
            </a:r>
          </a:p>
        </p:txBody>
      </p:sp>
      <p:sp>
        <p:nvSpPr>
          <p:cNvPr id="32" name="Rounded Rectangle 31"/>
          <p:cNvSpPr/>
          <p:nvPr/>
        </p:nvSpPr>
        <p:spPr>
          <a:xfrm>
            <a:off x="4343400" y="5056632"/>
            <a:ext cx="1021080" cy="201168"/>
          </a:xfrm>
          <a:prstGeom prst="round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0652760" y="5001768"/>
            <a:ext cx="548640" cy="274320"/>
          </a:xfrm>
          <a:prstGeom prst="rect">
            <a:avLst/>
          </a:prstGeom>
          <a:noFill/>
        </p:spPr>
        <p:txBody>
          <a:bodyPr wrap="none">
            <a:spAutoFit/>
          </a:bodyPr>
          <a:lstStyle/>
          <a:p>
            <a:pPr algn="r">
              <a:defRPr sz="1100" b="1">
                <a:solidFill>
                  <a:srgbClr val="192D4B"/>
                </a:solidFill>
                <a:latin typeface="Aptos"/>
              </a:defRPr>
            </a:pPr>
            <a:r>
              <a:t>4</a:t>
            </a:r>
          </a:p>
        </p:txBody>
      </p:sp>
      <p:sp>
        <p:nvSpPr>
          <p:cNvPr id="34" name="TextBox 33"/>
          <p:cNvSpPr txBox="1"/>
          <p:nvPr/>
        </p:nvSpPr>
        <p:spPr>
          <a:xfrm>
            <a:off x="640080" y="5504688"/>
            <a:ext cx="3657600" cy="320040"/>
          </a:xfrm>
          <a:prstGeom prst="rect">
            <a:avLst/>
          </a:prstGeom>
          <a:noFill/>
        </p:spPr>
        <p:txBody>
          <a:bodyPr wrap="none">
            <a:spAutoFit/>
          </a:bodyPr>
          <a:lstStyle/>
          <a:p>
            <a:pPr>
              <a:defRPr sz="1100">
                <a:solidFill>
                  <a:srgbClr val="2A343E"/>
                </a:solidFill>
                <a:latin typeface="Aptos"/>
              </a:defRPr>
            </a:pPr>
            <a:r>
              <a:t>More opportunities to express opinions</a:t>
            </a:r>
          </a:p>
        </p:txBody>
      </p:sp>
      <p:sp>
        <p:nvSpPr>
          <p:cNvPr id="35" name="Rounded Rectangle 34"/>
          <p:cNvSpPr/>
          <p:nvPr/>
        </p:nvSpPr>
        <p:spPr>
          <a:xfrm>
            <a:off x="4343400" y="5541264"/>
            <a:ext cx="765810" cy="201168"/>
          </a:xfrm>
          <a:prstGeom prst="round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10652760" y="5486400"/>
            <a:ext cx="548640" cy="274320"/>
          </a:xfrm>
          <a:prstGeom prst="rect">
            <a:avLst/>
          </a:prstGeom>
          <a:noFill/>
        </p:spPr>
        <p:txBody>
          <a:bodyPr wrap="none">
            <a:spAutoFit/>
          </a:bodyPr>
          <a:lstStyle/>
          <a:p>
            <a:pPr algn="r">
              <a:defRPr sz="1100" b="1">
                <a:solidFill>
                  <a:srgbClr val="192D4B"/>
                </a:solidFill>
                <a:latin typeface="Aptos"/>
              </a:defRPr>
            </a:pPr>
            <a:r>
              <a:t>3</a:t>
            </a:r>
          </a:p>
        </p:txBody>
      </p:sp>
      <p:sp>
        <p:nvSpPr>
          <p:cNvPr id="37" name="Rounded Rectangle 36"/>
          <p:cNvSpPr/>
          <p:nvPr/>
        </p:nvSpPr>
        <p:spPr>
          <a:xfrm>
            <a:off x="640080" y="6053328"/>
            <a:ext cx="10698480" cy="347472"/>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ectangle 37"/>
          <p:cNvSpPr/>
          <p:nvPr/>
        </p:nvSpPr>
        <p:spPr>
          <a:xfrm>
            <a:off x="640080" y="6053328"/>
            <a:ext cx="82296" cy="347472"/>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841247" y="6217920"/>
            <a:ext cx="10332719" cy="411480"/>
          </a:xfrm>
          <a:prstGeom prst="rect">
            <a:avLst/>
          </a:prstGeom>
          <a:noFill/>
        </p:spPr>
        <p:txBody>
          <a:bodyPr wrap="none">
            <a:spAutoFit/>
          </a:bodyPr>
          <a:lstStyle/>
          <a:p>
            <a:pPr>
              <a:defRPr sz="1100" b="1">
                <a:solidFill>
                  <a:srgbClr val="192D4B"/>
                </a:solidFill>
                <a:latin typeface="Aptos Display"/>
              </a:defRPr>
            </a:pPr>
            <a:r>
              <a:t>Top request</a:t>
            </a:r>
          </a:p>
        </p:txBody>
      </p:sp>
      <p:sp>
        <p:nvSpPr>
          <p:cNvPr id="40" name="TextBox 39"/>
          <p:cNvSpPr txBox="1"/>
          <p:nvPr/>
        </p:nvSpPr>
        <p:spPr>
          <a:xfrm>
            <a:off x="841247" y="6693408"/>
            <a:ext cx="10332719" cy="0"/>
          </a:xfrm>
          <a:prstGeom prst="rect">
            <a:avLst/>
          </a:prstGeom>
          <a:noFill/>
        </p:spPr>
        <p:txBody>
          <a:bodyPr wrap="square">
            <a:spAutoFit/>
          </a:bodyPr>
          <a:lstStyle/>
          <a:p>
            <a:pPr>
              <a:defRPr sz="1000">
                <a:solidFill>
                  <a:srgbClr val="2A343E"/>
                </a:solidFill>
                <a:latin typeface="Aptos"/>
              </a:defRPr>
            </a:pPr>
            <a:r>
              <a:t>More activities promoting kindness, respect and inclusion.</a:t>
            </a:r>
          </a:p>
        </p:txBody>
      </p:sp>
      <p:sp>
        <p:nvSpPr>
          <p:cNvPr id="41" name="TextBox 40"/>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02920" y="118872"/>
            <a:ext cx="8869680" cy="384048"/>
          </a:xfrm>
          <a:prstGeom prst="rect">
            <a:avLst/>
          </a:prstGeom>
          <a:noFill/>
        </p:spPr>
        <p:txBody>
          <a:bodyPr wrap="none">
            <a:spAutoFit/>
          </a:bodyPr>
          <a:lstStyle/>
          <a:p>
            <a:pPr>
              <a:defRPr sz="2500" b="1">
                <a:solidFill>
                  <a:srgbClr val="FFFFFF"/>
                </a:solidFill>
                <a:latin typeface="Aptos Display"/>
              </a:defRPr>
            </a:pPr>
            <a:r>
              <a:t>Week 3 • Key Findings &amp; Priorities</a:t>
            </a:r>
          </a:p>
        </p:txBody>
      </p:sp>
      <p:sp>
        <p:nvSpPr>
          <p:cNvPr id="5" name="TextBox 4"/>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3</a:t>
            </a:r>
          </a:p>
        </p:txBody>
      </p:sp>
      <p:sp>
        <p:nvSpPr>
          <p:cNvPr id="6" name="TextBox 5"/>
          <p:cNvSpPr txBox="1"/>
          <p:nvPr/>
        </p:nvSpPr>
        <p:spPr>
          <a:xfrm>
            <a:off x="530352" y="749808"/>
            <a:ext cx="10972800" cy="347472"/>
          </a:xfrm>
          <a:prstGeom prst="rect">
            <a:avLst/>
          </a:prstGeom>
          <a:noFill/>
        </p:spPr>
        <p:txBody>
          <a:bodyPr wrap="none">
            <a:spAutoFit/>
          </a:bodyPr>
          <a:lstStyle/>
          <a:p>
            <a:pPr>
              <a:defRPr sz="1200">
                <a:solidFill>
                  <a:srgbClr val="2A343E"/>
                </a:solidFill>
                <a:latin typeface="Aptos"/>
              </a:defRPr>
            </a:pPr>
            <a:r>
              <a:t>The survey provides a clear evidence base for the next phase of the project.</a:t>
            </a:r>
          </a:p>
        </p:txBody>
      </p:sp>
      <p:sp>
        <p:nvSpPr>
          <p:cNvPr id="7" name="Rounded Rectangle 6"/>
          <p:cNvSpPr/>
          <p:nvPr/>
        </p:nvSpPr>
        <p:spPr>
          <a:xfrm>
            <a:off x="685800" y="1143000"/>
            <a:ext cx="777240" cy="841248"/>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1289304"/>
            <a:ext cx="594359" cy="502920"/>
          </a:xfrm>
          <a:prstGeom prst="rect">
            <a:avLst/>
          </a:prstGeom>
          <a:noFill/>
        </p:spPr>
        <p:txBody>
          <a:bodyPr wrap="none">
            <a:spAutoFit/>
          </a:bodyPr>
          <a:lstStyle/>
          <a:p>
            <a:pPr algn="ctr">
              <a:defRPr sz="2800" b="1">
                <a:solidFill>
                  <a:srgbClr val="DEAB37"/>
                </a:solidFill>
                <a:latin typeface="Aptos Display"/>
              </a:defRPr>
            </a:pPr>
            <a:r>
              <a:t>01</a:t>
            </a:r>
          </a:p>
        </p:txBody>
      </p:sp>
      <p:sp>
        <p:nvSpPr>
          <p:cNvPr id="9" name="TextBox 8"/>
          <p:cNvSpPr txBox="1"/>
          <p:nvPr/>
        </p:nvSpPr>
        <p:spPr>
          <a:xfrm>
            <a:off x="795528" y="1874519"/>
            <a:ext cx="557784" cy="18288"/>
          </a:xfrm>
          <a:prstGeom prst="rect">
            <a:avLst/>
          </a:prstGeom>
          <a:noFill/>
        </p:spPr>
        <p:txBody>
          <a:bodyPr wrap="none">
            <a:spAutoFit/>
          </a:bodyPr>
          <a:lstStyle/>
          <a:p>
            <a:pPr algn="ctr">
              <a:defRPr sz="1050">
                <a:solidFill>
                  <a:srgbClr val="2A343E"/>
                </a:solidFill>
                <a:latin typeface="Aptos"/>
              </a:defRPr>
            </a:pPr>
            <a:endParaRPr/>
          </a:p>
        </p:txBody>
      </p:sp>
      <p:sp>
        <p:nvSpPr>
          <p:cNvPr id="10" name="Rounded Rectangle 9"/>
          <p:cNvSpPr/>
          <p:nvPr/>
        </p:nvSpPr>
        <p:spPr>
          <a:xfrm>
            <a:off x="1645920" y="1143000"/>
            <a:ext cx="9738360" cy="841248"/>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1645920" y="1143000"/>
            <a:ext cx="82296" cy="841248"/>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847088" y="1307592"/>
            <a:ext cx="9372600" cy="411480"/>
          </a:xfrm>
          <a:prstGeom prst="rect">
            <a:avLst/>
          </a:prstGeom>
          <a:noFill/>
        </p:spPr>
        <p:txBody>
          <a:bodyPr wrap="none">
            <a:spAutoFit/>
          </a:bodyPr>
          <a:lstStyle/>
          <a:p>
            <a:pPr>
              <a:defRPr sz="1500" b="1">
                <a:solidFill>
                  <a:srgbClr val="192D4B"/>
                </a:solidFill>
                <a:latin typeface="Aptos Display"/>
              </a:defRPr>
            </a:pPr>
            <a:r>
              <a:t>Quiet / Calm Space</a:t>
            </a:r>
          </a:p>
        </p:txBody>
      </p:sp>
      <p:sp>
        <p:nvSpPr>
          <p:cNvPr id="13" name="TextBox 12"/>
          <p:cNvSpPr txBox="1"/>
          <p:nvPr/>
        </p:nvSpPr>
        <p:spPr>
          <a:xfrm>
            <a:off x="1847088" y="1783080"/>
            <a:ext cx="9372600" cy="64008"/>
          </a:xfrm>
          <a:prstGeom prst="rect">
            <a:avLst/>
          </a:prstGeom>
          <a:noFill/>
        </p:spPr>
        <p:txBody>
          <a:bodyPr wrap="square">
            <a:spAutoFit/>
          </a:bodyPr>
          <a:lstStyle/>
          <a:p>
            <a:pPr>
              <a:defRPr sz="1100">
                <a:solidFill>
                  <a:srgbClr val="2A343E"/>
                </a:solidFill>
                <a:latin typeface="Aptos"/>
              </a:defRPr>
            </a:pPr>
            <a:r>
              <a:t>Only 31% confirmed one exists — the clearest facility gap.</a:t>
            </a:r>
          </a:p>
        </p:txBody>
      </p:sp>
      <p:sp>
        <p:nvSpPr>
          <p:cNvPr id="14" name="Rounded Rectangle 13"/>
          <p:cNvSpPr/>
          <p:nvPr/>
        </p:nvSpPr>
        <p:spPr>
          <a:xfrm>
            <a:off x="685800" y="2377440"/>
            <a:ext cx="777240" cy="841248"/>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777240" y="2523744"/>
            <a:ext cx="594359" cy="502920"/>
          </a:xfrm>
          <a:prstGeom prst="rect">
            <a:avLst/>
          </a:prstGeom>
          <a:noFill/>
        </p:spPr>
        <p:txBody>
          <a:bodyPr wrap="none">
            <a:spAutoFit/>
          </a:bodyPr>
          <a:lstStyle/>
          <a:p>
            <a:pPr algn="ctr">
              <a:defRPr sz="2800" b="1">
                <a:solidFill>
                  <a:srgbClr val="C24B4B"/>
                </a:solidFill>
                <a:latin typeface="Aptos Display"/>
              </a:defRPr>
            </a:pPr>
            <a:r>
              <a:t>02</a:t>
            </a:r>
          </a:p>
        </p:txBody>
      </p:sp>
      <p:sp>
        <p:nvSpPr>
          <p:cNvPr id="16" name="TextBox 15"/>
          <p:cNvSpPr txBox="1"/>
          <p:nvPr/>
        </p:nvSpPr>
        <p:spPr>
          <a:xfrm>
            <a:off x="795528" y="3108960"/>
            <a:ext cx="557784" cy="18288"/>
          </a:xfrm>
          <a:prstGeom prst="rect">
            <a:avLst/>
          </a:prstGeom>
          <a:noFill/>
        </p:spPr>
        <p:txBody>
          <a:bodyPr wrap="none">
            <a:spAutoFit/>
          </a:bodyPr>
          <a:lstStyle/>
          <a:p>
            <a:pPr algn="ctr">
              <a:defRPr sz="1050">
                <a:solidFill>
                  <a:srgbClr val="2A343E"/>
                </a:solidFill>
                <a:latin typeface="Aptos"/>
              </a:defRPr>
            </a:pPr>
            <a:endParaRPr/>
          </a:p>
        </p:txBody>
      </p:sp>
      <p:sp>
        <p:nvSpPr>
          <p:cNvPr id="17" name="Rounded Rectangle 16"/>
          <p:cNvSpPr/>
          <p:nvPr/>
        </p:nvSpPr>
        <p:spPr>
          <a:xfrm>
            <a:off x="1645920" y="2377440"/>
            <a:ext cx="9738360" cy="841248"/>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645920" y="2377440"/>
            <a:ext cx="82296" cy="841248"/>
          </a:xfrm>
          <a:prstGeom prst="rect">
            <a:avLst/>
          </a:prstGeom>
          <a:solidFill>
            <a:srgbClr val="C24B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847088" y="2542032"/>
            <a:ext cx="9372600" cy="411480"/>
          </a:xfrm>
          <a:prstGeom prst="rect">
            <a:avLst/>
          </a:prstGeom>
          <a:noFill/>
        </p:spPr>
        <p:txBody>
          <a:bodyPr wrap="none">
            <a:spAutoFit/>
          </a:bodyPr>
          <a:lstStyle/>
          <a:p>
            <a:pPr>
              <a:defRPr sz="1500" b="1">
                <a:solidFill>
                  <a:srgbClr val="192D4B"/>
                </a:solidFill>
                <a:latin typeface="Aptos Display"/>
              </a:defRPr>
            </a:pPr>
            <a:r>
              <a:t>Inclusion &amp; Respect</a:t>
            </a:r>
          </a:p>
        </p:txBody>
      </p:sp>
      <p:sp>
        <p:nvSpPr>
          <p:cNvPr id="20" name="TextBox 19"/>
          <p:cNvSpPr txBox="1"/>
          <p:nvPr/>
        </p:nvSpPr>
        <p:spPr>
          <a:xfrm>
            <a:off x="1847088" y="3017520"/>
            <a:ext cx="9372600" cy="64008"/>
          </a:xfrm>
          <a:prstGeom prst="rect">
            <a:avLst/>
          </a:prstGeom>
          <a:noFill/>
        </p:spPr>
        <p:txBody>
          <a:bodyPr wrap="square">
            <a:spAutoFit/>
          </a:bodyPr>
          <a:lstStyle/>
          <a:p>
            <a:pPr>
              <a:defRPr sz="1100">
                <a:solidFill>
                  <a:srgbClr val="2A343E"/>
                </a:solidFill>
                <a:latin typeface="Aptos"/>
              </a:defRPr>
            </a:pPr>
            <a:r>
              <a:t>22% reported unkind comments; 88% support or may support more inclusion activities.</a:t>
            </a:r>
          </a:p>
        </p:txBody>
      </p:sp>
      <p:sp>
        <p:nvSpPr>
          <p:cNvPr id="21" name="Rounded Rectangle 20"/>
          <p:cNvSpPr/>
          <p:nvPr/>
        </p:nvSpPr>
        <p:spPr>
          <a:xfrm>
            <a:off x="685800" y="3611880"/>
            <a:ext cx="777240" cy="841248"/>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77240" y="3758184"/>
            <a:ext cx="594359" cy="502920"/>
          </a:xfrm>
          <a:prstGeom prst="rect">
            <a:avLst/>
          </a:prstGeom>
          <a:noFill/>
        </p:spPr>
        <p:txBody>
          <a:bodyPr wrap="none">
            <a:spAutoFit/>
          </a:bodyPr>
          <a:lstStyle/>
          <a:p>
            <a:pPr algn="ctr">
              <a:defRPr sz="2800" b="1">
                <a:solidFill>
                  <a:srgbClr val="228B8B"/>
                </a:solidFill>
                <a:latin typeface="Aptos Display"/>
              </a:defRPr>
            </a:pPr>
            <a:r>
              <a:t>03</a:t>
            </a:r>
          </a:p>
        </p:txBody>
      </p:sp>
      <p:sp>
        <p:nvSpPr>
          <p:cNvPr id="23" name="TextBox 22"/>
          <p:cNvSpPr txBox="1"/>
          <p:nvPr/>
        </p:nvSpPr>
        <p:spPr>
          <a:xfrm>
            <a:off x="795528" y="4343400"/>
            <a:ext cx="557784" cy="18288"/>
          </a:xfrm>
          <a:prstGeom prst="rect">
            <a:avLst/>
          </a:prstGeom>
          <a:noFill/>
        </p:spPr>
        <p:txBody>
          <a:bodyPr wrap="none">
            <a:spAutoFit/>
          </a:bodyPr>
          <a:lstStyle/>
          <a:p>
            <a:pPr algn="ctr">
              <a:defRPr sz="1050">
                <a:solidFill>
                  <a:srgbClr val="2A343E"/>
                </a:solidFill>
                <a:latin typeface="Aptos"/>
              </a:defRPr>
            </a:pPr>
            <a:endParaRPr/>
          </a:p>
        </p:txBody>
      </p:sp>
      <p:sp>
        <p:nvSpPr>
          <p:cNvPr id="24" name="Rounded Rectangle 23"/>
          <p:cNvSpPr/>
          <p:nvPr/>
        </p:nvSpPr>
        <p:spPr>
          <a:xfrm>
            <a:off x="1645920" y="3611880"/>
            <a:ext cx="9738360" cy="841248"/>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1645920" y="3611880"/>
            <a:ext cx="82296" cy="841248"/>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847088" y="3776472"/>
            <a:ext cx="9372600" cy="411480"/>
          </a:xfrm>
          <a:prstGeom prst="rect">
            <a:avLst/>
          </a:prstGeom>
          <a:noFill/>
        </p:spPr>
        <p:txBody>
          <a:bodyPr wrap="none">
            <a:spAutoFit/>
          </a:bodyPr>
          <a:lstStyle/>
          <a:p>
            <a:pPr>
              <a:defRPr sz="1500" b="1">
                <a:solidFill>
                  <a:srgbClr val="192D4B"/>
                </a:solidFill>
                <a:latin typeface="Aptos Display"/>
              </a:defRPr>
            </a:pPr>
            <a:r>
              <a:t>Accessibility</a:t>
            </a:r>
          </a:p>
        </p:txBody>
      </p:sp>
      <p:sp>
        <p:nvSpPr>
          <p:cNvPr id="27" name="TextBox 26"/>
          <p:cNvSpPr txBox="1"/>
          <p:nvPr/>
        </p:nvSpPr>
        <p:spPr>
          <a:xfrm>
            <a:off x="1847088" y="4251960"/>
            <a:ext cx="9372600" cy="64008"/>
          </a:xfrm>
          <a:prstGeom prst="rect">
            <a:avLst/>
          </a:prstGeom>
          <a:noFill/>
        </p:spPr>
        <p:txBody>
          <a:bodyPr wrap="square">
            <a:spAutoFit/>
          </a:bodyPr>
          <a:lstStyle/>
          <a:p>
            <a:pPr>
              <a:defRPr sz="1100">
                <a:solidFill>
                  <a:srgbClr val="2A343E"/>
                </a:solidFill>
                <a:latin typeface="Aptos"/>
              </a:defRPr>
            </a:pPr>
            <a:r>
              <a:t>Ramps, handrails and accessible pathways were prominent requested improvements.</a:t>
            </a:r>
          </a:p>
        </p:txBody>
      </p:sp>
      <p:sp>
        <p:nvSpPr>
          <p:cNvPr id="28" name="Rounded Rectangle 27"/>
          <p:cNvSpPr/>
          <p:nvPr/>
        </p:nvSpPr>
        <p:spPr>
          <a:xfrm>
            <a:off x="685800" y="4846320"/>
            <a:ext cx="777240" cy="841248"/>
          </a:xfrm>
          <a:prstGeom prst="roundRect">
            <a:avLst/>
          </a:prstGeom>
          <a:solidFill>
            <a:srgbClr val="FFFFFF"/>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777240" y="4992624"/>
            <a:ext cx="594359" cy="502920"/>
          </a:xfrm>
          <a:prstGeom prst="rect">
            <a:avLst/>
          </a:prstGeom>
          <a:noFill/>
        </p:spPr>
        <p:txBody>
          <a:bodyPr wrap="none">
            <a:spAutoFit/>
          </a:bodyPr>
          <a:lstStyle/>
          <a:p>
            <a:pPr algn="ctr">
              <a:defRPr sz="2800" b="1">
                <a:solidFill>
                  <a:srgbClr val="529CBE"/>
                </a:solidFill>
                <a:latin typeface="Aptos Display"/>
              </a:defRPr>
            </a:pPr>
            <a:r>
              <a:t>04</a:t>
            </a:r>
          </a:p>
        </p:txBody>
      </p:sp>
      <p:sp>
        <p:nvSpPr>
          <p:cNvPr id="30" name="TextBox 29"/>
          <p:cNvSpPr txBox="1"/>
          <p:nvPr/>
        </p:nvSpPr>
        <p:spPr>
          <a:xfrm>
            <a:off x="795528" y="5577840"/>
            <a:ext cx="557784" cy="18288"/>
          </a:xfrm>
          <a:prstGeom prst="rect">
            <a:avLst/>
          </a:prstGeom>
          <a:noFill/>
        </p:spPr>
        <p:txBody>
          <a:bodyPr wrap="none">
            <a:spAutoFit/>
          </a:bodyPr>
          <a:lstStyle/>
          <a:p>
            <a:pPr algn="ctr">
              <a:defRPr sz="1050">
                <a:solidFill>
                  <a:srgbClr val="2A343E"/>
                </a:solidFill>
                <a:latin typeface="Aptos"/>
              </a:defRPr>
            </a:pPr>
            <a:endParaRPr/>
          </a:p>
        </p:txBody>
      </p:sp>
      <p:sp>
        <p:nvSpPr>
          <p:cNvPr id="31" name="Rounded Rectangle 30"/>
          <p:cNvSpPr/>
          <p:nvPr/>
        </p:nvSpPr>
        <p:spPr>
          <a:xfrm>
            <a:off x="1645920" y="4846320"/>
            <a:ext cx="9738360" cy="841248"/>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1645920" y="4846320"/>
            <a:ext cx="82296" cy="841248"/>
          </a:xfrm>
          <a:prstGeom prst="rect">
            <a:avLst/>
          </a:prstGeom>
          <a:solidFill>
            <a:srgbClr val="529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1847088" y="5010912"/>
            <a:ext cx="9372600" cy="411480"/>
          </a:xfrm>
          <a:prstGeom prst="rect">
            <a:avLst/>
          </a:prstGeom>
          <a:noFill/>
        </p:spPr>
        <p:txBody>
          <a:bodyPr wrap="none">
            <a:spAutoFit/>
          </a:bodyPr>
          <a:lstStyle/>
          <a:p>
            <a:pPr>
              <a:defRPr sz="1500" b="1">
                <a:solidFill>
                  <a:srgbClr val="192D4B"/>
                </a:solidFill>
                <a:latin typeface="Aptos Display"/>
              </a:defRPr>
            </a:pPr>
            <a:r>
              <a:t>Academic Support</a:t>
            </a:r>
          </a:p>
        </p:txBody>
      </p:sp>
      <p:sp>
        <p:nvSpPr>
          <p:cNvPr id="34" name="TextBox 33"/>
          <p:cNvSpPr txBox="1"/>
          <p:nvPr/>
        </p:nvSpPr>
        <p:spPr>
          <a:xfrm>
            <a:off x="1847088" y="5486400"/>
            <a:ext cx="9372600" cy="64008"/>
          </a:xfrm>
          <a:prstGeom prst="rect">
            <a:avLst/>
          </a:prstGeom>
          <a:noFill/>
        </p:spPr>
        <p:txBody>
          <a:bodyPr wrap="square">
            <a:spAutoFit/>
          </a:bodyPr>
          <a:lstStyle/>
          <a:p>
            <a:pPr>
              <a:defRPr sz="1100">
                <a:solidFill>
                  <a:srgbClr val="2A343E"/>
                </a:solidFill>
                <a:latin typeface="Aptos"/>
              </a:defRPr>
            </a:pPr>
            <a:r>
              <a:t>42% find at least one subject especially hard; difficult concepts and pace were common concerns.</a:t>
            </a:r>
          </a:p>
        </p:txBody>
      </p:sp>
      <p:sp>
        <p:nvSpPr>
          <p:cNvPr id="35" name="TextBox 34"/>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A29D2-22E1-D38F-4E81-65A7F6BF6BF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139E2A0-4678-DD2A-FF7F-F2C4F32FD012}"/>
              </a:ext>
            </a:extLst>
          </p:cNvPr>
          <p:cNvSpPr/>
          <p:nvPr/>
        </p:nvSpPr>
        <p:spPr>
          <a:xfrm>
            <a:off x="0" y="0"/>
            <a:ext cx="12191695" cy="658368"/>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43874895-65C4-9FA4-8095-F7ABD0DB31CF}"/>
              </a:ext>
            </a:extLst>
          </p:cNvPr>
          <p:cNvSpPr txBox="1"/>
          <p:nvPr/>
        </p:nvSpPr>
        <p:spPr>
          <a:xfrm>
            <a:off x="502920" y="118872"/>
            <a:ext cx="1476815" cy="477054"/>
          </a:xfrm>
          <a:prstGeom prst="rect">
            <a:avLst/>
          </a:prstGeom>
          <a:noFill/>
        </p:spPr>
        <p:txBody>
          <a:bodyPr wrap="none">
            <a:spAutoFit/>
          </a:bodyPr>
          <a:lstStyle/>
          <a:p>
            <a:pPr>
              <a:defRPr sz="2500" b="1">
                <a:solidFill>
                  <a:srgbClr val="FFFFFF"/>
                </a:solidFill>
                <a:latin typeface="Aptos Display"/>
              </a:defRPr>
            </a:pPr>
            <a:r>
              <a:rPr dirty="0"/>
              <a:t>Week 3 • </a:t>
            </a:r>
          </a:p>
        </p:txBody>
      </p:sp>
      <p:sp>
        <p:nvSpPr>
          <p:cNvPr id="5" name="TextBox 4">
            <a:extLst>
              <a:ext uri="{FF2B5EF4-FFF2-40B4-BE49-F238E27FC236}">
                <a16:creationId xmlns:a16="http://schemas.microsoft.com/office/drawing/2014/main" id="{1FC6B78F-820C-981B-29D6-FA1CC7B07FF0}"/>
              </a:ext>
            </a:extLst>
          </p:cNvPr>
          <p:cNvSpPr txBox="1"/>
          <p:nvPr/>
        </p:nvSpPr>
        <p:spPr>
          <a:xfrm>
            <a:off x="9875520" y="155448"/>
            <a:ext cx="1737360" cy="274320"/>
          </a:xfrm>
          <a:prstGeom prst="rect">
            <a:avLst/>
          </a:prstGeom>
          <a:noFill/>
        </p:spPr>
        <p:txBody>
          <a:bodyPr wrap="none">
            <a:spAutoFit/>
          </a:bodyPr>
          <a:lstStyle/>
          <a:p>
            <a:pPr algn="r">
              <a:defRPr sz="900" b="1">
                <a:solidFill>
                  <a:srgbClr val="DEAB37"/>
                </a:solidFill>
                <a:latin typeface="Aptos"/>
              </a:defRPr>
            </a:pPr>
            <a:r>
              <a:t>WEEK 3</a:t>
            </a:r>
          </a:p>
        </p:txBody>
      </p:sp>
      <p:sp>
        <p:nvSpPr>
          <p:cNvPr id="9" name="TextBox 8">
            <a:extLst>
              <a:ext uri="{FF2B5EF4-FFF2-40B4-BE49-F238E27FC236}">
                <a16:creationId xmlns:a16="http://schemas.microsoft.com/office/drawing/2014/main" id="{067FCB8D-9467-5A1B-34B8-85C32B90E212}"/>
              </a:ext>
            </a:extLst>
          </p:cNvPr>
          <p:cNvSpPr txBox="1"/>
          <p:nvPr/>
        </p:nvSpPr>
        <p:spPr>
          <a:xfrm>
            <a:off x="795528" y="1874519"/>
            <a:ext cx="557784" cy="18288"/>
          </a:xfrm>
          <a:prstGeom prst="rect">
            <a:avLst/>
          </a:prstGeom>
          <a:noFill/>
        </p:spPr>
        <p:txBody>
          <a:bodyPr wrap="none">
            <a:spAutoFit/>
          </a:bodyPr>
          <a:lstStyle/>
          <a:p>
            <a:pPr algn="ctr">
              <a:defRPr sz="1050">
                <a:solidFill>
                  <a:srgbClr val="2A343E"/>
                </a:solidFill>
                <a:latin typeface="Aptos"/>
              </a:defRPr>
            </a:pPr>
            <a:endParaRPr/>
          </a:p>
        </p:txBody>
      </p:sp>
      <p:sp>
        <p:nvSpPr>
          <p:cNvPr id="16" name="TextBox 15">
            <a:extLst>
              <a:ext uri="{FF2B5EF4-FFF2-40B4-BE49-F238E27FC236}">
                <a16:creationId xmlns:a16="http://schemas.microsoft.com/office/drawing/2014/main" id="{4DAD8EE1-FB92-4CF8-1546-5E0E17E28194}"/>
              </a:ext>
            </a:extLst>
          </p:cNvPr>
          <p:cNvSpPr txBox="1"/>
          <p:nvPr/>
        </p:nvSpPr>
        <p:spPr>
          <a:xfrm>
            <a:off x="795528" y="3108960"/>
            <a:ext cx="557784" cy="18288"/>
          </a:xfrm>
          <a:prstGeom prst="rect">
            <a:avLst/>
          </a:prstGeom>
          <a:noFill/>
        </p:spPr>
        <p:txBody>
          <a:bodyPr wrap="none">
            <a:spAutoFit/>
          </a:bodyPr>
          <a:lstStyle/>
          <a:p>
            <a:pPr algn="ctr">
              <a:defRPr sz="1050">
                <a:solidFill>
                  <a:srgbClr val="2A343E"/>
                </a:solidFill>
                <a:latin typeface="Aptos"/>
              </a:defRPr>
            </a:pPr>
            <a:endParaRPr/>
          </a:p>
        </p:txBody>
      </p:sp>
      <p:sp>
        <p:nvSpPr>
          <p:cNvPr id="23" name="TextBox 22">
            <a:extLst>
              <a:ext uri="{FF2B5EF4-FFF2-40B4-BE49-F238E27FC236}">
                <a16:creationId xmlns:a16="http://schemas.microsoft.com/office/drawing/2014/main" id="{F5508D9C-CF7A-D91A-4981-436A23FE682A}"/>
              </a:ext>
            </a:extLst>
          </p:cNvPr>
          <p:cNvSpPr txBox="1"/>
          <p:nvPr/>
        </p:nvSpPr>
        <p:spPr>
          <a:xfrm>
            <a:off x="795528" y="4343400"/>
            <a:ext cx="557784" cy="18288"/>
          </a:xfrm>
          <a:prstGeom prst="rect">
            <a:avLst/>
          </a:prstGeom>
          <a:noFill/>
        </p:spPr>
        <p:txBody>
          <a:bodyPr wrap="none">
            <a:spAutoFit/>
          </a:bodyPr>
          <a:lstStyle/>
          <a:p>
            <a:pPr algn="ctr">
              <a:defRPr sz="1050">
                <a:solidFill>
                  <a:srgbClr val="2A343E"/>
                </a:solidFill>
                <a:latin typeface="Aptos"/>
              </a:defRPr>
            </a:pPr>
            <a:endParaRPr/>
          </a:p>
        </p:txBody>
      </p:sp>
      <p:sp>
        <p:nvSpPr>
          <p:cNvPr id="30" name="TextBox 29">
            <a:extLst>
              <a:ext uri="{FF2B5EF4-FFF2-40B4-BE49-F238E27FC236}">
                <a16:creationId xmlns:a16="http://schemas.microsoft.com/office/drawing/2014/main" id="{234925FD-4F3E-A806-FCE0-A92ADD6D9706}"/>
              </a:ext>
            </a:extLst>
          </p:cNvPr>
          <p:cNvSpPr txBox="1"/>
          <p:nvPr/>
        </p:nvSpPr>
        <p:spPr>
          <a:xfrm>
            <a:off x="795528" y="5577840"/>
            <a:ext cx="557784" cy="18288"/>
          </a:xfrm>
          <a:prstGeom prst="rect">
            <a:avLst/>
          </a:prstGeom>
          <a:noFill/>
        </p:spPr>
        <p:txBody>
          <a:bodyPr wrap="none">
            <a:spAutoFit/>
          </a:bodyPr>
          <a:lstStyle/>
          <a:p>
            <a:pPr algn="ctr">
              <a:defRPr sz="1050">
                <a:solidFill>
                  <a:srgbClr val="2A343E"/>
                </a:solidFill>
                <a:latin typeface="Aptos"/>
              </a:defRPr>
            </a:pPr>
            <a:endParaRPr/>
          </a:p>
        </p:txBody>
      </p:sp>
      <p:sp>
        <p:nvSpPr>
          <p:cNvPr id="35" name="TextBox 34">
            <a:extLst>
              <a:ext uri="{FF2B5EF4-FFF2-40B4-BE49-F238E27FC236}">
                <a16:creationId xmlns:a16="http://schemas.microsoft.com/office/drawing/2014/main" id="{DD39A204-F3B4-F8AA-304F-6CF0D001F914}"/>
              </a:ext>
            </a:extLst>
          </p:cNvPr>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16</a:t>
            </a:r>
          </a:p>
        </p:txBody>
      </p:sp>
      <p:pic>
        <p:nvPicPr>
          <p:cNvPr id="41" name="Picture 40">
            <a:extLst>
              <a:ext uri="{FF2B5EF4-FFF2-40B4-BE49-F238E27FC236}">
                <a16:creationId xmlns:a16="http://schemas.microsoft.com/office/drawing/2014/main" id="{6BDF8731-AFCA-68EF-CBC8-ECC87320DE20}"/>
              </a:ext>
            </a:extLst>
          </p:cNvPr>
          <p:cNvPicPr>
            <a:picLocks noChangeAspect="1"/>
          </p:cNvPicPr>
          <p:nvPr/>
        </p:nvPicPr>
        <p:blipFill>
          <a:blip r:embed="rId2"/>
          <a:stretch>
            <a:fillRect/>
          </a:stretch>
        </p:blipFill>
        <p:spPr>
          <a:xfrm>
            <a:off x="285510" y="1572768"/>
            <a:ext cx="5142403" cy="3856802"/>
          </a:xfrm>
          <a:prstGeom prst="rect">
            <a:avLst/>
          </a:prstGeom>
        </p:spPr>
      </p:pic>
      <p:pic>
        <p:nvPicPr>
          <p:cNvPr id="43" name="Picture 42">
            <a:extLst>
              <a:ext uri="{FF2B5EF4-FFF2-40B4-BE49-F238E27FC236}">
                <a16:creationId xmlns:a16="http://schemas.microsoft.com/office/drawing/2014/main" id="{6D1495E4-43F9-7340-13A9-E7461645040B}"/>
              </a:ext>
            </a:extLst>
          </p:cNvPr>
          <p:cNvPicPr>
            <a:picLocks noChangeAspect="1"/>
          </p:cNvPicPr>
          <p:nvPr/>
        </p:nvPicPr>
        <p:blipFill>
          <a:blip r:embed="rId3"/>
          <a:stretch>
            <a:fillRect/>
          </a:stretch>
        </p:blipFill>
        <p:spPr>
          <a:xfrm>
            <a:off x="5945835" y="1546493"/>
            <a:ext cx="5177436" cy="3883077"/>
          </a:xfrm>
          <a:prstGeom prst="rect">
            <a:avLst/>
          </a:prstGeom>
        </p:spPr>
      </p:pic>
    </p:spTree>
    <p:extLst>
      <p:ext uri="{BB962C8B-B14F-4D97-AF65-F5344CB8AC3E}">
        <p14:creationId xmlns:p14="http://schemas.microsoft.com/office/powerpoint/2010/main" val="1000589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92D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914400"/>
            <a:ext cx="10515600" cy="731520"/>
          </a:xfrm>
          <a:prstGeom prst="rect">
            <a:avLst/>
          </a:prstGeom>
          <a:noFill/>
        </p:spPr>
        <p:txBody>
          <a:bodyPr wrap="none">
            <a:spAutoFit/>
          </a:bodyPr>
          <a:lstStyle/>
          <a:p>
            <a:pPr>
              <a:defRPr sz="3200" b="1">
                <a:solidFill>
                  <a:srgbClr val="FFFFFF"/>
                </a:solidFill>
                <a:latin typeface="Aptos Display"/>
              </a:defRPr>
            </a:pPr>
            <a:r>
              <a:t>WEEKS 1–3 • FOUNDATION ESTABLISHED</a:t>
            </a:r>
          </a:p>
        </p:txBody>
      </p:sp>
      <p:sp>
        <p:nvSpPr>
          <p:cNvPr id="4" name="Rounded Rectangle 3"/>
          <p:cNvSpPr/>
          <p:nvPr/>
        </p:nvSpPr>
        <p:spPr>
          <a:xfrm>
            <a:off x="731520" y="1920240"/>
            <a:ext cx="3246120" cy="219456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20" y="1920240"/>
            <a:ext cx="82296" cy="2194560"/>
          </a:xfrm>
          <a:prstGeom prst="rect">
            <a:avLst/>
          </a:prstGeom>
          <a:solidFill>
            <a:srgbClr val="228B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2084832"/>
            <a:ext cx="2880360" cy="411480"/>
          </a:xfrm>
          <a:prstGeom prst="rect">
            <a:avLst/>
          </a:prstGeom>
          <a:noFill/>
        </p:spPr>
        <p:txBody>
          <a:bodyPr wrap="none">
            <a:spAutoFit/>
          </a:bodyPr>
          <a:lstStyle/>
          <a:p>
            <a:pPr>
              <a:defRPr sz="1900" b="1">
                <a:solidFill>
                  <a:srgbClr val="192D4B"/>
                </a:solidFill>
                <a:latin typeface="Aptos Display"/>
              </a:defRPr>
            </a:pPr>
            <a:r>
              <a:t>Week 1</a:t>
            </a:r>
          </a:p>
        </p:txBody>
      </p:sp>
      <p:sp>
        <p:nvSpPr>
          <p:cNvPr id="7" name="TextBox 6"/>
          <p:cNvSpPr txBox="1"/>
          <p:nvPr/>
        </p:nvSpPr>
        <p:spPr>
          <a:xfrm>
            <a:off x="932688" y="2560320"/>
            <a:ext cx="2880360" cy="1417319"/>
          </a:xfrm>
          <a:prstGeom prst="rect">
            <a:avLst/>
          </a:prstGeom>
          <a:noFill/>
        </p:spPr>
        <p:txBody>
          <a:bodyPr wrap="square">
            <a:spAutoFit/>
          </a:bodyPr>
          <a:lstStyle/>
          <a:p>
            <a:pPr>
              <a:defRPr sz="1400">
                <a:solidFill>
                  <a:srgbClr val="2A343E"/>
                </a:solidFill>
                <a:latin typeface="Aptos"/>
              </a:defRPr>
            </a:pPr>
            <a:r>
              <a:t>Project launched</a:t>
            </a:r>
            <a:br/>
            <a:r>
              <a:t>Committees formed</a:t>
            </a:r>
            <a:br/>
            <a:r>
              <a:t>Aim &amp; objectives defined</a:t>
            </a:r>
          </a:p>
        </p:txBody>
      </p:sp>
      <p:sp>
        <p:nvSpPr>
          <p:cNvPr id="8" name="Rounded Rectangle 7"/>
          <p:cNvSpPr/>
          <p:nvPr/>
        </p:nvSpPr>
        <p:spPr>
          <a:xfrm>
            <a:off x="4251960" y="1920240"/>
            <a:ext cx="3246120" cy="219456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251960" y="1920240"/>
            <a:ext cx="82296" cy="2194560"/>
          </a:xfrm>
          <a:prstGeom prst="rect">
            <a:avLst/>
          </a:prstGeom>
          <a:solidFill>
            <a:srgbClr val="DEAB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453128" y="2084832"/>
            <a:ext cx="2880360" cy="411480"/>
          </a:xfrm>
          <a:prstGeom prst="rect">
            <a:avLst/>
          </a:prstGeom>
          <a:noFill/>
        </p:spPr>
        <p:txBody>
          <a:bodyPr wrap="none">
            <a:spAutoFit/>
          </a:bodyPr>
          <a:lstStyle/>
          <a:p>
            <a:pPr>
              <a:defRPr sz="1900" b="1">
                <a:solidFill>
                  <a:srgbClr val="192D4B"/>
                </a:solidFill>
                <a:latin typeface="Aptos Display"/>
              </a:defRPr>
            </a:pPr>
            <a:r>
              <a:t>Week 2</a:t>
            </a:r>
          </a:p>
        </p:txBody>
      </p:sp>
      <p:sp>
        <p:nvSpPr>
          <p:cNvPr id="11" name="TextBox 10"/>
          <p:cNvSpPr txBox="1"/>
          <p:nvPr/>
        </p:nvSpPr>
        <p:spPr>
          <a:xfrm>
            <a:off x="4453128" y="2560320"/>
            <a:ext cx="2880360" cy="1417319"/>
          </a:xfrm>
          <a:prstGeom prst="rect">
            <a:avLst/>
          </a:prstGeom>
          <a:noFill/>
        </p:spPr>
        <p:txBody>
          <a:bodyPr wrap="square">
            <a:spAutoFit/>
          </a:bodyPr>
          <a:lstStyle/>
          <a:p>
            <a:pPr>
              <a:defRPr sz="1400">
                <a:solidFill>
                  <a:srgbClr val="2A343E"/>
                </a:solidFill>
                <a:latin typeface="Aptos"/>
              </a:defRPr>
            </a:pPr>
            <a:r>
              <a:t>Sensitization themes defined</a:t>
            </a:r>
            <a:br/>
            <a:r>
              <a:t>Campaign activities planned</a:t>
            </a:r>
            <a:br/>
            <a:r>
              <a:t>Evaluation framework prepared</a:t>
            </a:r>
          </a:p>
        </p:txBody>
      </p:sp>
      <p:sp>
        <p:nvSpPr>
          <p:cNvPr id="12" name="Rounded Rectangle 11"/>
          <p:cNvSpPr/>
          <p:nvPr/>
        </p:nvSpPr>
        <p:spPr>
          <a:xfrm>
            <a:off x="7772400" y="1920240"/>
            <a:ext cx="3246120" cy="2194560"/>
          </a:xfrm>
          <a:prstGeom prst="roundRect">
            <a:avLst/>
          </a:prstGeom>
          <a:solidFill>
            <a:srgbClr val="F4F8FA"/>
          </a:solidFill>
          <a:ln>
            <a:solidFill>
              <a:srgbClr val="DCE7E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772400" y="1920240"/>
            <a:ext cx="82296" cy="2194560"/>
          </a:xfrm>
          <a:prstGeom prst="rect">
            <a:avLst/>
          </a:prstGeom>
          <a:solidFill>
            <a:srgbClr val="529C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973568" y="2084832"/>
            <a:ext cx="2880360" cy="411480"/>
          </a:xfrm>
          <a:prstGeom prst="rect">
            <a:avLst/>
          </a:prstGeom>
          <a:noFill/>
        </p:spPr>
        <p:txBody>
          <a:bodyPr wrap="none">
            <a:spAutoFit/>
          </a:bodyPr>
          <a:lstStyle/>
          <a:p>
            <a:pPr>
              <a:defRPr sz="1900" b="1">
                <a:solidFill>
                  <a:srgbClr val="192D4B"/>
                </a:solidFill>
                <a:latin typeface="Aptos Display"/>
              </a:defRPr>
            </a:pPr>
            <a:r>
              <a:t>Week 3</a:t>
            </a:r>
          </a:p>
        </p:txBody>
      </p:sp>
      <p:sp>
        <p:nvSpPr>
          <p:cNvPr id="15" name="TextBox 14"/>
          <p:cNvSpPr txBox="1"/>
          <p:nvPr/>
        </p:nvSpPr>
        <p:spPr>
          <a:xfrm>
            <a:off x="7973568" y="2560320"/>
            <a:ext cx="2880360" cy="1417319"/>
          </a:xfrm>
          <a:prstGeom prst="rect">
            <a:avLst/>
          </a:prstGeom>
          <a:noFill/>
        </p:spPr>
        <p:txBody>
          <a:bodyPr wrap="square">
            <a:spAutoFit/>
          </a:bodyPr>
          <a:lstStyle/>
          <a:p>
            <a:pPr>
              <a:defRPr sz="1400">
                <a:solidFill>
                  <a:srgbClr val="2A343E"/>
                </a:solidFill>
                <a:latin typeface="Aptos"/>
              </a:defRPr>
            </a:pPr>
            <a:r>
              <a:t>100-student survey</a:t>
            </a:r>
            <a:br/>
            <a:r>
              <a:t>Findings analysed</a:t>
            </a:r>
            <a:br/>
            <a:r>
              <a:t>Priorities identified</a:t>
            </a:r>
          </a:p>
        </p:txBody>
      </p:sp>
      <p:sp>
        <p:nvSpPr>
          <p:cNvPr id="16" name="TextBox 15"/>
          <p:cNvSpPr txBox="1"/>
          <p:nvPr/>
        </p:nvSpPr>
        <p:spPr>
          <a:xfrm>
            <a:off x="777240" y="4800600"/>
            <a:ext cx="9929342" cy="646331"/>
          </a:xfrm>
          <a:prstGeom prst="rect">
            <a:avLst/>
          </a:prstGeom>
          <a:noFill/>
        </p:spPr>
        <p:txBody>
          <a:bodyPr wrap="square">
            <a:spAutoFit/>
          </a:bodyPr>
          <a:lstStyle/>
          <a:p>
            <a:pPr algn="ctr">
              <a:spcAft>
                <a:spcPts val="0"/>
              </a:spcAft>
              <a:defRPr sz="1800">
                <a:solidFill>
                  <a:srgbClr val="FFFFFF"/>
                </a:solidFill>
                <a:latin typeface="Aptos"/>
              </a:defRPr>
            </a:pPr>
            <a:r>
              <a:rPr dirty="0"/>
              <a:t>The project now moves from planning and evidence-gathering toward implementation, accessibility action, peer support and inclusive learning practices.</a:t>
            </a:r>
          </a:p>
        </p:txBody>
      </p:sp>
      <p:sp>
        <p:nvSpPr>
          <p:cNvPr id="17" name="TextBox 16"/>
          <p:cNvSpPr txBox="1"/>
          <p:nvPr/>
        </p:nvSpPr>
        <p:spPr>
          <a:xfrm>
            <a:off x="502920" y="6510528"/>
            <a:ext cx="11155680" cy="182880"/>
          </a:xfrm>
          <a:prstGeom prst="rect">
            <a:avLst/>
          </a:prstGeom>
          <a:noFill/>
        </p:spPr>
        <p:txBody>
          <a:bodyPr wrap="none">
            <a:spAutoFit/>
          </a:bodyPr>
          <a:lstStyle/>
          <a:p>
            <a:pPr>
              <a:defRPr sz="800">
                <a:solidFill>
                  <a:srgbClr val="737D87"/>
                </a:solidFill>
                <a:latin typeface="Aptos"/>
              </a:defRPr>
            </a:pPr>
            <a:r>
              <a:t>M.I. Hajwani English Medium School &amp; Jr College, Khed  •  Inclusive Education Project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42A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822960" y="1234440"/>
            <a:ext cx="1828800" cy="1828800"/>
          </a:xfrm>
          <a:prstGeom prst="ellipse">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22960" y="1600200"/>
            <a:ext cx="1828800" cy="1005840"/>
          </a:xfrm>
          <a:prstGeom prst="rect">
            <a:avLst/>
          </a:prstGeom>
          <a:noFill/>
        </p:spPr>
        <p:txBody>
          <a:bodyPr wrap="square" anchor="ctr">
            <a:spAutoFit/>
          </a:bodyPr>
          <a:lstStyle/>
          <a:p>
            <a:pPr algn="ctr"/>
            <a:r>
              <a:rPr sz="2800" b="1">
                <a:solidFill>
                  <a:srgbClr val="FFFFFF"/>
                </a:solidFill>
                <a:latin typeface="Aptos"/>
              </a:rPr>
              <a:t>WEEK</a:t>
            </a:r>
            <a:br/>
            <a:r>
              <a:rPr sz="2800" b="1">
                <a:solidFill>
                  <a:srgbClr val="FFFFFF"/>
                </a:solidFill>
                <a:latin typeface="Aptos"/>
              </a:rPr>
              <a:t>4</a:t>
            </a:r>
          </a:p>
        </p:txBody>
      </p:sp>
      <p:sp>
        <p:nvSpPr>
          <p:cNvPr id="5" name="TextBox 4"/>
          <p:cNvSpPr txBox="1"/>
          <p:nvPr/>
        </p:nvSpPr>
        <p:spPr>
          <a:xfrm>
            <a:off x="3017520" y="1325880"/>
            <a:ext cx="8046720" cy="685800"/>
          </a:xfrm>
          <a:prstGeom prst="rect">
            <a:avLst/>
          </a:prstGeom>
          <a:noFill/>
        </p:spPr>
        <p:txBody>
          <a:bodyPr wrap="square" anchor="t">
            <a:spAutoFit/>
          </a:bodyPr>
          <a:lstStyle/>
          <a:p>
            <a:pPr algn="l"/>
            <a:r>
              <a:rPr sz="3200" b="1">
                <a:solidFill>
                  <a:srgbClr val="FFFFFF"/>
                </a:solidFill>
                <a:latin typeface="Aptos"/>
              </a:rPr>
              <a:t>Inclusive Language</a:t>
            </a:r>
          </a:p>
        </p:txBody>
      </p:sp>
      <p:sp>
        <p:nvSpPr>
          <p:cNvPr id="6" name="TextBox 5"/>
          <p:cNvSpPr txBox="1"/>
          <p:nvPr/>
        </p:nvSpPr>
        <p:spPr>
          <a:xfrm>
            <a:off x="3017520" y="2103120"/>
            <a:ext cx="7955279" cy="1097280"/>
          </a:xfrm>
          <a:prstGeom prst="rect">
            <a:avLst/>
          </a:prstGeom>
          <a:noFill/>
        </p:spPr>
        <p:txBody>
          <a:bodyPr wrap="square" anchor="t">
            <a:spAutoFit/>
          </a:bodyPr>
          <a:lstStyle/>
          <a:p>
            <a:pPr algn="l"/>
            <a:r>
              <a:rPr sz="1800" b="0">
                <a:solidFill>
                  <a:srgbClr val="DCE6F0"/>
                </a:solidFill>
                <a:latin typeface="Aptos"/>
              </a:rPr>
              <a:t>Using respectful communication that promotes equality, dignity and belonging.</a:t>
            </a:r>
          </a:p>
        </p:txBody>
      </p:sp>
      <p:sp>
        <p:nvSpPr>
          <p:cNvPr id="7" name="TextBox 6"/>
          <p:cNvSpPr txBox="1"/>
          <p:nvPr/>
        </p:nvSpPr>
        <p:spPr>
          <a:xfrm>
            <a:off x="3017520" y="5257800"/>
            <a:ext cx="7955279" cy="320040"/>
          </a:xfrm>
          <a:prstGeom prst="rect">
            <a:avLst/>
          </a:prstGeom>
          <a:noFill/>
        </p:spPr>
        <p:txBody>
          <a:bodyPr wrap="square" anchor="t">
            <a:spAutoFit/>
          </a:bodyPr>
          <a:lstStyle/>
          <a:p>
            <a:pPr algn="l"/>
            <a:r>
              <a:rPr sz="1200" b="0">
                <a:solidFill>
                  <a:srgbClr val="BECDDC"/>
                </a:solidFill>
                <a:latin typeface="Aptos"/>
              </a:rPr>
              <a:t>M. I. Hajwani English Medium School &amp; Jr. College, Khed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What is Inclusive Language?</a:t>
            </a:r>
          </a:p>
        </p:txBody>
      </p:sp>
      <p:sp>
        <p:nvSpPr>
          <p:cNvPr id="4" name="Rectangle 3"/>
          <p:cNvSpPr/>
          <p:nvPr/>
        </p:nvSpPr>
        <p:spPr>
          <a:xfrm>
            <a:off x="594360" y="987552"/>
            <a:ext cx="960120" cy="64008"/>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Week 4 — Inclusive Education</a:t>
            </a:r>
          </a:p>
        </p:txBody>
      </p:sp>
      <p:sp>
        <p:nvSpPr>
          <p:cNvPr id="6" name="Rounded Rectangle 5"/>
          <p:cNvSpPr/>
          <p:nvPr/>
        </p:nvSpPr>
        <p:spPr>
          <a:xfrm>
            <a:off x="640080" y="1645920"/>
            <a:ext cx="5303520" cy="4069080"/>
          </a:xfrm>
          <a:prstGeom prst="roundRect">
            <a:avLst/>
          </a:prstGeom>
          <a:solidFill>
            <a:srgbClr val="E5F5F2"/>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645920"/>
            <a:ext cx="64008" cy="4069080"/>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810512"/>
            <a:ext cx="4937759" cy="320040"/>
          </a:xfrm>
          <a:prstGeom prst="rect">
            <a:avLst/>
          </a:prstGeom>
          <a:noFill/>
        </p:spPr>
        <p:txBody>
          <a:bodyPr wrap="square" anchor="t">
            <a:spAutoFit/>
          </a:bodyPr>
          <a:lstStyle/>
          <a:p>
            <a:pPr algn="l"/>
            <a:r>
              <a:rPr sz="2000" b="1">
                <a:solidFill>
                  <a:srgbClr val="142A4A"/>
                </a:solidFill>
                <a:latin typeface="Aptos"/>
              </a:rPr>
              <a:t>Meaning</a:t>
            </a:r>
          </a:p>
        </p:txBody>
      </p:sp>
      <p:sp>
        <p:nvSpPr>
          <p:cNvPr id="9" name="TextBox 8"/>
          <p:cNvSpPr txBox="1"/>
          <p:nvPr/>
        </p:nvSpPr>
        <p:spPr>
          <a:xfrm>
            <a:off x="841247" y="2212848"/>
            <a:ext cx="4919472" cy="3374136"/>
          </a:xfrm>
          <a:prstGeom prst="rect">
            <a:avLst/>
          </a:prstGeom>
          <a:noFill/>
        </p:spPr>
        <p:txBody>
          <a:bodyPr wrap="square" anchor="t">
            <a:spAutoFit/>
          </a:bodyPr>
          <a:lstStyle/>
          <a:p>
            <a:pPr algn="l"/>
            <a:r>
              <a:rPr sz="1800" b="0">
                <a:solidFill>
                  <a:srgbClr val="232B34"/>
                </a:solidFill>
                <a:latin typeface="Aptos"/>
              </a:rPr>
              <a:t>Inclusive language means using words that respect and include everyone, regardless of gender, age, ability, culture, religion, or background.</a:t>
            </a:r>
          </a:p>
        </p:txBody>
      </p:sp>
      <p:sp>
        <p:nvSpPr>
          <p:cNvPr id="10" name="Rounded Rectangle 9"/>
          <p:cNvSpPr/>
          <p:nvPr/>
        </p:nvSpPr>
        <p:spPr>
          <a:xfrm>
            <a:off x="6172200" y="1645920"/>
            <a:ext cx="5349240" cy="182880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172200" y="1645920"/>
            <a:ext cx="64008" cy="1828800"/>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373368" y="1810512"/>
            <a:ext cx="4983479" cy="320040"/>
          </a:xfrm>
          <a:prstGeom prst="rect">
            <a:avLst/>
          </a:prstGeom>
          <a:noFill/>
        </p:spPr>
        <p:txBody>
          <a:bodyPr wrap="square" anchor="t">
            <a:spAutoFit/>
          </a:bodyPr>
          <a:lstStyle/>
          <a:p>
            <a:pPr algn="l"/>
            <a:r>
              <a:rPr sz="1800" b="1">
                <a:solidFill>
                  <a:srgbClr val="142A4A"/>
                </a:solidFill>
                <a:latin typeface="Aptos"/>
              </a:rPr>
              <a:t>Why it matters</a:t>
            </a:r>
          </a:p>
        </p:txBody>
      </p:sp>
      <p:sp>
        <p:nvSpPr>
          <p:cNvPr id="13" name="TextBox 12"/>
          <p:cNvSpPr txBox="1"/>
          <p:nvPr/>
        </p:nvSpPr>
        <p:spPr>
          <a:xfrm>
            <a:off x="6373368" y="2212848"/>
            <a:ext cx="4965192" cy="1133856"/>
          </a:xfrm>
          <a:prstGeom prst="rect">
            <a:avLst/>
          </a:prstGeom>
          <a:noFill/>
        </p:spPr>
        <p:txBody>
          <a:bodyPr wrap="square" anchor="t">
            <a:spAutoFit/>
          </a:bodyPr>
          <a:lstStyle/>
          <a:p>
            <a:pPr algn="l"/>
            <a:r>
              <a:rPr sz="1600" b="0">
                <a:solidFill>
                  <a:srgbClr val="232B34"/>
                </a:solidFill>
                <a:latin typeface="Aptos"/>
              </a:rPr>
              <a:t>It helps create communication where people feel respected, valued and included.</a:t>
            </a:r>
          </a:p>
        </p:txBody>
      </p:sp>
      <p:sp>
        <p:nvSpPr>
          <p:cNvPr id="14" name="Rounded Rectangle 13"/>
          <p:cNvSpPr/>
          <p:nvPr/>
        </p:nvSpPr>
        <p:spPr>
          <a:xfrm>
            <a:off x="6172200" y="3703320"/>
            <a:ext cx="5349240" cy="20116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172200" y="3703320"/>
            <a:ext cx="64008" cy="201168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373368" y="3867911"/>
            <a:ext cx="4983479" cy="320040"/>
          </a:xfrm>
          <a:prstGeom prst="rect">
            <a:avLst/>
          </a:prstGeom>
          <a:noFill/>
        </p:spPr>
        <p:txBody>
          <a:bodyPr wrap="square" anchor="t">
            <a:spAutoFit/>
          </a:bodyPr>
          <a:lstStyle/>
          <a:p>
            <a:pPr algn="l"/>
            <a:r>
              <a:rPr sz="1800" b="1">
                <a:solidFill>
                  <a:srgbClr val="142A4A"/>
                </a:solidFill>
                <a:latin typeface="Aptos"/>
              </a:rPr>
              <a:t>SDG 4 connection</a:t>
            </a:r>
          </a:p>
        </p:txBody>
      </p:sp>
      <p:sp>
        <p:nvSpPr>
          <p:cNvPr id="17" name="TextBox 16"/>
          <p:cNvSpPr txBox="1"/>
          <p:nvPr/>
        </p:nvSpPr>
        <p:spPr>
          <a:xfrm>
            <a:off x="6373368" y="4270248"/>
            <a:ext cx="4965192" cy="1316736"/>
          </a:xfrm>
          <a:prstGeom prst="rect">
            <a:avLst/>
          </a:prstGeom>
          <a:noFill/>
        </p:spPr>
        <p:txBody>
          <a:bodyPr wrap="square" anchor="t">
            <a:spAutoFit/>
          </a:bodyPr>
          <a:lstStyle/>
          <a:p>
            <a:pPr algn="l"/>
            <a:r>
              <a:rPr sz="1600" b="0">
                <a:solidFill>
                  <a:srgbClr val="232B34"/>
                </a:solidFill>
                <a:latin typeface="Aptos"/>
              </a:rPr>
              <a:t>Inclusive communication supports equality, dignity and belonging — important principles of quality, inclusive education.</a:t>
            </a:r>
          </a:p>
        </p:txBody>
      </p:sp>
      <p:sp>
        <p:nvSpPr>
          <p:cNvPr id="18" name="TextBox 17"/>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4</a:t>
            </a:r>
          </a:p>
        </p:txBody>
      </p:sp>
      <p:sp>
        <p:nvSpPr>
          <p:cNvPr id="19" name="TextBox 18"/>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Inclusive Language Guidelines</a:t>
            </a:r>
          </a:p>
        </p:txBody>
      </p:sp>
      <p:sp>
        <p:nvSpPr>
          <p:cNvPr id="4" name="Rectangle 3"/>
          <p:cNvSpPr/>
          <p:nvPr/>
        </p:nvSpPr>
        <p:spPr>
          <a:xfrm>
            <a:off x="594360" y="987552"/>
            <a:ext cx="960120" cy="64008"/>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Practical guidelines from the Week 4 material</a:t>
            </a:r>
          </a:p>
        </p:txBody>
      </p:sp>
      <p:sp>
        <p:nvSpPr>
          <p:cNvPr id="6" name="Rounded Rectangle 5"/>
          <p:cNvSpPr/>
          <p:nvPr/>
        </p:nvSpPr>
        <p:spPr>
          <a:xfrm>
            <a:off x="640080" y="1508760"/>
            <a:ext cx="5257800" cy="987552"/>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508760"/>
            <a:ext cx="64008" cy="987552"/>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673351"/>
            <a:ext cx="4892040" cy="320040"/>
          </a:xfrm>
          <a:prstGeom prst="rect">
            <a:avLst/>
          </a:prstGeom>
          <a:noFill/>
        </p:spPr>
        <p:txBody>
          <a:bodyPr wrap="square" anchor="t">
            <a:spAutoFit/>
          </a:bodyPr>
          <a:lstStyle/>
          <a:p>
            <a:pPr algn="l"/>
            <a:r>
              <a:rPr sz="1500" b="1">
                <a:solidFill>
                  <a:srgbClr val="142A4A"/>
                </a:solidFill>
                <a:latin typeface="Aptos"/>
              </a:rPr>
              <a:t>01</a:t>
            </a:r>
          </a:p>
        </p:txBody>
      </p:sp>
      <p:sp>
        <p:nvSpPr>
          <p:cNvPr id="9" name="TextBox 8"/>
          <p:cNvSpPr txBox="1"/>
          <p:nvPr/>
        </p:nvSpPr>
        <p:spPr>
          <a:xfrm>
            <a:off x="841247" y="2075688"/>
            <a:ext cx="4873752" cy="292608"/>
          </a:xfrm>
          <a:prstGeom prst="rect">
            <a:avLst/>
          </a:prstGeom>
          <a:noFill/>
        </p:spPr>
        <p:txBody>
          <a:bodyPr wrap="square" anchor="t">
            <a:spAutoFit/>
          </a:bodyPr>
          <a:lstStyle/>
          <a:p>
            <a:pPr algn="l"/>
            <a:r>
              <a:rPr sz="1250" b="0">
                <a:solidFill>
                  <a:srgbClr val="232B34"/>
                </a:solidFill>
                <a:latin typeface="Aptos"/>
              </a:rPr>
              <a:t>Use respectful and non-discriminatory words.</a:t>
            </a:r>
          </a:p>
        </p:txBody>
      </p:sp>
      <p:sp>
        <p:nvSpPr>
          <p:cNvPr id="10" name="Rounded Rectangle 9"/>
          <p:cNvSpPr/>
          <p:nvPr/>
        </p:nvSpPr>
        <p:spPr>
          <a:xfrm>
            <a:off x="6172200" y="1508760"/>
            <a:ext cx="5257800" cy="987552"/>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172200" y="1508760"/>
            <a:ext cx="64008" cy="987552"/>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373368" y="1673351"/>
            <a:ext cx="4892040" cy="320040"/>
          </a:xfrm>
          <a:prstGeom prst="rect">
            <a:avLst/>
          </a:prstGeom>
          <a:noFill/>
        </p:spPr>
        <p:txBody>
          <a:bodyPr wrap="square" anchor="t">
            <a:spAutoFit/>
          </a:bodyPr>
          <a:lstStyle/>
          <a:p>
            <a:pPr algn="l"/>
            <a:r>
              <a:rPr sz="1500" b="1">
                <a:solidFill>
                  <a:srgbClr val="142A4A"/>
                </a:solidFill>
                <a:latin typeface="Aptos"/>
              </a:rPr>
              <a:t>02</a:t>
            </a:r>
          </a:p>
        </p:txBody>
      </p:sp>
      <p:sp>
        <p:nvSpPr>
          <p:cNvPr id="13" name="TextBox 12"/>
          <p:cNvSpPr txBox="1"/>
          <p:nvPr/>
        </p:nvSpPr>
        <p:spPr>
          <a:xfrm>
            <a:off x="6373368" y="2075688"/>
            <a:ext cx="4873752" cy="292608"/>
          </a:xfrm>
          <a:prstGeom prst="rect">
            <a:avLst/>
          </a:prstGeom>
          <a:noFill/>
        </p:spPr>
        <p:txBody>
          <a:bodyPr wrap="square" anchor="t">
            <a:spAutoFit/>
          </a:bodyPr>
          <a:lstStyle/>
          <a:p>
            <a:pPr algn="l"/>
            <a:r>
              <a:rPr sz="1250" b="0">
                <a:solidFill>
                  <a:srgbClr val="232B34"/>
                </a:solidFill>
                <a:latin typeface="Aptos"/>
              </a:rPr>
              <a:t>Avoid stereotypes based on gender, race, religion, disability, or culture.</a:t>
            </a:r>
          </a:p>
        </p:txBody>
      </p:sp>
      <p:sp>
        <p:nvSpPr>
          <p:cNvPr id="14" name="Rounded Rectangle 13"/>
          <p:cNvSpPr/>
          <p:nvPr/>
        </p:nvSpPr>
        <p:spPr>
          <a:xfrm>
            <a:off x="640080" y="2743200"/>
            <a:ext cx="5257800" cy="987552"/>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40080" y="2743200"/>
            <a:ext cx="64008" cy="987552"/>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1247" y="2907792"/>
            <a:ext cx="4892040" cy="320040"/>
          </a:xfrm>
          <a:prstGeom prst="rect">
            <a:avLst/>
          </a:prstGeom>
          <a:noFill/>
        </p:spPr>
        <p:txBody>
          <a:bodyPr wrap="square" anchor="t">
            <a:spAutoFit/>
          </a:bodyPr>
          <a:lstStyle/>
          <a:p>
            <a:pPr algn="l"/>
            <a:r>
              <a:rPr sz="1500" b="1">
                <a:solidFill>
                  <a:srgbClr val="142A4A"/>
                </a:solidFill>
                <a:latin typeface="Aptos"/>
              </a:rPr>
              <a:t>03</a:t>
            </a:r>
          </a:p>
        </p:txBody>
      </p:sp>
      <p:sp>
        <p:nvSpPr>
          <p:cNvPr id="17" name="TextBox 16"/>
          <p:cNvSpPr txBox="1"/>
          <p:nvPr/>
        </p:nvSpPr>
        <p:spPr>
          <a:xfrm>
            <a:off x="841247" y="3310128"/>
            <a:ext cx="4873752" cy="292608"/>
          </a:xfrm>
          <a:prstGeom prst="rect">
            <a:avLst/>
          </a:prstGeom>
          <a:noFill/>
        </p:spPr>
        <p:txBody>
          <a:bodyPr wrap="square" anchor="t">
            <a:spAutoFit/>
          </a:bodyPr>
          <a:lstStyle/>
          <a:p>
            <a:pPr algn="l"/>
            <a:r>
              <a:rPr sz="1250" b="0">
                <a:solidFill>
                  <a:srgbClr val="232B34"/>
                </a:solidFill>
                <a:latin typeface="Aptos"/>
              </a:rPr>
              <a:t>Use gender-neutral terms where possible — e.g., “chairperson” instead of “chairman”.</a:t>
            </a:r>
          </a:p>
        </p:txBody>
      </p:sp>
      <p:sp>
        <p:nvSpPr>
          <p:cNvPr id="18" name="Rounded Rectangle 17"/>
          <p:cNvSpPr/>
          <p:nvPr/>
        </p:nvSpPr>
        <p:spPr>
          <a:xfrm>
            <a:off x="6172200" y="2743200"/>
            <a:ext cx="5257800" cy="987552"/>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172200" y="2743200"/>
            <a:ext cx="64008" cy="987552"/>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373368" y="2907792"/>
            <a:ext cx="4892040" cy="320040"/>
          </a:xfrm>
          <a:prstGeom prst="rect">
            <a:avLst/>
          </a:prstGeom>
          <a:noFill/>
        </p:spPr>
        <p:txBody>
          <a:bodyPr wrap="square" anchor="t">
            <a:spAutoFit/>
          </a:bodyPr>
          <a:lstStyle/>
          <a:p>
            <a:pPr algn="l"/>
            <a:r>
              <a:rPr sz="1500" b="1">
                <a:solidFill>
                  <a:srgbClr val="142A4A"/>
                </a:solidFill>
                <a:latin typeface="Aptos"/>
              </a:rPr>
              <a:t>04</a:t>
            </a:r>
          </a:p>
        </p:txBody>
      </p:sp>
      <p:sp>
        <p:nvSpPr>
          <p:cNvPr id="21" name="TextBox 20"/>
          <p:cNvSpPr txBox="1"/>
          <p:nvPr/>
        </p:nvSpPr>
        <p:spPr>
          <a:xfrm>
            <a:off x="6373368" y="3310128"/>
            <a:ext cx="4873752" cy="292608"/>
          </a:xfrm>
          <a:prstGeom prst="rect">
            <a:avLst/>
          </a:prstGeom>
          <a:noFill/>
        </p:spPr>
        <p:txBody>
          <a:bodyPr wrap="square" anchor="t">
            <a:spAutoFit/>
          </a:bodyPr>
          <a:lstStyle/>
          <a:p>
            <a:pPr algn="l"/>
            <a:r>
              <a:rPr sz="1250" b="0">
                <a:solidFill>
                  <a:srgbClr val="232B34"/>
                </a:solidFill>
                <a:latin typeface="Aptos"/>
              </a:rPr>
              <a:t>Use person-first and respectful language — e.g., “person with a disability”.</a:t>
            </a:r>
          </a:p>
        </p:txBody>
      </p:sp>
      <p:sp>
        <p:nvSpPr>
          <p:cNvPr id="22" name="Rounded Rectangle 21"/>
          <p:cNvSpPr/>
          <p:nvPr/>
        </p:nvSpPr>
        <p:spPr>
          <a:xfrm>
            <a:off x="640080" y="3977639"/>
            <a:ext cx="5257800" cy="987552"/>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640080" y="3977639"/>
            <a:ext cx="64008" cy="987552"/>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41247" y="4142231"/>
            <a:ext cx="4892040" cy="320040"/>
          </a:xfrm>
          <a:prstGeom prst="rect">
            <a:avLst/>
          </a:prstGeom>
          <a:noFill/>
        </p:spPr>
        <p:txBody>
          <a:bodyPr wrap="square" anchor="t">
            <a:spAutoFit/>
          </a:bodyPr>
          <a:lstStyle/>
          <a:p>
            <a:pPr algn="l"/>
            <a:r>
              <a:rPr sz="1500" b="1">
                <a:solidFill>
                  <a:srgbClr val="142A4A"/>
                </a:solidFill>
                <a:latin typeface="Aptos"/>
              </a:rPr>
              <a:t>05</a:t>
            </a:r>
          </a:p>
        </p:txBody>
      </p:sp>
      <p:sp>
        <p:nvSpPr>
          <p:cNvPr id="25" name="TextBox 24"/>
          <p:cNvSpPr txBox="1"/>
          <p:nvPr/>
        </p:nvSpPr>
        <p:spPr>
          <a:xfrm>
            <a:off x="841247" y="4544568"/>
            <a:ext cx="4873752" cy="292608"/>
          </a:xfrm>
          <a:prstGeom prst="rect">
            <a:avLst/>
          </a:prstGeom>
          <a:noFill/>
        </p:spPr>
        <p:txBody>
          <a:bodyPr wrap="square" anchor="t">
            <a:spAutoFit/>
          </a:bodyPr>
          <a:lstStyle/>
          <a:p>
            <a:pPr algn="l"/>
            <a:r>
              <a:rPr sz="1250" b="0">
                <a:solidFill>
                  <a:srgbClr val="232B34"/>
                </a:solidFill>
                <a:latin typeface="Aptos"/>
              </a:rPr>
              <a:t>Respect people’s names, identities, and preferred terms.</a:t>
            </a:r>
          </a:p>
        </p:txBody>
      </p:sp>
      <p:sp>
        <p:nvSpPr>
          <p:cNvPr id="26" name="Rounded Rectangle 25"/>
          <p:cNvSpPr/>
          <p:nvPr/>
        </p:nvSpPr>
        <p:spPr>
          <a:xfrm>
            <a:off x="6172200" y="3977639"/>
            <a:ext cx="5257800" cy="987552"/>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172200" y="3977639"/>
            <a:ext cx="64008" cy="987552"/>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373368" y="4142231"/>
            <a:ext cx="4892040" cy="320040"/>
          </a:xfrm>
          <a:prstGeom prst="rect">
            <a:avLst/>
          </a:prstGeom>
          <a:noFill/>
        </p:spPr>
        <p:txBody>
          <a:bodyPr wrap="square" anchor="t">
            <a:spAutoFit/>
          </a:bodyPr>
          <a:lstStyle/>
          <a:p>
            <a:pPr algn="l"/>
            <a:r>
              <a:rPr sz="1500" b="1">
                <a:solidFill>
                  <a:srgbClr val="142A4A"/>
                </a:solidFill>
                <a:latin typeface="Aptos"/>
              </a:rPr>
              <a:t>06</a:t>
            </a:r>
          </a:p>
        </p:txBody>
      </p:sp>
      <p:sp>
        <p:nvSpPr>
          <p:cNvPr id="29" name="TextBox 28"/>
          <p:cNvSpPr txBox="1"/>
          <p:nvPr/>
        </p:nvSpPr>
        <p:spPr>
          <a:xfrm>
            <a:off x="6373368" y="4544568"/>
            <a:ext cx="4873752" cy="292608"/>
          </a:xfrm>
          <a:prstGeom prst="rect">
            <a:avLst/>
          </a:prstGeom>
          <a:noFill/>
        </p:spPr>
        <p:txBody>
          <a:bodyPr wrap="square" anchor="t">
            <a:spAutoFit/>
          </a:bodyPr>
          <a:lstStyle/>
          <a:p>
            <a:pPr algn="l"/>
            <a:r>
              <a:rPr sz="1250" b="0">
                <a:solidFill>
                  <a:srgbClr val="232B34"/>
                </a:solidFill>
                <a:latin typeface="Aptos"/>
              </a:rPr>
              <a:t>Avoid words that may exclude, insult, or stereotype others.</a:t>
            </a:r>
          </a:p>
        </p:txBody>
      </p:sp>
      <p:sp>
        <p:nvSpPr>
          <p:cNvPr id="30" name="Rounded Rectangle 29"/>
          <p:cNvSpPr/>
          <p:nvPr/>
        </p:nvSpPr>
        <p:spPr>
          <a:xfrm>
            <a:off x="640080" y="5212080"/>
            <a:ext cx="5257800" cy="987552"/>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640080" y="5212080"/>
            <a:ext cx="64008" cy="987552"/>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41247" y="5376672"/>
            <a:ext cx="4892040" cy="320040"/>
          </a:xfrm>
          <a:prstGeom prst="rect">
            <a:avLst/>
          </a:prstGeom>
          <a:noFill/>
        </p:spPr>
        <p:txBody>
          <a:bodyPr wrap="square" anchor="t">
            <a:spAutoFit/>
          </a:bodyPr>
          <a:lstStyle/>
          <a:p>
            <a:pPr algn="l"/>
            <a:r>
              <a:rPr sz="1500" b="1">
                <a:solidFill>
                  <a:srgbClr val="142A4A"/>
                </a:solidFill>
                <a:latin typeface="Aptos"/>
              </a:rPr>
              <a:t>07</a:t>
            </a:r>
          </a:p>
        </p:txBody>
      </p:sp>
      <p:sp>
        <p:nvSpPr>
          <p:cNvPr id="33" name="TextBox 32"/>
          <p:cNvSpPr txBox="1"/>
          <p:nvPr/>
        </p:nvSpPr>
        <p:spPr>
          <a:xfrm>
            <a:off x="841247" y="5779008"/>
            <a:ext cx="4873752" cy="292608"/>
          </a:xfrm>
          <a:prstGeom prst="rect">
            <a:avLst/>
          </a:prstGeom>
          <a:noFill/>
        </p:spPr>
        <p:txBody>
          <a:bodyPr wrap="square" anchor="t">
            <a:spAutoFit/>
          </a:bodyPr>
          <a:lstStyle/>
          <a:p>
            <a:pPr algn="l"/>
            <a:r>
              <a:rPr sz="1250" b="0">
                <a:solidFill>
                  <a:srgbClr val="232B34"/>
                </a:solidFill>
                <a:latin typeface="Aptos"/>
              </a:rPr>
              <a:t>Promote equality, dignity, and belonging in communication.</a:t>
            </a:r>
          </a:p>
        </p:txBody>
      </p:sp>
      <p:sp>
        <p:nvSpPr>
          <p:cNvPr id="34" name="TextBox 33"/>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4</a:t>
            </a:r>
          </a:p>
        </p:txBody>
      </p:sp>
      <p:sp>
        <p:nvSpPr>
          <p:cNvPr id="35" name="TextBox 34"/>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42A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822960" y="1234440"/>
            <a:ext cx="1828800" cy="1828800"/>
          </a:xfrm>
          <a:prstGeom prst="ellipse">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22960" y="1600200"/>
            <a:ext cx="1828800" cy="1005840"/>
          </a:xfrm>
          <a:prstGeom prst="rect">
            <a:avLst/>
          </a:prstGeom>
          <a:noFill/>
        </p:spPr>
        <p:txBody>
          <a:bodyPr wrap="square" anchor="ctr">
            <a:spAutoFit/>
          </a:bodyPr>
          <a:lstStyle/>
          <a:p>
            <a:pPr algn="ctr"/>
            <a:r>
              <a:rPr sz="2800" b="1">
                <a:solidFill>
                  <a:srgbClr val="FFFFFF"/>
                </a:solidFill>
                <a:latin typeface="Aptos"/>
              </a:rPr>
              <a:t>WEEK</a:t>
            </a:r>
            <a:br/>
            <a:r>
              <a:rPr sz="2800" b="1">
                <a:solidFill>
                  <a:srgbClr val="FFFFFF"/>
                </a:solidFill>
                <a:latin typeface="Aptos"/>
              </a:rPr>
              <a:t>5</a:t>
            </a:r>
          </a:p>
        </p:txBody>
      </p:sp>
      <p:sp>
        <p:nvSpPr>
          <p:cNvPr id="5" name="TextBox 4"/>
          <p:cNvSpPr txBox="1"/>
          <p:nvPr/>
        </p:nvSpPr>
        <p:spPr>
          <a:xfrm>
            <a:off x="3017520" y="1325880"/>
            <a:ext cx="8046720" cy="685800"/>
          </a:xfrm>
          <a:prstGeom prst="rect">
            <a:avLst/>
          </a:prstGeom>
          <a:noFill/>
        </p:spPr>
        <p:txBody>
          <a:bodyPr wrap="square" anchor="t">
            <a:spAutoFit/>
          </a:bodyPr>
          <a:lstStyle/>
          <a:p>
            <a:pPr algn="l"/>
            <a:r>
              <a:rPr sz="3200" b="1">
                <a:solidFill>
                  <a:srgbClr val="FFFFFF"/>
                </a:solidFill>
                <a:latin typeface="Aptos"/>
              </a:rPr>
              <a:t>Student List</a:t>
            </a:r>
          </a:p>
        </p:txBody>
      </p:sp>
      <p:sp>
        <p:nvSpPr>
          <p:cNvPr id="6" name="TextBox 5"/>
          <p:cNvSpPr txBox="1"/>
          <p:nvPr/>
        </p:nvSpPr>
        <p:spPr>
          <a:xfrm>
            <a:off x="3017520" y="2103120"/>
            <a:ext cx="7955279" cy="1097280"/>
          </a:xfrm>
          <a:prstGeom prst="rect">
            <a:avLst/>
          </a:prstGeom>
          <a:noFill/>
        </p:spPr>
        <p:txBody>
          <a:bodyPr wrap="square" anchor="t">
            <a:spAutoFit/>
          </a:bodyPr>
          <a:lstStyle/>
          <a:p>
            <a:pPr algn="l"/>
            <a:r>
              <a:rPr sz="1800" b="0">
                <a:solidFill>
                  <a:srgbClr val="DCE6F0"/>
                </a:solidFill>
                <a:latin typeface="Aptos"/>
              </a:rPr>
              <a:t>Std. IX — Daisy, Rose, Marigold and Gerbera | Academic Year 2026–27</a:t>
            </a:r>
          </a:p>
        </p:txBody>
      </p:sp>
      <p:sp>
        <p:nvSpPr>
          <p:cNvPr id="7" name="TextBox 6"/>
          <p:cNvSpPr txBox="1"/>
          <p:nvPr/>
        </p:nvSpPr>
        <p:spPr>
          <a:xfrm>
            <a:off x="3017520" y="5257800"/>
            <a:ext cx="7955279" cy="320040"/>
          </a:xfrm>
          <a:prstGeom prst="rect">
            <a:avLst/>
          </a:prstGeom>
          <a:noFill/>
        </p:spPr>
        <p:txBody>
          <a:bodyPr wrap="square" anchor="t">
            <a:spAutoFit/>
          </a:bodyPr>
          <a:lstStyle/>
          <a:p>
            <a:pPr algn="l"/>
            <a:r>
              <a:rPr sz="1200" b="0">
                <a:solidFill>
                  <a:srgbClr val="BECDDC"/>
                </a:solidFill>
                <a:latin typeface="Aptos"/>
              </a:rPr>
              <a:t>M. I. Hajwani English Medium School &amp; Jr. College, Khed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Std. IX — Daisy</a:t>
            </a:r>
          </a:p>
        </p:txBody>
      </p:sp>
      <p:sp>
        <p:nvSpPr>
          <p:cNvPr id="4" name="Rectangle 3"/>
          <p:cNvSpPr/>
          <p:nvPr/>
        </p:nvSpPr>
        <p:spPr>
          <a:xfrm>
            <a:off x="594360" y="987552"/>
            <a:ext cx="960120" cy="64008"/>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Student list • Part 1 of 2</a:t>
            </a:r>
          </a:p>
        </p:txBody>
      </p:sp>
      <p:sp>
        <p:nvSpPr>
          <p:cNvPr id="6" name="Rounded Rectangle 5"/>
          <p:cNvSpPr/>
          <p:nvPr/>
        </p:nvSpPr>
        <p:spPr>
          <a:xfrm>
            <a:off x="68580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50392" y="1737360"/>
            <a:ext cx="4892040" cy="329184"/>
          </a:xfrm>
          <a:prstGeom prst="rect">
            <a:avLst/>
          </a:prstGeom>
          <a:noFill/>
        </p:spPr>
        <p:txBody>
          <a:bodyPr wrap="square" anchor="t">
            <a:spAutoFit/>
          </a:bodyPr>
          <a:lstStyle/>
          <a:p>
            <a:pPr algn="l"/>
            <a:r>
              <a:rPr sz="1030" b="0">
                <a:solidFill>
                  <a:srgbClr val="232B34"/>
                </a:solidFill>
                <a:latin typeface="Aptos"/>
              </a:rPr>
              <a:t>01. Miss. Antuley Haifa Gulam Mohiddin</a:t>
            </a:r>
          </a:p>
        </p:txBody>
      </p:sp>
      <p:sp>
        <p:nvSpPr>
          <p:cNvPr id="8" name="TextBox 7"/>
          <p:cNvSpPr txBox="1"/>
          <p:nvPr/>
        </p:nvSpPr>
        <p:spPr>
          <a:xfrm>
            <a:off x="850392" y="2139696"/>
            <a:ext cx="4892040" cy="329184"/>
          </a:xfrm>
          <a:prstGeom prst="rect">
            <a:avLst/>
          </a:prstGeom>
          <a:noFill/>
        </p:spPr>
        <p:txBody>
          <a:bodyPr wrap="square" anchor="t">
            <a:spAutoFit/>
          </a:bodyPr>
          <a:lstStyle/>
          <a:p>
            <a:pPr algn="l"/>
            <a:r>
              <a:rPr sz="1030" b="0">
                <a:solidFill>
                  <a:srgbClr val="232B34"/>
                </a:solidFill>
                <a:latin typeface="Aptos"/>
              </a:rPr>
              <a:t>02. Miss. Chiplunkar Aaliya Azim</a:t>
            </a:r>
          </a:p>
        </p:txBody>
      </p:sp>
      <p:sp>
        <p:nvSpPr>
          <p:cNvPr id="9" name="TextBox 8"/>
          <p:cNvSpPr txBox="1"/>
          <p:nvPr/>
        </p:nvSpPr>
        <p:spPr>
          <a:xfrm>
            <a:off x="850392" y="2542032"/>
            <a:ext cx="4892040" cy="329184"/>
          </a:xfrm>
          <a:prstGeom prst="rect">
            <a:avLst/>
          </a:prstGeom>
          <a:noFill/>
        </p:spPr>
        <p:txBody>
          <a:bodyPr wrap="square" anchor="t">
            <a:spAutoFit/>
          </a:bodyPr>
          <a:lstStyle/>
          <a:p>
            <a:pPr algn="l"/>
            <a:r>
              <a:rPr sz="1030" b="0">
                <a:solidFill>
                  <a:srgbClr val="232B34"/>
                </a:solidFill>
                <a:latin typeface="Aptos"/>
              </a:rPr>
              <a:t>03. Miss. Chougle Mariyam Mudassir</a:t>
            </a:r>
          </a:p>
        </p:txBody>
      </p:sp>
      <p:sp>
        <p:nvSpPr>
          <p:cNvPr id="10" name="TextBox 9"/>
          <p:cNvSpPr txBox="1"/>
          <p:nvPr/>
        </p:nvSpPr>
        <p:spPr>
          <a:xfrm>
            <a:off x="850392" y="2944368"/>
            <a:ext cx="4892040" cy="329184"/>
          </a:xfrm>
          <a:prstGeom prst="rect">
            <a:avLst/>
          </a:prstGeom>
          <a:noFill/>
        </p:spPr>
        <p:txBody>
          <a:bodyPr wrap="square" anchor="t">
            <a:spAutoFit/>
          </a:bodyPr>
          <a:lstStyle/>
          <a:p>
            <a:pPr algn="l"/>
            <a:r>
              <a:rPr sz="1030" b="0">
                <a:solidFill>
                  <a:srgbClr val="232B34"/>
                </a:solidFill>
                <a:latin typeface="Aptos"/>
              </a:rPr>
              <a:t>04. Miss. Chougle Noorin Irfan</a:t>
            </a:r>
          </a:p>
        </p:txBody>
      </p:sp>
      <p:sp>
        <p:nvSpPr>
          <p:cNvPr id="11" name="TextBox 10"/>
          <p:cNvSpPr txBox="1"/>
          <p:nvPr/>
        </p:nvSpPr>
        <p:spPr>
          <a:xfrm>
            <a:off x="850392" y="3346704"/>
            <a:ext cx="4892040" cy="329184"/>
          </a:xfrm>
          <a:prstGeom prst="rect">
            <a:avLst/>
          </a:prstGeom>
          <a:noFill/>
        </p:spPr>
        <p:txBody>
          <a:bodyPr wrap="square" anchor="t">
            <a:spAutoFit/>
          </a:bodyPr>
          <a:lstStyle/>
          <a:p>
            <a:pPr algn="l"/>
            <a:r>
              <a:rPr sz="1030" b="0">
                <a:solidFill>
                  <a:srgbClr val="232B34"/>
                </a:solidFill>
                <a:latin typeface="Aptos"/>
              </a:rPr>
              <a:t>05. Miss. Dalvi Ayesha Altaf</a:t>
            </a:r>
          </a:p>
        </p:txBody>
      </p:sp>
      <p:sp>
        <p:nvSpPr>
          <p:cNvPr id="12" name="TextBox 11"/>
          <p:cNvSpPr txBox="1"/>
          <p:nvPr/>
        </p:nvSpPr>
        <p:spPr>
          <a:xfrm>
            <a:off x="850392" y="3749039"/>
            <a:ext cx="4892040" cy="329184"/>
          </a:xfrm>
          <a:prstGeom prst="rect">
            <a:avLst/>
          </a:prstGeom>
          <a:noFill/>
        </p:spPr>
        <p:txBody>
          <a:bodyPr wrap="square" anchor="t">
            <a:spAutoFit/>
          </a:bodyPr>
          <a:lstStyle/>
          <a:p>
            <a:pPr algn="l"/>
            <a:r>
              <a:rPr sz="1030" b="0">
                <a:solidFill>
                  <a:srgbClr val="232B34"/>
                </a:solidFill>
                <a:latin typeface="Aptos"/>
              </a:rPr>
              <a:t>06. Miss. Duduke Anam Irfan</a:t>
            </a:r>
          </a:p>
        </p:txBody>
      </p:sp>
      <p:sp>
        <p:nvSpPr>
          <p:cNvPr id="13" name="TextBox 12"/>
          <p:cNvSpPr txBox="1"/>
          <p:nvPr/>
        </p:nvSpPr>
        <p:spPr>
          <a:xfrm>
            <a:off x="850392" y="4151376"/>
            <a:ext cx="4892040" cy="329184"/>
          </a:xfrm>
          <a:prstGeom prst="rect">
            <a:avLst/>
          </a:prstGeom>
          <a:noFill/>
        </p:spPr>
        <p:txBody>
          <a:bodyPr wrap="square" anchor="t">
            <a:spAutoFit/>
          </a:bodyPr>
          <a:lstStyle/>
          <a:p>
            <a:pPr algn="l"/>
            <a:r>
              <a:rPr sz="1030" b="0">
                <a:solidFill>
                  <a:srgbClr val="232B34"/>
                </a:solidFill>
                <a:latin typeface="Aptos"/>
              </a:rPr>
              <a:t>07. Miss. Duduke Asima Adil</a:t>
            </a:r>
          </a:p>
        </p:txBody>
      </p:sp>
      <p:sp>
        <p:nvSpPr>
          <p:cNvPr id="14" name="TextBox 13"/>
          <p:cNvSpPr txBox="1"/>
          <p:nvPr/>
        </p:nvSpPr>
        <p:spPr>
          <a:xfrm>
            <a:off x="850392" y="4553712"/>
            <a:ext cx="4892040" cy="329184"/>
          </a:xfrm>
          <a:prstGeom prst="rect">
            <a:avLst/>
          </a:prstGeom>
          <a:noFill/>
        </p:spPr>
        <p:txBody>
          <a:bodyPr wrap="square" anchor="t">
            <a:spAutoFit/>
          </a:bodyPr>
          <a:lstStyle/>
          <a:p>
            <a:pPr algn="l"/>
            <a:r>
              <a:rPr sz="1030" b="0">
                <a:solidFill>
                  <a:srgbClr val="232B34"/>
                </a:solidFill>
                <a:latin typeface="Aptos"/>
              </a:rPr>
              <a:t>08. Miss. Hamdulay Sariya Mushtak</a:t>
            </a:r>
          </a:p>
        </p:txBody>
      </p:sp>
      <p:sp>
        <p:nvSpPr>
          <p:cNvPr id="15" name="TextBox 14"/>
          <p:cNvSpPr txBox="1"/>
          <p:nvPr/>
        </p:nvSpPr>
        <p:spPr>
          <a:xfrm>
            <a:off x="850392" y="4956048"/>
            <a:ext cx="4892040" cy="329184"/>
          </a:xfrm>
          <a:prstGeom prst="rect">
            <a:avLst/>
          </a:prstGeom>
          <a:noFill/>
        </p:spPr>
        <p:txBody>
          <a:bodyPr wrap="square" anchor="t">
            <a:spAutoFit/>
          </a:bodyPr>
          <a:lstStyle/>
          <a:p>
            <a:pPr algn="l"/>
            <a:r>
              <a:rPr sz="1030" b="0">
                <a:solidFill>
                  <a:srgbClr val="232B34"/>
                </a:solidFill>
                <a:latin typeface="Aptos"/>
              </a:rPr>
              <a:t>09. Miss. Kadiri Aliza Hasanmiya</a:t>
            </a:r>
          </a:p>
        </p:txBody>
      </p:sp>
      <p:sp>
        <p:nvSpPr>
          <p:cNvPr id="16" name="TextBox 15"/>
          <p:cNvSpPr txBox="1"/>
          <p:nvPr/>
        </p:nvSpPr>
        <p:spPr>
          <a:xfrm>
            <a:off x="850392" y="5358383"/>
            <a:ext cx="4892040" cy="329184"/>
          </a:xfrm>
          <a:prstGeom prst="rect">
            <a:avLst/>
          </a:prstGeom>
          <a:noFill/>
        </p:spPr>
        <p:txBody>
          <a:bodyPr wrap="square" anchor="t">
            <a:spAutoFit/>
          </a:bodyPr>
          <a:lstStyle/>
          <a:p>
            <a:pPr algn="l"/>
            <a:r>
              <a:rPr sz="1030" b="0">
                <a:solidFill>
                  <a:srgbClr val="232B34"/>
                </a:solidFill>
                <a:latin typeface="Aptos"/>
              </a:rPr>
              <a:t>10. Miss. Kazi Simrah Sajid</a:t>
            </a:r>
          </a:p>
        </p:txBody>
      </p:sp>
      <p:sp>
        <p:nvSpPr>
          <p:cNvPr id="17" name="Rounded Rectangle 16"/>
          <p:cNvSpPr/>
          <p:nvPr/>
        </p:nvSpPr>
        <p:spPr>
          <a:xfrm>
            <a:off x="626364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28231" y="1737360"/>
            <a:ext cx="4892040" cy="329184"/>
          </a:xfrm>
          <a:prstGeom prst="rect">
            <a:avLst/>
          </a:prstGeom>
          <a:noFill/>
        </p:spPr>
        <p:txBody>
          <a:bodyPr wrap="square" anchor="t">
            <a:spAutoFit/>
          </a:bodyPr>
          <a:lstStyle/>
          <a:p>
            <a:pPr algn="l"/>
            <a:r>
              <a:rPr sz="1030" b="0">
                <a:solidFill>
                  <a:srgbClr val="232B34"/>
                </a:solidFill>
                <a:latin typeface="Aptos"/>
              </a:rPr>
              <a:t>11. Miss. Khot Nawshin Sajjad</a:t>
            </a:r>
          </a:p>
        </p:txBody>
      </p:sp>
      <p:sp>
        <p:nvSpPr>
          <p:cNvPr id="19" name="TextBox 18"/>
          <p:cNvSpPr txBox="1"/>
          <p:nvPr/>
        </p:nvSpPr>
        <p:spPr>
          <a:xfrm>
            <a:off x="6428231" y="2139696"/>
            <a:ext cx="4892040" cy="329184"/>
          </a:xfrm>
          <a:prstGeom prst="rect">
            <a:avLst/>
          </a:prstGeom>
          <a:noFill/>
        </p:spPr>
        <p:txBody>
          <a:bodyPr wrap="square" anchor="t">
            <a:spAutoFit/>
          </a:bodyPr>
          <a:lstStyle/>
          <a:p>
            <a:pPr algn="l"/>
            <a:r>
              <a:rPr sz="1030" b="0">
                <a:solidFill>
                  <a:srgbClr val="232B34"/>
                </a:solidFill>
                <a:latin typeface="Aptos"/>
              </a:rPr>
              <a:t>12. Miss. Maniyar Fatima Sharukh</a:t>
            </a:r>
          </a:p>
        </p:txBody>
      </p:sp>
      <p:sp>
        <p:nvSpPr>
          <p:cNvPr id="20" name="TextBox 19"/>
          <p:cNvSpPr txBox="1"/>
          <p:nvPr/>
        </p:nvSpPr>
        <p:spPr>
          <a:xfrm>
            <a:off x="6428231" y="2542032"/>
            <a:ext cx="4892040" cy="329184"/>
          </a:xfrm>
          <a:prstGeom prst="rect">
            <a:avLst/>
          </a:prstGeom>
          <a:noFill/>
        </p:spPr>
        <p:txBody>
          <a:bodyPr wrap="square" anchor="t">
            <a:spAutoFit/>
          </a:bodyPr>
          <a:lstStyle/>
          <a:p>
            <a:pPr algn="l"/>
            <a:r>
              <a:rPr sz="1030" b="0">
                <a:solidFill>
                  <a:srgbClr val="232B34"/>
                </a:solidFill>
                <a:latin typeface="Aptos"/>
              </a:rPr>
              <a:t>13. Miss. Nore Anum Mujib</a:t>
            </a:r>
          </a:p>
        </p:txBody>
      </p:sp>
      <p:sp>
        <p:nvSpPr>
          <p:cNvPr id="21" name="TextBox 20"/>
          <p:cNvSpPr txBox="1"/>
          <p:nvPr/>
        </p:nvSpPr>
        <p:spPr>
          <a:xfrm>
            <a:off x="6428231" y="2944368"/>
            <a:ext cx="4892040" cy="329184"/>
          </a:xfrm>
          <a:prstGeom prst="rect">
            <a:avLst/>
          </a:prstGeom>
          <a:noFill/>
        </p:spPr>
        <p:txBody>
          <a:bodyPr wrap="square" anchor="t">
            <a:spAutoFit/>
          </a:bodyPr>
          <a:lstStyle/>
          <a:p>
            <a:pPr algn="l"/>
            <a:r>
              <a:rPr sz="1030" b="0">
                <a:solidFill>
                  <a:srgbClr val="232B34"/>
                </a:solidFill>
                <a:latin typeface="Aptos"/>
              </a:rPr>
              <a:t>14. Miss. Parkar Hawa Faiyaz</a:t>
            </a:r>
          </a:p>
        </p:txBody>
      </p:sp>
      <p:sp>
        <p:nvSpPr>
          <p:cNvPr id="22" name="TextBox 21"/>
          <p:cNvSpPr txBox="1"/>
          <p:nvPr/>
        </p:nvSpPr>
        <p:spPr>
          <a:xfrm>
            <a:off x="6428231" y="3346704"/>
            <a:ext cx="4892040" cy="329184"/>
          </a:xfrm>
          <a:prstGeom prst="rect">
            <a:avLst/>
          </a:prstGeom>
          <a:noFill/>
        </p:spPr>
        <p:txBody>
          <a:bodyPr wrap="square" anchor="t">
            <a:spAutoFit/>
          </a:bodyPr>
          <a:lstStyle/>
          <a:p>
            <a:pPr algn="l"/>
            <a:r>
              <a:rPr sz="1030" b="0">
                <a:solidFill>
                  <a:srgbClr val="232B34"/>
                </a:solidFill>
                <a:latin typeface="Aptos"/>
              </a:rPr>
              <a:t>15. Miss. Pipulkar Afsheen Naeem</a:t>
            </a:r>
          </a:p>
        </p:txBody>
      </p:sp>
      <p:sp>
        <p:nvSpPr>
          <p:cNvPr id="23" name="TextBox 22"/>
          <p:cNvSpPr txBox="1"/>
          <p:nvPr/>
        </p:nvSpPr>
        <p:spPr>
          <a:xfrm>
            <a:off x="6428231" y="3749039"/>
            <a:ext cx="4892040" cy="329184"/>
          </a:xfrm>
          <a:prstGeom prst="rect">
            <a:avLst/>
          </a:prstGeom>
          <a:noFill/>
        </p:spPr>
        <p:txBody>
          <a:bodyPr wrap="square" anchor="t">
            <a:spAutoFit/>
          </a:bodyPr>
          <a:lstStyle/>
          <a:p>
            <a:pPr algn="l"/>
            <a:r>
              <a:rPr sz="1030" b="0">
                <a:solidFill>
                  <a:srgbClr val="232B34"/>
                </a:solidFill>
                <a:latin typeface="Aptos"/>
              </a:rPr>
              <a:t>16. Miss. Rawal Insha Barkat</a:t>
            </a:r>
          </a:p>
        </p:txBody>
      </p:sp>
      <p:sp>
        <p:nvSpPr>
          <p:cNvPr id="24" name="TextBox 23"/>
          <p:cNvSpPr txBox="1"/>
          <p:nvPr/>
        </p:nvSpPr>
        <p:spPr>
          <a:xfrm>
            <a:off x="6428231" y="4151376"/>
            <a:ext cx="4892040" cy="329184"/>
          </a:xfrm>
          <a:prstGeom prst="rect">
            <a:avLst/>
          </a:prstGeom>
          <a:noFill/>
        </p:spPr>
        <p:txBody>
          <a:bodyPr wrap="square" anchor="t">
            <a:spAutoFit/>
          </a:bodyPr>
          <a:lstStyle/>
          <a:p>
            <a:pPr algn="l"/>
            <a:r>
              <a:rPr sz="1030" b="0">
                <a:solidFill>
                  <a:srgbClr val="232B34"/>
                </a:solidFill>
                <a:latin typeface="Aptos"/>
              </a:rPr>
              <a:t>17. Miss. Sain Azkiya Ishaque</a:t>
            </a:r>
          </a:p>
        </p:txBody>
      </p:sp>
      <p:sp>
        <p:nvSpPr>
          <p:cNvPr id="25" name="TextBox 24"/>
          <p:cNvSpPr txBox="1"/>
          <p:nvPr/>
        </p:nvSpPr>
        <p:spPr>
          <a:xfrm>
            <a:off x="6428231" y="4553712"/>
            <a:ext cx="4892040" cy="329184"/>
          </a:xfrm>
          <a:prstGeom prst="rect">
            <a:avLst/>
          </a:prstGeom>
          <a:noFill/>
        </p:spPr>
        <p:txBody>
          <a:bodyPr wrap="square" anchor="t">
            <a:spAutoFit/>
          </a:bodyPr>
          <a:lstStyle/>
          <a:p>
            <a:pPr algn="l"/>
            <a:r>
              <a:rPr sz="1030" b="0">
                <a:solidFill>
                  <a:srgbClr val="232B34"/>
                </a:solidFill>
                <a:latin typeface="Aptos"/>
              </a:rPr>
              <a:t>18. Miss. Sawant Shahila Abdussamad</a:t>
            </a:r>
          </a:p>
        </p:txBody>
      </p:sp>
      <p:sp>
        <p:nvSpPr>
          <p:cNvPr id="26" name="TextBox 25"/>
          <p:cNvSpPr txBox="1"/>
          <p:nvPr/>
        </p:nvSpPr>
        <p:spPr>
          <a:xfrm>
            <a:off x="6428231" y="4956048"/>
            <a:ext cx="4892040" cy="329184"/>
          </a:xfrm>
          <a:prstGeom prst="rect">
            <a:avLst/>
          </a:prstGeom>
          <a:noFill/>
        </p:spPr>
        <p:txBody>
          <a:bodyPr wrap="square" anchor="t">
            <a:spAutoFit/>
          </a:bodyPr>
          <a:lstStyle/>
          <a:p>
            <a:pPr algn="l"/>
            <a:r>
              <a:rPr sz="1030" b="0">
                <a:solidFill>
                  <a:srgbClr val="232B34"/>
                </a:solidFill>
                <a:latin typeface="Aptos"/>
              </a:rPr>
              <a:t>19. Miss. Surve Asraa Nadeem</a:t>
            </a:r>
          </a:p>
        </p:txBody>
      </p:sp>
      <p:sp>
        <p:nvSpPr>
          <p:cNvPr id="27" name="TextBox 26"/>
          <p:cNvSpPr txBox="1"/>
          <p:nvPr/>
        </p:nvSpPr>
        <p:spPr>
          <a:xfrm>
            <a:off x="6428231" y="5358383"/>
            <a:ext cx="4892040" cy="329184"/>
          </a:xfrm>
          <a:prstGeom prst="rect">
            <a:avLst/>
          </a:prstGeom>
          <a:noFill/>
        </p:spPr>
        <p:txBody>
          <a:bodyPr wrap="square" anchor="t">
            <a:spAutoFit/>
          </a:bodyPr>
          <a:lstStyle/>
          <a:p>
            <a:pPr algn="l"/>
            <a:r>
              <a:rPr sz="1030" b="0">
                <a:solidFill>
                  <a:srgbClr val="232B34"/>
                </a:solidFill>
                <a:latin typeface="Aptos"/>
              </a:rPr>
              <a:t>20. Mast. Antuley Ahmed Kasim</a:t>
            </a:r>
          </a:p>
        </p:txBody>
      </p:sp>
      <p:sp>
        <p:nvSpPr>
          <p:cNvPr id="28" name="TextBox 27"/>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5</a:t>
            </a:r>
          </a:p>
        </p:txBody>
      </p:sp>
      <p:sp>
        <p:nvSpPr>
          <p:cNvPr id="29" name="TextBox 28"/>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Std. IX — Daisy</a:t>
            </a:r>
          </a:p>
        </p:txBody>
      </p:sp>
      <p:sp>
        <p:nvSpPr>
          <p:cNvPr id="4" name="Rectangle 3"/>
          <p:cNvSpPr/>
          <p:nvPr/>
        </p:nvSpPr>
        <p:spPr>
          <a:xfrm>
            <a:off x="594360" y="987552"/>
            <a:ext cx="960120" cy="64008"/>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Student list • Part 2 of 2</a:t>
            </a:r>
          </a:p>
        </p:txBody>
      </p:sp>
      <p:sp>
        <p:nvSpPr>
          <p:cNvPr id="6" name="Rounded Rectangle 5"/>
          <p:cNvSpPr/>
          <p:nvPr/>
        </p:nvSpPr>
        <p:spPr>
          <a:xfrm>
            <a:off x="68580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50392" y="1737360"/>
            <a:ext cx="4892040" cy="329184"/>
          </a:xfrm>
          <a:prstGeom prst="rect">
            <a:avLst/>
          </a:prstGeom>
          <a:noFill/>
        </p:spPr>
        <p:txBody>
          <a:bodyPr wrap="square" anchor="t">
            <a:spAutoFit/>
          </a:bodyPr>
          <a:lstStyle/>
          <a:p>
            <a:pPr algn="l"/>
            <a:r>
              <a:rPr sz="1030" b="0">
                <a:solidFill>
                  <a:srgbClr val="232B34"/>
                </a:solidFill>
                <a:latin typeface="Aptos"/>
              </a:rPr>
              <a:t>21. Mast. Bagwan Abuzar Abdulhafiz</a:t>
            </a:r>
          </a:p>
        </p:txBody>
      </p:sp>
      <p:sp>
        <p:nvSpPr>
          <p:cNvPr id="8" name="TextBox 7"/>
          <p:cNvSpPr txBox="1"/>
          <p:nvPr/>
        </p:nvSpPr>
        <p:spPr>
          <a:xfrm>
            <a:off x="850392" y="2139696"/>
            <a:ext cx="4892040" cy="329184"/>
          </a:xfrm>
          <a:prstGeom prst="rect">
            <a:avLst/>
          </a:prstGeom>
          <a:noFill/>
        </p:spPr>
        <p:txBody>
          <a:bodyPr wrap="square" anchor="t">
            <a:spAutoFit/>
          </a:bodyPr>
          <a:lstStyle/>
          <a:p>
            <a:pPr algn="l"/>
            <a:r>
              <a:rPr sz="1030" b="0">
                <a:solidFill>
                  <a:srgbClr val="232B34"/>
                </a:solidFill>
                <a:latin typeface="Aptos"/>
              </a:rPr>
              <a:t>22. Mast. Bate Munib Mohammed</a:t>
            </a:r>
          </a:p>
        </p:txBody>
      </p:sp>
      <p:sp>
        <p:nvSpPr>
          <p:cNvPr id="9" name="TextBox 8"/>
          <p:cNvSpPr txBox="1"/>
          <p:nvPr/>
        </p:nvSpPr>
        <p:spPr>
          <a:xfrm>
            <a:off x="850392" y="2542032"/>
            <a:ext cx="4892040" cy="329184"/>
          </a:xfrm>
          <a:prstGeom prst="rect">
            <a:avLst/>
          </a:prstGeom>
          <a:noFill/>
        </p:spPr>
        <p:txBody>
          <a:bodyPr wrap="square" anchor="t">
            <a:spAutoFit/>
          </a:bodyPr>
          <a:lstStyle/>
          <a:p>
            <a:pPr algn="l"/>
            <a:r>
              <a:rPr sz="1030" b="0">
                <a:solidFill>
                  <a:srgbClr val="232B34"/>
                </a:solidFill>
                <a:latin typeface="Aptos"/>
              </a:rPr>
              <a:t>23. Mast. Chougule Saifan Mohmad Hanif</a:t>
            </a:r>
          </a:p>
        </p:txBody>
      </p:sp>
      <p:sp>
        <p:nvSpPr>
          <p:cNvPr id="10" name="TextBox 9"/>
          <p:cNvSpPr txBox="1"/>
          <p:nvPr/>
        </p:nvSpPr>
        <p:spPr>
          <a:xfrm>
            <a:off x="850392" y="2944368"/>
            <a:ext cx="4892040" cy="329184"/>
          </a:xfrm>
          <a:prstGeom prst="rect">
            <a:avLst/>
          </a:prstGeom>
          <a:noFill/>
        </p:spPr>
        <p:txBody>
          <a:bodyPr wrap="square" anchor="t">
            <a:spAutoFit/>
          </a:bodyPr>
          <a:lstStyle/>
          <a:p>
            <a:pPr algn="l"/>
            <a:r>
              <a:rPr sz="1030" b="0">
                <a:solidFill>
                  <a:srgbClr val="232B34"/>
                </a:solidFill>
                <a:latin typeface="Aptos"/>
              </a:rPr>
              <a:t>24. Mast. Desai Ahmed Khalil</a:t>
            </a:r>
          </a:p>
        </p:txBody>
      </p:sp>
      <p:sp>
        <p:nvSpPr>
          <p:cNvPr id="11" name="TextBox 10"/>
          <p:cNvSpPr txBox="1"/>
          <p:nvPr/>
        </p:nvSpPr>
        <p:spPr>
          <a:xfrm>
            <a:off x="850392" y="3346704"/>
            <a:ext cx="4892040" cy="329184"/>
          </a:xfrm>
          <a:prstGeom prst="rect">
            <a:avLst/>
          </a:prstGeom>
          <a:noFill/>
        </p:spPr>
        <p:txBody>
          <a:bodyPr wrap="square" anchor="t">
            <a:spAutoFit/>
          </a:bodyPr>
          <a:lstStyle/>
          <a:p>
            <a:pPr algn="l"/>
            <a:r>
              <a:rPr sz="1030" b="0">
                <a:solidFill>
                  <a:srgbClr val="232B34"/>
                </a:solidFill>
                <a:latin typeface="Aptos"/>
              </a:rPr>
              <a:t>25. Mast. Jasnaik Mohammad Javed</a:t>
            </a:r>
          </a:p>
        </p:txBody>
      </p:sp>
      <p:sp>
        <p:nvSpPr>
          <p:cNvPr id="12" name="TextBox 11"/>
          <p:cNvSpPr txBox="1"/>
          <p:nvPr/>
        </p:nvSpPr>
        <p:spPr>
          <a:xfrm>
            <a:off x="850392" y="3749039"/>
            <a:ext cx="4892040" cy="329184"/>
          </a:xfrm>
          <a:prstGeom prst="rect">
            <a:avLst/>
          </a:prstGeom>
          <a:noFill/>
        </p:spPr>
        <p:txBody>
          <a:bodyPr wrap="square" anchor="t">
            <a:spAutoFit/>
          </a:bodyPr>
          <a:lstStyle/>
          <a:p>
            <a:pPr algn="l"/>
            <a:r>
              <a:rPr sz="1030" b="0">
                <a:solidFill>
                  <a:srgbClr val="232B34"/>
                </a:solidFill>
                <a:latin typeface="Aptos"/>
              </a:rPr>
              <a:t>26. Mast. Kanekar Abdullah Mohammed Rafiq</a:t>
            </a:r>
          </a:p>
        </p:txBody>
      </p:sp>
      <p:sp>
        <p:nvSpPr>
          <p:cNvPr id="13" name="TextBox 12"/>
          <p:cNvSpPr txBox="1"/>
          <p:nvPr/>
        </p:nvSpPr>
        <p:spPr>
          <a:xfrm>
            <a:off x="850392" y="4151376"/>
            <a:ext cx="4892040" cy="329184"/>
          </a:xfrm>
          <a:prstGeom prst="rect">
            <a:avLst/>
          </a:prstGeom>
          <a:noFill/>
        </p:spPr>
        <p:txBody>
          <a:bodyPr wrap="square" anchor="t">
            <a:spAutoFit/>
          </a:bodyPr>
          <a:lstStyle/>
          <a:p>
            <a:pPr algn="l"/>
            <a:r>
              <a:rPr sz="1030" b="0">
                <a:solidFill>
                  <a:srgbClr val="232B34"/>
                </a:solidFill>
                <a:latin typeface="Aptos"/>
              </a:rPr>
              <a:t>27. Mast. Khan Mohammad Mujib</a:t>
            </a:r>
          </a:p>
        </p:txBody>
      </p:sp>
      <p:sp>
        <p:nvSpPr>
          <p:cNvPr id="14" name="TextBox 13"/>
          <p:cNvSpPr txBox="1"/>
          <p:nvPr/>
        </p:nvSpPr>
        <p:spPr>
          <a:xfrm>
            <a:off x="850392" y="4553712"/>
            <a:ext cx="4892040" cy="329184"/>
          </a:xfrm>
          <a:prstGeom prst="rect">
            <a:avLst/>
          </a:prstGeom>
          <a:noFill/>
        </p:spPr>
        <p:txBody>
          <a:bodyPr wrap="square" anchor="t">
            <a:spAutoFit/>
          </a:bodyPr>
          <a:lstStyle/>
          <a:p>
            <a:pPr algn="l"/>
            <a:r>
              <a:rPr sz="1030" b="0">
                <a:solidFill>
                  <a:srgbClr val="232B34"/>
                </a:solidFill>
                <a:latin typeface="Aptos"/>
              </a:rPr>
              <a:t>28. Mast. Kumbharlikar Mufid Munir</a:t>
            </a:r>
          </a:p>
        </p:txBody>
      </p:sp>
      <p:sp>
        <p:nvSpPr>
          <p:cNvPr id="15" name="TextBox 14"/>
          <p:cNvSpPr txBox="1"/>
          <p:nvPr/>
        </p:nvSpPr>
        <p:spPr>
          <a:xfrm>
            <a:off x="850392" y="4956048"/>
            <a:ext cx="4892040" cy="329184"/>
          </a:xfrm>
          <a:prstGeom prst="rect">
            <a:avLst/>
          </a:prstGeom>
          <a:noFill/>
        </p:spPr>
        <p:txBody>
          <a:bodyPr wrap="square" anchor="t">
            <a:spAutoFit/>
          </a:bodyPr>
          <a:lstStyle/>
          <a:p>
            <a:pPr algn="l"/>
            <a:r>
              <a:rPr sz="1030" b="0">
                <a:solidFill>
                  <a:srgbClr val="232B34"/>
                </a:solidFill>
                <a:latin typeface="Aptos"/>
              </a:rPr>
              <a:t>29. Mast. Maniyar Zaidan Iftikar</a:t>
            </a:r>
          </a:p>
        </p:txBody>
      </p:sp>
      <p:sp>
        <p:nvSpPr>
          <p:cNvPr id="16" name="TextBox 15"/>
          <p:cNvSpPr txBox="1"/>
          <p:nvPr/>
        </p:nvSpPr>
        <p:spPr>
          <a:xfrm>
            <a:off x="850392" y="5358383"/>
            <a:ext cx="4892040" cy="329184"/>
          </a:xfrm>
          <a:prstGeom prst="rect">
            <a:avLst/>
          </a:prstGeom>
          <a:noFill/>
        </p:spPr>
        <p:txBody>
          <a:bodyPr wrap="square" anchor="t">
            <a:spAutoFit/>
          </a:bodyPr>
          <a:lstStyle/>
          <a:p>
            <a:pPr algn="l"/>
            <a:r>
              <a:rPr sz="1030" b="0">
                <a:solidFill>
                  <a:srgbClr val="232B34"/>
                </a:solidFill>
                <a:latin typeface="Aptos"/>
              </a:rPr>
              <a:t>30. Mast. Mukadam Fahad Ashfaq</a:t>
            </a:r>
          </a:p>
        </p:txBody>
      </p:sp>
      <p:sp>
        <p:nvSpPr>
          <p:cNvPr id="17" name="Rounded Rectangle 16"/>
          <p:cNvSpPr/>
          <p:nvPr/>
        </p:nvSpPr>
        <p:spPr>
          <a:xfrm>
            <a:off x="626364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28231" y="1737360"/>
            <a:ext cx="4892040" cy="329184"/>
          </a:xfrm>
          <a:prstGeom prst="rect">
            <a:avLst/>
          </a:prstGeom>
          <a:noFill/>
        </p:spPr>
        <p:txBody>
          <a:bodyPr wrap="square" anchor="t">
            <a:spAutoFit/>
          </a:bodyPr>
          <a:lstStyle/>
          <a:p>
            <a:pPr algn="l"/>
            <a:r>
              <a:rPr sz="1030" b="0">
                <a:solidFill>
                  <a:srgbClr val="232B34"/>
                </a:solidFill>
                <a:latin typeface="Aptos"/>
              </a:rPr>
              <a:t>31. Mast. Mukadam Umar Tariq</a:t>
            </a:r>
          </a:p>
        </p:txBody>
      </p:sp>
      <p:sp>
        <p:nvSpPr>
          <p:cNvPr id="19" name="TextBox 18"/>
          <p:cNvSpPr txBox="1"/>
          <p:nvPr/>
        </p:nvSpPr>
        <p:spPr>
          <a:xfrm>
            <a:off x="6428231" y="2139696"/>
            <a:ext cx="4892040" cy="329184"/>
          </a:xfrm>
          <a:prstGeom prst="rect">
            <a:avLst/>
          </a:prstGeom>
          <a:noFill/>
        </p:spPr>
        <p:txBody>
          <a:bodyPr wrap="square" anchor="t">
            <a:spAutoFit/>
          </a:bodyPr>
          <a:lstStyle/>
          <a:p>
            <a:pPr algn="l"/>
            <a:r>
              <a:rPr sz="1030" b="0">
                <a:solidFill>
                  <a:srgbClr val="232B34"/>
                </a:solidFill>
                <a:latin typeface="Aptos"/>
              </a:rPr>
              <a:t>32. Mast. Nadkar Abdul Majid Mudassar</a:t>
            </a:r>
          </a:p>
        </p:txBody>
      </p:sp>
      <p:sp>
        <p:nvSpPr>
          <p:cNvPr id="20" name="TextBox 19"/>
          <p:cNvSpPr txBox="1"/>
          <p:nvPr/>
        </p:nvSpPr>
        <p:spPr>
          <a:xfrm>
            <a:off x="6428231" y="2542032"/>
            <a:ext cx="4892040" cy="329184"/>
          </a:xfrm>
          <a:prstGeom prst="rect">
            <a:avLst/>
          </a:prstGeom>
          <a:noFill/>
        </p:spPr>
        <p:txBody>
          <a:bodyPr wrap="square" anchor="t">
            <a:spAutoFit/>
          </a:bodyPr>
          <a:lstStyle/>
          <a:p>
            <a:pPr algn="l"/>
            <a:r>
              <a:rPr sz="1030" b="0">
                <a:solidFill>
                  <a:srgbClr val="232B34"/>
                </a:solidFill>
                <a:latin typeface="Aptos"/>
              </a:rPr>
              <a:t>33. Mast. Palekar Armaan Karim</a:t>
            </a:r>
          </a:p>
        </p:txBody>
      </p:sp>
      <p:sp>
        <p:nvSpPr>
          <p:cNvPr id="21" name="TextBox 20"/>
          <p:cNvSpPr txBox="1"/>
          <p:nvPr/>
        </p:nvSpPr>
        <p:spPr>
          <a:xfrm>
            <a:off x="6428231" y="2944368"/>
            <a:ext cx="4892040" cy="329184"/>
          </a:xfrm>
          <a:prstGeom prst="rect">
            <a:avLst/>
          </a:prstGeom>
          <a:noFill/>
        </p:spPr>
        <p:txBody>
          <a:bodyPr wrap="square" anchor="t">
            <a:spAutoFit/>
          </a:bodyPr>
          <a:lstStyle/>
          <a:p>
            <a:pPr algn="l"/>
            <a:r>
              <a:rPr sz="1030" b="0">
                <a:solidFill>
                  <a:srgbClr val="232B34"/>
                </a:solidFill>
                <a:latin typeface="Aptos"/>
              </a:rPr>
              <a:t>34. Mast. Panhalkar Zaid Adnan</a:t>
            </a:r>
          </a:p>
        </p:txBody>
      </p:sp>
      <p:sp>
        <p:nvSpPr>
          <p:cNvPr id="22" name="TextBox 21"/>
          <p:cNvSpPr txBox="1"/>
          <p:nvPr/>
        </p:nvSpPr>
        <p:spPr>
          <a:xfrm>
            <a:off x="6428231" y="3346704"/>
            <a:ext cx="4892040" cy="329184"/>
          </a:xfrm>
          <a:prstGeom prst="rect">
            <a:avLst/>
          </a:prstGeom>
          <a:noFill/>
        </p:spPr>
        <p:txBody>
          <a:bodyPr wrap="square" anchor="t">
            <a:spAutoFit/>
          </a:bodyPr>
          <a:lstStyle/>
          <a:p>
            <a:pPr algn="l"/>
            <a:r>
              <a:rPr sz="1030" b="0">
                <a:solidFill>
                  <a:srgbClr val="232B34"/>
                </a:solidFill>
                <a:latin typeface="Aptos"/>
              </a:rPr>
              <a:t>35. Mast. Parkar Ayyan Murad</a:t>
            </a:r>
          </a:p>
        </p:txBody>
      </p:sp>
      <p:sp>
        <p:nvSpPr>
          <p:cNvPr id="23" name="TextBox 22"/>
          <p:cNvSpPr txBox="1"/>
          <p:nvPr/>
        </p:nvSpPr>
        <p:spPr>
          <a:xfrm>
            <a:off x="6428231" y="3749039"/>
            <a:ext cx="4892040" cy="329184"/>
          </a:xfrm>
          <a:prstGeom prst="rect">
            <a:avLst/>
          </a:prstGeom>
          <a:noFill/>
        </p:spPr>
        <p:txBody>
          <a:bodyPr wrap="square" anchor="t">
            <a:spAutoFit/>
          </a:bodyPr>
          <a:lstStyle/>
          <a:p>
            <a:pPr algn="l"/>
            <a:r>
              <a:rPr sz="1030" b="0">
                <a:solidFill>
                  <a:srgbClr val="232B34"/>
                </a:solidFill>
                <a:latin typeface="Aptos"/>
              </a:rPr>
              <a:t>36. Mast. Parkar Ibrahim Dilawar</a:t>
            </a:r>
          </a:p>
        </p:txBody>
      </p:sp>
      <p:sp>
        <p:nvSpPr>
          <p:cNvPr id="24" name="TextBox 23"/>
          <p:cNvSpPr txBox="1"/>
          <p:nvPr/>
        </p:nvSpPr>
        <p:spPr>
          <a:xfrm>
            <a:off x="6428231" y="4151376"/>
            <a:ext cx="4892040" cy="329184"/>
          </a:xfrm>
          <a:prstGeom prst="rect">
            <a:avLst/>
          </a:prstGeom>
          <a:noFill/>
        </p:spPr>
        <p:txBody>
          <a:bodyPr wrap="square" anchor="t">
            <a:spAutoFit/>
          </a:bodyPr>
          <a:lstStyle/>
          <a:p>
            <a:pPr algn="l"/>
            <a:r>
              <a:rPr sz="1030" b="0">
                <a:solidFill>
                  <a:srgbClr val="232B34"/>
                </a:solidFill>
                <a:latin typeface="Aptos"/>
              </a:rPr>
              <a:t>37. Mast. Potrick Asjad Naeem</a:t>
            </a:r>
          </a:p>
        </p:txBody>
      </p:sp>
      <p:sp>
        <p:nvSpPr>
          <p:cNvPr id="25" name="TextBox 24"/>
          <p:cNvSpPr txBox="1"/>
          <p:nvPr/>
        </p:nvSpPr>
        <p:spPr>
          <a:xfrm>
            <a:off x="6428231" y="4553712"/>
            <a:ext cx="4892040" cy="329184"/>
          </a:xfrm>
          <a:prstGeom prst="rect">
            <a:avLst/>
          </a:prstGeom>
          <a:noFill/>
        </p:spPr>
        <p:txBody>
          <a:bodyPr wrap="square" anchor="t">
            <a:spAutoFit/>
          </a:bodyPr>
          <a:lstStyle/>
          <a:p>
            <a:pPr algn="l"/>
            <a:r>
              <a:rPr sz="1030" b="0">
                <a:solidFill>
                  <a:srgbClr val="232B34"/>
                </a:solidFill>
                <a:latin typeface="Aptos"/>
              </a:rPr>
              <a:t>38. Mast. Rawal Anas Azim</a:t>
            </a:r>
          </a:p>
        </p:txBody>
      </p:sp>
      <p:sp>
        <p:nvSpPr>
          <p:cNvPr id="26" name="TextBox 25"/>
          <p:cNvSpPr txBox="1"/>
          <p:nvPr/>
        </p:nvSpPr>
        <p:spPr>
          <a:xfrm>
            <a:off x="6428231" y="4956048"/>
            <a:ext cx="4892040" cy="329184"/>
          </a:xfrm>
          <a:prstGeom prst="rect">
            <a:avLst/>
          </a:prstGeom>
          <a:noFill/>
        </p:spPr>
        <p:txBody>
          <a:bodyPr wrap="square" anchor="t">
            <a:spAutoFit/>
          </a:bodyPr>
          <a:lstStyle/>
          <a:p>
            <a:pPr algn="l"/>
            <a:r>
              <a:rPr sz="1030" b="0">
                <a:solidFill>
                  <a:srgbClr val="232B34"/>
                </a:solidFill>
                <a:latin typeface="Aptos"/>
              </a:rPr>
              <a:t>39. Mast. Siddiqui Khizar Gufran</a:t>
            </a:r>
          </a:p>
        </p:txBody>
      </p:sp>
      <p:sp>
        <p:nvSpPr>
          <p:cNvPr id="27" name="TextBox 26"/>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5</a:t>
            </a:r>
          </a:p>
        </p:txBody>
      </p:sp>
      <p:sp>
        <p:nvSpPr>
          <p:cNvPr id="28" name="TextBox 27"/>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Std. IX — Rose</a:t>
            </a:r>
          </a:p>
        </p:txBody>
      </p:sp>
      <p:sp>
        <p:nvSpPr>
          <p:cNvPr id="4" name="Rectangle 3"/>
          <p:cNvSpPr/>
          <p:nvPr/>
        </p:nvSpPr>
        <p:spPr>
          <a:xfrm>
            <a:off x="594360" y="987552"/>
            <a:ext cx="960120" cy="64008"/>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Student list • Part 1 of 3</a:t>
            </a:r>
          </a:p>
        </p:txBody>
      </p:sp>
      <p:sp>
        <p:nvSpPr>
          <p:cNvPr id="6" name="Rounded Rectangle 5"/>
          <p:cNvSpPr/>
          <p:nvPr/>
        </p:nvSpPr>
        <p:spPr>
          <a:xfrm>
            <a:off x="68580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50392" y="1737360"/>
            <a:ext cx="4892040" cy="329184"/>
          </a:xfrm>
          <a:prstGeom prst="rect">
            <a:avLst/>
          </a:prstGeom>
          <a:noFill/>
        </p:spPr>
        <p:txBody>
          <a:bodyPr wrap="square" anchor="t">
            <a:spAutoFit/>
          </a:bodyPr>
          <a:lstStyle/>
          <a:p>
            <a:pPr algn="l"/>
            <a:r>
              <a:rPr sz="1030" b="0">
                <a:solidFill>
                  <a:srgbClr val="232B34"/>
                </a:solidFill>
                <a:latin typeface="Aptos"/>
              </a:rPr>
              <a:t>01. Miss. Asre Zoya Wasim</a:t>
            </a:r>
          </a:p>
        </p:txBody>
      </p:sp>
      <p:sp>
        <p:nvSpPr>
          <p:cNvPr id="8" name="TextBox 7"/>
          <p:cNvSpPr txBox="1"/>
          <p:nvPr/>
        </p:nvSpPr>
        <p:spPr>
          <a:xfrm>
            <a:off x="850392" y="2139696"/>
            <a:ext cx="4892040" cy="329184"/>
          </a:xfrm>
          <a:prstGeom prst="rect">
            <a:avLst/>
          </a:prstGeom>
          <a:noFill/>
        </p:spPr>
        <p:txBody>
          <a:bodyPr wrap="square" anchor="t">
            <a:spAutoFit/>
          </a:bodyPr>
          <a:lstStyle/>
          <a:p>
            <a:pPr algn="l"/>
            <a:r>
              <a:rPr sz="1030" b="0">
                <a:solidFill>
                  <a:srgbClr val="232B34"/>
                </a:solidFill>
                <a:latin typeface="Aptos"/>
              </a:rPr>
              <a:t>02. Miss. Chiplunkar Rifat Mushtak</a:t>
            </a:r>
          </a:p>
        </p:txBody>
      </p:sp>
      <p:sp>
        <p:nvSpPr>
          <p:cNvPr id="9" name="TextBox 8"/>
          <p:cNvSpPr txBox="1"/>
          <p:nvPr/>
        </p:nvSpPr>
        <p:spPr>
          <a:xfrm>
            <a:off x="850392" y="2542032"/>
            <a:ext cx="4892040" cy="329184"/>
          </a:xfrm>
          <a:prstGeom prst="rect">
            <a:avLst/>
          </a:prstGeom>
          <a:noFill/>
        </p:spPr>
        <p:txBody>
          <a:bodyPr wrap="square" anchor="t">
            <a:spAutoFit/>
          </a:bodyPr>
          <a:lstStyle/>
          <a:p>
            <a:pPr algn="l"/>
            <a:r>
              <a:rPr sz="1030" b="0">
                <a:solidFill>
                  <a:srgbClr val="232B34"/>
                </a:solidFill>
                <a:latin typeface="Aptos"/>
              </a:rPr>
              <a:t>03. Miss. Dalvi Mariyam Ismail</a:t>
            </a:r>
          </a:p>
        </p:txBody>
      </p:sp>
      <p:sp>
        <p:nvSpPr>
          <p:cNvPr id="10" name="TextBox 9"/>
          <p:cNvSpPr txBox="1"/>
          <p:nvPr/>
        </p:nvSpPr>
        <p:spPr>
          <a:xfrm>
            <a:off x="850392" y="2944368"/>
            <a:ext cx="4892040" cy="329184"/>
          </a:xfrm>
          <a:prstGeom prst="rect">
            <a:avLst/>
          </a:prstGeom>
          <a:noFill/>
        </p:spPr>
        <p:txBody>
          <a:bodyPr wrap="square" anchor="t">
            <a:spAutoFit/>
          </a:bodyPr>
          <a:lstStyle/>
          <a:p>
            <a:pPr algn="l"/>
            <a:r>
              <a:rPr sz="1030" b="0">
                <a:solidFill>
                  <a:srgbClr val="232B34"/>
                </a:solidFill>
                <a:latin typeface="Aptos"/>
              </a:rPr>
              <a:t>04. Miss. Firfire Mehreen Javed</a:t>
            </a:r>
          </a:p>
        </p:txBody>
      </p:sp>
      <p:sp>
        <p:nvSpPr>
          <p:cNvPr id="11" name="TextBox 10"/>
          <p:cNvSpPr txBox="1"/>
          <p:nvPr/>
        </p:nvSpPr>
        <p:spPr>
          <a:xfrm>
            <a:off x="850392" y="3346704"/>
            <a:ext cx="4892040" cy="329184"/>
          </a:xfrm>
          <a:prstGeom prst="rect">
            <a:avLst/>
          </a:prstGeom>
          <a:noFill/>
        </p:spPr>
        <p:txBody>
          <a:bodyPr wrap="square" anchor="t">
            <a:spAutoFit/>
          </a:bodyPr>
          <a:lstStyle/>
          <a:p>
            <a:pPr algn="l"/>
            <a:r>
              <a:rPr sz="1030" b="0">
                <a:solidFill>
                  <a:srgbClr val="232B34"/>
                </a:solidFill>
                <a:latin typeface="Aptos"/>
              </a:rPr>
              <a:t>05. Miss. Hawa Anabiya Munir</a:t>
            </a:r>
          </a:p>
        </p:txBody>
      </p:sp>
      <p:sp>
        <p:nvSpPr>
          <p:cNvPr id="12" name="TextBox 11"/>
          <p:cNvSpPr txBox="1"/>
          <p:nvPr/>
        </p:nvSpPr>
        <p:spPr>
          <a:xfrm>
            <a:off x="850392" y="3749039"/>
            <a:ext cx="4892040" cy="329184"/>
          </a:xfrm>
          <a:prstGeom prst="rect">
            <a:avLst/>
          </a:prstGeom>
          <a:noFill/>
        </p:spPr>
        <p:txBody>
          <a:bodyPr wrap="square" anchor="t">
            <a:spAutoFit/>
          </a:bodyPr>
          <a:lstStyle/>
          <a:p>
            <a:pPr algn="l"/>
            <a:r>
              <a:rPr sz="1030" b="0">
                <a:solidFill>
                  <a:srgbClr val="232B34"/>
                </a:solidFill>
                <a:latin typeface="Aptos"/>
              </a:rPr>
              <a:t>06. Miss. Jasnaik Mayasa Rizwan</a:t>
            </a:r>
          </a:p>
        </p:txBody>
      </p:sp>
      <p:sp>
        <p:nvSpPr>
          <p:cNvPr id="13" name="TextBox 12"/>
          <p:cNvSpPr txBox="1"/>
          <p:nvPr/>
        </p:nvSpPr>
        <p:spPr>
          <a:xfrm>
            <a:off x="850392" y="4151376"/>
            <a:ext cx="4892040" cy="329184"/>
          </a:xfrm>
          <a:prstGeom prst="rect">
            <a:avLst/>
          </a:prstGeom>
          <a:noFill/>
        </p:spPr>
        <p:txBody>
          <a:bodyPr wrap="square" anchor="t">
            <a:spAutoFit/>
          </a:bodyPr>
          <a:lstStyle/>
          <a:p>
            <a:pPr algn="l"/>
            <a:r>
              <a:rPr sz="1030" b="0">
                <a:solidFill>
                  <a:srgbClr val="232B34"/>
                </a:solidFill>
                <a:latin typeface="Aptos"/>
              </a:rPr>
              <a:t>07. Miss. Kadvekar Noorin Mohammed Rafique</a:t>
            </a:r>
          </a:p>
        </p:txBody>
      </p:sp>
      <p:sp>
        <p:nvSpPr>
          <p:cNvPr id="14" name="TextBox 13"/>
          <p:cNvSpPr txBox="1"/>
          <p:nvPr/>
        </p:nvSpPr>
        <p:spPr>
          <a:xfrm>
            <a:off x="850392" y="4553712"/>
            <a:ext cx="4892040" cy="329184"/>
          </a:xfrm>
          <a:prstGeom prst="rect">
            <a:avLst/>
          </a:prstGeom>
          <a:noFill/>
        </p:spPr>
        <p:txBody>
          <a:bodyPr wrap="square" anchor="t">
            <a:spAutoFit/>
          </a:bodyPr>
          <a:lstStyle/>
          <a:p>
            <a:pPr algn="l"/>
            <a:r>
              <a:rPr sz="1030" b="0">
                <a:solidFill>
                  <a:srgbClr val="232B34"/>
                </a:solidFill>
                <a:latin typeface="Aptos"/>
              </a:rPr>
              <a:t>08. Miss. Kanekar Aamina Sajid</a:t>
            </a:r>
          </a:p>
        </p:txBody>
      </p:sp>
      <p:sp>
        <p:nvSpPr>
          <p:cNvPr id="15" name="TextBox 14"/>
          <p:cNvSpPr txBox="1"/>
          <p:nvPr/>
        </p:nvSpPr>
        <p:spPr>
          <a:xfrm>
            <a:off x="850392" y="4956048"/>
            <a:ext cx="4892040" cy="329184"/>
          </a:xfrm>
          <a:prstGeom prst="rect">
            <a:avLst/>
          </a:prstGeom>
          <a:noFill/>
        </p:spPr>
        <p:txBody>
          <a:bodyPr wrap="square" anchor="t">
            <a:spAutoFit/>
          </a:bodyPr>
          <a:lstStyle/>
          <a:p>
            <a:pPr algn="l"/>
            <a:r>
              <a:rPr sz="1030" b="0">
                <a:solidFill>
                  <a:srgbClr val="232B34"/>
                </a:solidFill>
                <a:latin typeface="Aptos"/>
              </a:rPr>
              <a:t>09. Miss. Kupe Samaira Dilawar</a:t>
            </a:r>
          </a:p>
        </p:txBody>
      </p:sp>
      <p:sp>
        <p:nvSpPr>
          <p:cNvPr id="16" name="TextBox 15"/>
          <p:cNvSpPr txBox="1"/>
          <p:nvPr/>
        </p:nvSpPr>
        <p:spPr>
          <a:xfrm>
            <a:off x="850392" y="5358383"/>
            <a:ext cx="4892040" cy="329184"/>
          </a:xfrm>
          <a:prstGeom prst="rect">
            <a:avLst/>
          </a:prstGeom>
          <a:noFill/>
        </p:spPr>
        <p:txBody>
          <a:bodyPr wrap="square" anchor="t">
            <a:spAutoFit/>
          </a:bodyPr>
          <a:lstStyle/>
          <a:p>
            <a:pPr algn="l"/>
            <a:r>
              <a:rPr sz="1030" b="0">
                <a:solidFill>
                  <a:srgbClr val="232B34"/>
                </a:solidFill>
                <a:latin typeface="Aptos"/>
              </a:rPr>
              <a:t>10. Miss. Mapkar Khadija Tajammul</a:t>
            </a:r>
          </a:p>
        </p:txBody>
      </p:sp>
      <p:sp>
        <p:nvSpPr>
          <p:cNvPr id="17" name="Rounded Rectangle 16"/>
          <p:cNvSpPr/>
          <p:nvPr/>
        </p:nvSpPr>
        <p:spPr>
          <a:xfrm>
            <a:off x="626364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28231" y="1737360"/>
            <a:ext cx="4892040" cy="329184"/>
          </a:xfrm>
          <a:prstGeom prst="rect">
            <a:avLst/>
          </a:prstGeom>
          <a:noFill/>
        </p:spPr>
        <p:txBody>
          <a:bodyPr wrap="square" anchor="t">
            <a:spAutoFit/>
          </a:bodyPr>
          <a:lstStyle/>
          <a:p>
            <a:pPr algn="l"/>
            <a:r>
              <a:rPr sz="1030" b="0">
                <a:solidFill>
                  <a:srgbClr val="232B34"/>
                </a:solidFill>
                <a:latin typeface="Aptos"/>
              </a:rPr>
              <a:t>11. Miss. Metkar Zainab Fayeek</a:t>
            </a:r>
          </a:p>
        </p:txBody>
      </p:sp>
      <p:sp>
        <p:nvSpPr>
          <p:cNvPr id="19" name="TextBox 18"/>
          <p:cNvSpPr txBox="1"/>
          <p:nvPr/>
        </p:nvSpPr>
        <p:spPr>
          <a:xfrm>
            <a:off x="6428231" y="2139696"/>
            <a:ext cx="4892040" cy="329184"/>
          </a:xfrm>
          <a:prstGeom prst="rect">
            <a:avLst/>
          </a:prstGeom>
          <a:noFill/>
        </p:spPr>
        <p:txBody>
          <a:bodyPr wrap="square" anchor="t">
            <a:spAutoFit/>
          </a:bodyPr>
          <a:lstStyle/>
          <a:p>
            <a:pPr algn="l"/>
            <a:r>
              <a:rPr sz="1030" b="0">
                <a:solidFill>
                  <a:srgbClr val="232B34"/>
                </a:solidFill>
                <a:latin typeface="Aptos"/>
              </a:rPr>
              <a:t>12. Miss. Nore Shumaila Abdul Hamid</a:t>
            </a:r>
          </a:p>
        </p:txBody>
      </p:sp>
      <p:sp>
        <p:nvSpPr>
          <p:cNvPr id="20" name="TextBox 19"/>
          <p:cNvSpPr txBox="1"/>
          <p:nvPr/>
        </p:nvSpPr>
        <p:spPr>
          <a:xfrm>
            <a:off x="6428231" y="2542032"/>
            <a:ext cx="4892040" cy="329184"/>
          </a:xfrm>
          <a:prstGeom prst="rect">
            <a:avLst/>
          </a:prstGeom>
          <a:noFill/>
        </p:spPr>
        <p:txBody>
          <a:bodyPr wrap="square" anchor="t">
            <a:spAutoFit/>
          </a:bodyPr>
          <a:lstStyle/>
          <a:p>
            <a:pPr algn="l"/>
            <a:r>
              <a:rPr sz="1030" b="0">
                <a:solidFill>
                  <a:srgbClr val="232B34"/>
                </a:solidFill>
                <a:latin typeface="Aptos"/>
              </a:rPr>
              <a:t>13. Miss. Parkar Aliza Abbas</a:t>
            </a:r>
          </a:p>
        </p:txBody>
      </p:sp>
      <p:sp>
        <p:nvSpPr>
          <p:cNvPr id="21" name="TextBox 20"/>
          <p:cNvSpPr txBox="1"/>
          <p:nvPr/>
        </p:nvSpPr>
        <p:spPr>
          <a:xfrm>
            <a:off x="6428231" y="2944368"/>
            <a:ext cx="4892040" cy="329184"/>
          </a:xfrm>
          <a:prstGeom prst="rect">
            <a:avLst/>
          </a:prstGeom>
          <a:noFill/>
        </p:spPr>
        <p:txBody>
          <a:bodyPr wrap="square" anchor="t">
            <a:spAutoFit/>
          </a:bodyPr>
          <a:lstStyle/>
          <a:p>
            <a:pPr algn="l"/>
            <a:r>
              <a:rPr sz="1030" b="0">
                <a:solidFill>
                  <a:srgbClr val="232B34"/>
                </a:solidFill>
                <a:latin typeface="Aptos"/>
              </a:rPr>
              <a:t>14. Miss. Parkar Nawal Asif</a:t>
            </a:r>
          </a:p>
        </p:txBody>
      </p:sp>
      <p:sp>
        <p:nvSpPr>
          <p:cNvPr id="22" name="TextBox 21"/>
          <p:cNvSpPr txBox="1"/>
          <p:nvPr/>
        </p:nvSpPr>
        <p:spPr>
          <a:xfrm>
            <a:off x="6428231" y="3346704"/>
            <a:ext cx="4892040" cy="329184"/>
          </a:xfrm>
          <a:prstGeom prst="rect">
            <a:avLst/>
          </a:prstGeom>
          <a:noFill/>
        </p:spPr>
        <p:txBody>
          <a:bodyPr wrap="square" anchor="t">
            <a:spAutoFit/>
          </a:bodyPr>
          <a:lstStyle/>
          <a:p>
            <a:pPr algn="l"/>
            <a:r>
              <a:rPr sz="1030" b="0">
                <a:solidFill>
                  <a:srgbClr val="232B34"/>
                </a:solidFill>
                <a:latin typeface="Aptos"/>
              </a:rPr>
              <a:t>15. Miss. Parkar Zuhaa Azim</a:t>
            </a:r>
          </a:p>
        </p:txBody>
      </p:sp>
      <p:sp>
        <p:nvSpPr>
          <p:cNvPr id="23" name="TextBox 22"/>
          <p:cNvSpPr txBox="1"/>
          <p:nvPr/>
        </p:nvSpPr>
        <p:spPr>
          <a:xfrm>
            <a:off x="6428231" y="3749039"/>
            <a:ext cx="4892040" cy="329184"/>
          </a:xfrm>
          <a:prstGeom prst="rect">
            <a:avLst/>
          </a:prstGeom>
          <a:noFill/>
        </p:spPr>
        <p:txBody>
          <a:bodyPr wrap="square" anchor="t">
            <a:spAutoFit/>
          </a:bodyPr>
          <a:lstStyle/>
          <a:p>
            <a:pPr algn="l"/>
            <a:r>
              <a:rPr sz="1030" b="0">
                <a:solidFill>
                  <a:srgbClr val="232B34"/>
                </a:solidFill>
                <a:latin typeface="Aptos"/>
              </a:rPr>
              <a:t>16. Miss. Raval Sana Abdulgani</a:t>
            </a:r>
          </a:p>
        </p:txBody>
      </p:sp>
      <p:sp>
        <p:nvSpPr>
          <p:cNvPr id="24" name="TextBox 23"/>
          <p:cNvSpPr txBox="1"/>
          <p:nvPr/>
        </p:nvSpPr>
        <p:spPr>
          <a:xfrm>
            <a:off x="6428231" y="4151376"/>
            <a:ext cx="4892040" cy="329184"/>
          </a:xfrm>
          <a:prstGeom prst="rect">
            <a:avLst/>
          </a:prstGeom>
          <a:noFill/>
        </p:spPr>
        <p:txBody>
          <a:bodyPr wrap="square" anchor="t">
            <a:spAutoFit/>
          </a:bodyPr>
          <a:lstStyle/>
          <a:p>
            <a:pPr algn="l"/>
            <a:r>
              <a:rPr sz="1030" b="0">
                <a:solidFill>
                  <a:srgbClr val="232B34"/>
                </a:solidFill>
                <a:latin typeface="Aptos"/>
              </a:rPr>
              <a:t>17. Miss. Sain Fatima Amir</a:t>
            </a:r>
          </a:p>
        </p:txBody>
      </p:sp>
      <p:sp>
        <p:nvSpPr>
          <p:cNvPr id="25" name="TextBox 24"/>
          <p:cNvSpPr txBox="1"/>
          <p:nvPr/>
        </p:nvSpPr>
        <p:spPr>
          <a:xfrm>
            <a:off x="6428231" y="4553712"/>
            <a:ext cx="4892040" cy="329184"/>
          </a:xfrm>
          <a:prstGeom prst="rect">
            <a:avLst/>
          </a:prstGeom>
          <a:noFill/>
        </p:spPr>
        <p:txBody>
          <a:bodyPr wrap="square" anchor="t">
            <a:spAutoFit/>
          </a:bodyPr>
          <a:lstStyle/>
          <a:p>
            <a:pPr algn="l"/>
            <a:r>
              <a:rPr sz="1030" b="0">
                <a:solidFill>
                  <a:srgbClr val="232B34"/>
                </a:solidFill>
                <a:latin typeface="Aptos"/>
              </a:rPr>
              <a:t>18. Miss. Sain Hadiya Mohammed Afzal</a:t>
            </a:r>
          </a:p>
        </p:txBody>
      </p:sp>
      <p:sp>
        <p:nvSpPr>
          <p:cNvPr id="26" name="TextBox 25"/>
          <p:cNvSpPr txBox="1"/>
          <p:nvPr/>
        </p:nvSpPr>
        <p:spPr>
          <a:xfrm>
            <a:off x="6428231" y="4956048"/>
            <a:ext cx="4892040" cy="329184"/>
          </a:xfrm>
          <a:prstGeom prst="rect">
            <a:avLst/>
          </a:prstGeom>
          <a:noFill/>
        </p:spPr>
        <p:txBody>
          <a:bodyPr wrap="square" anchor="t">
            <a:spAutoFit/>
          </a:bodyPr>
          <a:lstStyle/>
          <a:p>
            <a:pPr algn="l"/>
            <a:r>
              <a:rPr sz="1030" b="0">
                <a:solidFill>
                  <a:srgbClr val="232B34"/>
                </a:solidFill>
                <a:latin typeface="Aptos"/>
              </a:rPr>
              <a:t>19. Miss. Sain Humaira Mohammed Salam</a:t>
            </a:r>
          </a:p>
        </p:txBody>
      </p:sp>
      <p:sp>
        <p:nvSpPr>
          <p:cNvPr id="27" name="TextBox 26"/>
          <p:cNvSpPr txBox="1"/>
          <p:nvPr/>
        </p:nvSpPr>
        <p:spPr>
          <a:xfrm>
            <a:off x="6428231" y="5358383"/>
            <a:ext cx="4892040" cy="329184"/>
          </a:xfrm>
          <a:prstGeom prst="rect">
            <a:avLst/>
          </a:prstGeom>
          <a:noFill/>
        </p:spPr>
        <p:txBody>
          <a:bodyPr wrap="square" anchor="t">
            <a:spAutoFit/>
          </a:bodyPr>
          <a:lstStyle/>
          <a:p>
            <a:pPr algn="l"/>
            <a:r>
              <a:rPr sz="1030" b="0">
                <a:solidFill>
                  <a:srgbClr val="232B34"/>
                </a:solidFill>
                <a:latin typeface="Aptos"/>
              </a:rPr>
              <a:t>20. Miss. Shekhnag Aliya Shafi Ahmed</a:t>
            </a:r>
          </a:p>
        </p:txBody>
      </p:sp>
      <p:sp>
        <p:nvSpPr>
          <p:cNvPr id="28" name="TextBox 27"/>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5</a:t>
            </a:r>
          </a:p>
        </p:txBody>
      </p:sp>
      <p:sp>
        <p:nvSpPr>
          <p:cNvPr id="29" name="TextBox 28"/>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Std. IX — Rose</a:t>
            </a:r>
          </a:p>
        </p:txBody>
      </p:sp>
      <p:sp>
        <p:nvSpPr>
          <p:cNvPr id="4" name="Rectangle 3"/>
          <p:cNvSpPr/>
          <p:nvPr/>
        </p:nvSpPr>
        <p:spPr>
          <a:xfrm>
            <a:off x="594360" y="987552"/>
            <a:ext cx="960120" cy="64008"/>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Student list • Part 2 of 3</a:t>
            </a:r>
          </a:p>
        </p:txBody>
      </p:sp>
      <p:sp>
        <p:nvSpPr>
          <p:cNvPr id="6" name="Rounded Rectangle 5"/>
          <p:cNvSpPr/>
          <p:nvPr/>
        </p:nvSpPr>
        <p:spPr>
          <a:xfrm>
            <a:off x="68580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50392" y="1737360"/>
            <a:ext cx="4892040" cy="329184"/>
          </a:xfrm>
          <a:prstGeom prst="rect">
            <a:avLst/>
          </a:prstGeom>
          <a:noFill/>
        </p:spPr>
        <p:txBody>
          <a:bodyPr wrap="square" anchor="t">
            <a:spAutoFit/>
          </a:bodyPr>
          <a:lstStyle/>
          <a:p>
            <a:pPr algn="l"/>
            <a:r>
              <a:rPr sz="1030" b="0">
                <a:solidFill>
                  <a:srgbClr val="232B34"/>
                </a:solidFill>
                <a:latin typeface="Aptos"/>
              </a:rPr>
              <a:t>21. Mast. Antuley Musab Arif</a:t>
            </a:r>
          </a:p>
        </p:txBody>
      </p:sp>
      <p:sp>
        <p:nvSpPr>
          <p:cNvPr id="8" name="TextBox 7"/>
          <p:cNvSpPr txBox="1"/>
          <p:nvPr/>
        </p:nvSpPr>
        <p:spPr>
          <a:xfrm>
            <a:off x="850392" y="2139696"/>
            <a:ext cx="4892040" cy="329184"/>
          </a:xfrm>
          <a:prstGeom prst="rect">
            <a:avLst/>
          </a:prstGeom>
          <a:noFill/>
        </p:spPr>
        <p:txBody>
          <a:bodyPr wrap="square" anchor="t">
            <a:spAutoFit/>
          </a:bodyPr>
          <a:lstStyle/>
          <a:p>
            <a:pPr algn="l"/>
            <a:r>
              <a:rPr sz="1030" b="0">
                <a:solidFill>
                  <a:srgbClr val="232B34"/>
                </a:solidFill>
                <a:latin typeface="Aptos"/>
              </a:rPr>
              <a:t>22. Mast. Chougle Aiman Muzammil</a:t>
            </a:r>
          </a:p>
        </p:txBody>
      </p:sp>
      <p:sp>
        <p:nvSpPr>
          <p:cNvPr id="9" name="TextBox 8"/>
          <p:cNvSpPr txBox="1"/>
          <p:nvPr/>
        </p:nvSpPr>
        <p:spPr>
          <a:xfrm>
            <a:off x="850392" y="2542032"/>
            <a:ext cx="4892040" cy="329184"/>
          </a:xfrm>
          <a:prstGeom prst="rect">
            <a:avLst/>
          </a:prstGeom>
          <a:noFill/>
        </p:spPr>
        <p:txBody>
          <a:bodyPr wrap="square" anchor="t">
            <a:spAutoFit/>
          </a:bodyPr>
          <a:lstStyle/>
          <a:p>
            <a:pPr algn="l"/>
            <a:r>
              <a:rPr sz="1030" b="0">
                <a:solidFill>
                  <a:srgbClr val="232B34"/>
                </a:solidFill>
                <a:latin typeface="Aptos"/>
              </a:rPr>
              <a:t>23. Mast. Dalvi Zabir Imran</a:t>
            </a:r>
          </a:p>
        </p:txBody>
      </p:sp>
      <p:sp>
        <p:nvSpPr>
          <p:cNvPr id="10" name="TextBox 9"/>
          <p:cNvSpPr txBox="1"/>
          <p:nvPr/>
        </p:nvSpPr>
        <p:spPr>
          <a:xfrm>
            <a:off x="850392" y="2944368"/>
            <a:ext cx="4892040" cy="329184"/>
          </a:xfrm>
          <a:prstGeom prst="rect">
            <a:avLst/>
          </a:prstGeom>
          <a:noFill/>
        </p:spPr>
        <p:txBody>
          <a:bodyPr wrap="square" anchor="t">
            <a:spAutoFit/>
          </a:bodyPr>
          <a:lstStyle/>
          <a:p>
            <a:pPr algn="l"/>
            <a:r>
              <a:rPr sz="1030" b="0">
                <a:solidFill>
                  <a:srgbClr val="232B34"/>
                </a:solidFill>
                <a:latin typeface="Aptos"/>
              </a:rPr>
              <a:t>24. Mast. Duduke Ayyan Samir</a:t>
            </a:r>
          </a:p>
        </p:txBody>
      </p:sp>
      <p:sp>
        <p:nvSpPr>
          <p:cNvPr id="11" name="TextBox 10"/>
          <p:cNvSpPr txBox="1"/>
          <p:nvPr/>
        </p:nvSpPr>
        <p:spPr>
          <a:xfrm>
            <a:off x="850392" y="3346704"/>
            <a:ext cx="4892040" cy="329184"/>
          </a:xfrm>
          <a:prstGeom prst="rect">
            <a:avLst/>
          </a:prstGeom>
          <a:noFill/>
        </p:spPr>
        <p:txBody>
          <a:bodyPr wrap="square" anchor="t">
            <a:spAutoFit/>
          </a:bodyPr>
          <a:lstStyle/>
          <a:p>
            <a:pPr algn="l"/>
            <a:r>
              <a:rPr sz="1030" b="0">
                <a:solidFill>
                  <a:srgbClr val="232B34"/>
                </a:solidFill>
                <a:latin typeface="Aptos"/>
              </a:rPr>
              <a:t>25. Mast. Kavlekar Mustakim Zahir</a:t>
            </a:r>
          </a:p>
        </p:txBody>
      </p:sp>
      <p:sp>
        <p:nvSpPr>
          <p:cNvPr id="12" name="TextBox 11"/>
          <p:cNvSpPr txBox="1"/>
          <p:nvPr/>
        </p:nvSpPr>
        <p:spPr>
          <a:xfrm>
            <a:off x="850392" y="3749039"/>
            <a:ext cx="4892040" cy="329184"/>
          </a:xfrm>
          <a:prstGeom prst="rect">
            <a:avLst/>
          </a:prstGeom>
          <a:noFill/>
        </p:spPr>
        <p:txBody>
          <a:bodyPr wrap="square" anchor="t">
            <a:spAutoFit/>
          </a:bodyPr>
          <a:lstStyle/>
          <a:p>
            <a:pPr algn="l"/>
            <a:r>
              <a:rPr sz="1030" b="0">
                <a:solidFill>
                  <a:srgbClr val="232B34"/>
                </a:solidFill>
                <a:latin typeface="Aptos"/>
              </a:rPr>
              <a:t>26. Mast. Kavlekar Sami Sarfaraz</a:t>
            </a:r>
          </a:p>
        </p:txBody>
      </p:sp>
      <p:sp>
        <p:nvSpPr>
          <p:cNvPr id="13" name="TextBox 12"/>
          <p:cNvSpPr txBox="1"/>
          <p:nvPr/>
        </p:nvSpPr>
        <p:spPr>
          <a:xfrm>
            <a:off x="850392" y="4151376"/>
            <a:ext cx="4892040" cy="329184"/>
          </a:xfrm>
          <a:prstGeom prst="rect">
            <a:avLst/>
          </a:prstGeom>
          <a:noFill/>
        </p:spPr>
        <p:txBody>
          <a:bodyPr wrap="square" anchor="t">
            <a:spAutoFit/>
          </a:bodyPr>
          <a:lstStyle/>
          <a:p>
            <a:pPr algn="l"/>
            <a:r>
              <a:rPr sz="1030" b="0">
                <a:solidFill>
                  <a:srgbClr val="232B34"/>
                </a:solidFill>
                <a:latin typeface="Aptos"/>
              </a:rPr>
              <a:t>27. Mast. Khot Aamir Asad</a:t>
            </a:r>
          </a:p>
        </p:txBody>
      </p:sp>
      <p:sp>
        <p:nvSpPr>
          <p:cNvPr id="14" name="TextBox 13"/>
          <p:cNvSpPr txBox="1"/>
          <p:nvPr/>
        </p:nvSpPr>
        <p:spPr>
          <a:xfrm>
            <a:off x="850392" y="4553712"/>
            <a:ext cx="4892040" cy="329184"/>
          </a:xfrm>
          <a:prstGeom prst="rect">
            <a:avLst/>
          </a:prstGeom>
          <a:noFill/>
        </p:spPr>
        <p:txBody>
          <a:bodyPr wrap="square" anchor="t">
            <a:spAutoFit/>
          </a:bodyPr>
          <a:lstStyle/>
          <a:p>
            <a:pPr algn="l"/>
            <a:r>
              <a:rPr sz="1030" b="0">
                <a:solidFill>
                  <a:srgbClr val="232B34"/>
                </a:solidFill>
                <a:latin typeface="Aptos"/>
              </a:rPr>
              <a:t>28. Mast. Khot Shaizan Bilal</a:t>
            </a:r>
          </a:p>
        </p:txBody>
      </p:sp>
      <p:sp>
        <p:nvSpPr>
          <p:cNvPr id="15" name="TextBox 14"/>
          <p:cNvSpPr txBox="1"/>
          <p:nvPr/>
        </p:nvSpPr>
        <p:spPr>
          <a:xfrm>
            <a:off x="850392" y="4956048"/>
            <a:ext cx="4892040" cy="329184"/>
          </a:xfrm>
          <a:prstGeom prst="rect">
            <a:avLst/>
          </a:prstGeom>
          <a:noFill/>
        </p:spPr>
        <p:txBody>
          <a:bodyPr wrap="square" anchor="t">
            <a:spAutoFit/>
          </a:bodyPr>
          <a:lstStyle/>
          <a:p>
            <a:pPr algn="l"/>
            <a:r>
              <a:rPr sz="1030" b="0">
                <a:solidFill>
                  <a:srgbClr val="232B34"/>
                </a:solidFill>
                <a:latin typeface="Aptos"/>
              </a:rPr>
              <a:t>29. Mast. Mujawar Arfat Ajaj</a:t>
            </a:r>
          </a:p>
        </p:txBody>
      </p:sp>
      <p:sp>
        <p:nvSpPr>
          <p:cNvPr id="16" name="TextBox 15"/>
          <p:cNvSpPr txBox="1"/>
          <p:nvPr/>
        </p:nvSpPr>
        <p:spPr>
          <a:xfrm>
            <a:off x="850392" y="5358383"/>
            <a:ext cx="4892040" cy="329184"/>
          </a:xfrm>
          <a:prstGeom prst="rect">
            <a:avLst/>
          </a:prstGeom>
          <a:noFill/>
        </p:spPr>
        <p:txBody>
          <a:bodyPr wrap="square" anchor="t">
            <a:spAutoFit/>
          </a:bodyPr>
          <a:lstStyle/>
          <a:p>
            <a:pPr algn="l"/>
            <a:r>
              <a:rPr sz="1030" b="0">
                <a:solidFill>
                  <a:srgbClr val="232B34"/>
                </a:solidFill>
                <a:latin typeface="Aptos"/>
              </a:rPr>
              <a:t>30. Mast. Mukadam Ibrahim Farooque</a:t>
            </a:r>
          </a:p>
        </p:txBody>
      </p:sp>
      <p:sp>
        <p:nvSpPr>
          <p:cNvPr id="17" name="Rounded Rectangle 16"/>
          <p:cNvSpPr/>
          <p:nvPr/>
        </p:nvSpPr>
        <p:spPr>
          <a:xfrm>
            <a:off x="626364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28231" y="1737360"/>
            <a:ext cx="4892040" cy="329184"/>
          </a:xfrm>
          <a:prstGeom prst="rect">
            <a:avLst/>
          </a:prstGeom>
          <a:noFill/>
        </p:spPr>
        <p:txBody>
          <a:bodyPr wrap="square" anchor="t">
            <a:spAutoFit/>
          </a:bodyPr>
          <a:lstStyle/>
          <a:p>
            <a:pPr algn="l"/>
            <a:r>
              <a:rPr sz="1030" b="0">
                <a:solidFill>
                  <a:srgbClr val="232B34"/>
                </a:solidFill>
                <a:latin typeface="Aptos"/>
              </a:rPr>
              <a:t>31. Mast. Mulla Mohammed Hasan Altaf</a:t>
            </a:r>
          </a:p>
        </p:txBody>
      </p:sp>
      <p:sp>
        <p:nvSpPr>
          <p:cNvPr id="19" name="TextBox 18"/>
          <p:cNvSpPr txBox="1"/>
          <p:nvPr/>
        </p:nvSpPr>
        <p:spPr>
          <a:xfrm>
            <a:off x="6428231" y="2139696"/>
            <a:ext cx="4892040" cy="329184"/>
          </a:xfrm>
          <a:prstGeom prst="rect">
            <a:avLst/>
          </a:prstGeom>
          <a:noFill/>
        </p:spPr>
        <p:txBody>
          <a:bodyPr wrap="square" anchor="t">
            <a:spAutoFit/>
          </a:bodyPr>
          <a:lstStyle/>
          <a:p>
            <a:pPr algn="l"/>
            <a:r>
              <a:rPr sz="1030" b="0">
                <a:solidFill>
                  <a:srgbClr val="232B34"/>
                </a:solidFill>
                <a:latin typeface="Aptos"/>
              </a:rPr>
              <a:t>32. Mast. Nadaf Mohammad Ayyan Mehbub</a:t>
            </a:r>
          </a:p>
        </p:txBody>
      </p:sp>
      <p:sp>
        <p:nvSpPr>
          <p:cNvPr id="20" name="TextBox 19"/>
          <p:cNvSpPr txBox="1"/>
          <p:nvPr/>
        </p:nvSpPr>
        <p:spPr>
          <a:xfrm>
            <a:off x="6428231" y="2542032"/>
            <a:ext cx="4892040" cy="329184"/>
          </a:xfrm>
          <a:prstGeom prst="rect">
            <a:avLst/>
          </a:prstGeom>
          <a:noFill/>
        </p:spPr>
        <p:txBody>
          <a:bodyPr wrap="square" anchor="t">
            <a:spAutoFit/>
          </a:bodyPr>
          <a:lstStyle/>
          <a:p>
            <a:pPr algn="l"/>
            <a:r>
              <a:rPr sz="1030" b="0">
                <a:solidFill>
                  <a:srgbClr val="232B34"/>
                </a:solidFill>
                <a:latin typeface="Aptos"/>
              </a:rPr>
              <a:t>33. Mast. Naik Subhan Parvez</a:t>
            </a:r>
          </a:p>
        </p:txBody>
      </p:sp>
      <p:sp>
        <p:nvSpPr>
          <p:cNvPr id="21" name="TextBox 20"/>
          <p:cNvSpPr txBox="1"/>
          <p:nvPr/>
        </p:nvSpPr>
        <p:spPr>
          <a:xfrm>
            <a:off x="6428231" y="2944368"/>
            <a:ext cx="4892040" cy="329184"/>
          </a:xfrm>
          <a:prstGeom prst="rect">
            <a:avLst/>
          </a:prstGeom>
          <a:noFill/>
        </p:spPr>
        <p:txBody>
          <a:bodyPr wrap="square" anchor="t">
            <a:spAutoFit/>
          </a:bodyPr>
          <a:lstStyle/>
          <a:p>
            <a:pPr algn="l"/>
            <a:r>
              <a:rPr sz="1030" b="0">
                <a:solidFill>
                  <a:srgbClr val="232B34"/>
                </a:solidFill>
                <a:latin typeface="Aptos"/>
              </a:rPr>
              <a:t>34. Mast. Parkar Ahmed Shoeb</a:t>
            </a:r>
          </a:p>
        </p:txBody>
      </p:sp>
      <p:sp>
        <p:nvSpPr>
          <p:cNvPr id="22" name="TextBox 21"/>
          <p:cNvSpPr txBox="1"/>
          <p:nvPr/>
        </p:nvSpPr>
        <p:spPr>
          <a:xfrm>
            <a:off x="6428231" y="3346704"/>
            <a:ext cx="4892040" cy="329184"/>
          </a:xfrm>
          <a:prstGeom prst="rect">
            <a:avLst/>
          </a:prstGeom>
          <a:noFill/>
        </p:spPr>
        <p:txBody>
          <a:bodyPr wrap="square" anchor="t">
            <a:spAutoFit/>
          </a:bodyPr>
          <a:lstStyle/>
          <a:p>
            <a:pPr algn="l"/>
            <a:r>
              <a:rPr sz="1030" b="0">
                <a:solidFill>
                  <a:srgbClr val="232B34"/>
                </a:solidFill>
                <a:latin typeface="Aptos"/>
              </a:rPr>
              <a:t>35. Mast. Pathan Muhammed Husain Ibrahimkhan</a:t>
            </a:r>
          </a:p>
        </p:txBody>
      </p:sp>
      <p:sp>
        <p:nvSpPr>
          <p:cNvPr id="23" name="TextBox 22"/>
          <p:cNvSpPr txBox="1"/>
          <p:nvPr/>
        </p:nvSpPr>
        <p:spPr>
          <a:xfrm>
            <a:off x="6428231" y="3749039"/>
            <a:ext cx="4892040" cy="329184"/>
          </a:xfrm>
          <a:prstGeom prst="rect">
            <a:avLst/>
          </a:prstGeom>
          <a:noFill/>
        </p:spPr>
        <p:txBody>
          <a:bodyPr wrap="square" anchor="t">
            <a:spAutoFit/>
          </a:bodyPr>
          <a:lstStyle/>
          <a:p>
            <a:pPr algn="l"/>
            <a:r>
              <a:rPr sz="1030" b="0">
                <a:solidFill>
                  <a:srgbClr val="232B34"/>
                </a:solidFill>
                <a:latin typeface="Aptos"/>
              </a:rPr>
              <a:t>36. Mast. Potrick Aqdas Sarfaraz</a:t>
            </a:r>
          </a:p>
        </p:txBody>
      </p:sp>
      <p:sp>
        <p:nvSpPr>
          <p:cNvPr id="24" name="TextBox 23"/>
          <p:cNvSpPr txBox="1"/>
          <p:nvPr/>
        </p:nvSpPr>
        <p:spPr>
          <a:xfrm>
            <a:off x="6428231" y="4151376"/>
            <a:ext cx="4892040" cy="329184"/>
          </a:xfrm>
          <a:prstGeom prst="rect">
            <a:avLst/>
          </a:prstGeom>
          <a:noFill/>
        </p:spPr>
        <p:txBody>
          <a:bodyPr wrap="square" anchor="t">
            <a:spAutoFit/>
          </a:bodyPr>
          <a:lstStyle/>
          <a:p>
            <a:pPr algn="l"/>
            <a:r>
              <a:rPr sz="1030" b="0">
                <a:solidFill>
                  <a:srgbClr val="232B34"/>
                </a:solidFill>
                <a:latin typeface="Aptos"/>
              </a:rPr>
              <a:t>37. Mast. Rawal Muhin Murad</a:t>
            </a:r>
          </a:p>
        </p:txBody>
      </p:sp>
      <p:sp>
        <p:nvSpPr>
          <p:cNvPr id="25" name="TextBox 24"/>
          <p:cNvSpPr txBox="1"/>
          <p:nvPr/>
        </p:nvSpPr>
        <p:spPr>
          <a:xfrm>
            <a:off x="6428231" y="4553712"/>
            <a:ext cx="4892040" cy="329184"/>
          </a:xfrm>
          <a:prstGeom prst="rect">
            <a:avLst/>
          </a:prstGeom>
          <a:noFill/>
        </p:spPr>
        <p:txBody>
          <a:bodyPr wrap="square" anchor="t">
            <a:spAutoFit/>
          </a:bodyPr>
          <a:lstStyle/>
          <a:p>
            <a:pPr algn="l"/>
            <a:r>
              <a:rPr sz="1030" b="0">
                <a:solidFill>
                  <a:srgbClr val="232B34"/>
                </a:solidFill>
                <a:latin typeface="Aptos"/>
              </a:rPr>
              <a:t>38. Mast. Sarguroh Varsh Ibrahim Khan</a:t>
            </a:r>
          </a:p>
        </p:txBody>
      </p:sp>
      <p:sp>
        <p:nvSpPr>
          <p:cNvPr id="26" name="TextBox 25"/>
          <p:cNvSpPr txBox="1"/>
          <p:nvPr/>
        </p:nvSpPr>
        <p:spPr>
          <a:xfrm>
            <a:off x="6428231" y="4956048"/>
            <a:ext cx="4892040" cy="329184"/>
          </a:xfrm>
          <a:prstGeom prst="rect">
            <a:avLst/>
          </a:prstGeom>
          <a:noFill/>
        </p:spPr>
        <p:txBody>
          <a:bodyPr wrap="square" anchor="t">
            <a:spAutoFit/>
          </a:bodyPr>
          <a:lstStyle/>
          <a:p>
            <a:pPr algn="l"/>
            <a:r>
              <a:rPr sz="1030" b="0">
                <a:solidFill>
                  <a:srgbClr val="232B34"/>
                </a:solidFill>
                <a:latin typeface="Aptos"/>
              </a:rPr>
              <a:t>39. Mast. Siddique Ayman Gaus</a:t>
            </a:r>
          </a:p>
        </p:txBody>
      </p:sp>
      <p:sp>
        <p:nvSpPr>
          <p:cNvPr id="27" name="TextBox 26"/>
          <p:cNvSpPr txBox="1"/>
          <p:nvPr/>
        </p:nvSpPr>
        <p:spPr>
          <a:xfrm>
            <a:off x="6428231" y="5358383"/>
            <a:ext cx="4892040" cy="329184"/>
          </a:xfrm>
          <a:prstGeom prst="rect">
            <a:avLst/>
          </a:prstGeom>
          <a:noFill/>
        </p:spPr>
        <p:txBody>
          <a:bodyPr wrap="square" anchor="t">
            <a:spAutoFit/>
          </a:bodyPr>
          <a:lstStyle/>
          <a:p>
            <a:pPr algn="l"/>
            <a:r>
              <a:rPr sz="1030" b="0">
                <a:solidFill>
                  <a:srgbClr val="232B34"/>
                </a:solidFill>
                <a:latin typeface="Aptos"/>
              </a:rPr>
              <a:t>40. Mast. Surve Sabeel Yusuf</a:t>
            </a:r>
          </a:p>
        </p:txBody>
      </p:sp>
      <p:sp>
        <p:nvSpPr>
          <p:cNvPr id="28" name="TextBox 27"/>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5</a:t>
            </a:r>
          </a:p>
        </p:txBody>
      </p:sp>
      <p:sp>
        <p:nvSpPr>
          <p:cNvPr id="29" name="TextBox 28"/>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Std. IX — Rose</a:t>
            </a:r>
          </a:p>
        </p:txBody>
      </p:sp>
      <p:sp>
        <p:nvSpPr>
          <p:cNvPr id="4" name="Rectangle 3"/>
          <p:cNvSpPr/>
          <p:nvPr/>
        </p:nvSpPr>
        <p:spPr>
          <a:xfrm>
            <a:off x="594360" y="987552"/>
            <a:ext cx="960120" cy="64008"/>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Student list • Part 3 of 3</a:t>
            </a:r>
          </a:p>
        </p:txBody>
      </p:sp>
      <p:sp>
        <p:nvSpPr>
          <p:cNvPr id="6" name="Rounded Rectangle 5"/>
          <p:cNvSpPr/>
          <p:nvPr/>
        </p:nvSpPr>
        <p:spPr>
          <a:xfrm>
            <a:off x="68580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50392" y="1737360"/>
            <a:ext cx="4892040" cy="329184"/>
          </a:xfrm>
          <a:prstGeom prst="rect">
            <a:avLst/>
          </a:prstGeom>
          <a:noFill/>
        </p:spPr>
        <p:txBody>
          <a:bodyPr wrap="square" anchor="t">
            <a:spAutoFit/>
          </a:bodyPr>
          <a:lstStyle/>
          <a:p>
            <a:pPr algn="l"/>
            <a:r>
              <a:rPr sz="1030" b="0">
                <a:solidFill>
                  <a:srgbClr val="232B34"/>
                </a:solidFill>
                <a:latin typeface="Aptos"/>
              </a:rPr>
              <a:t>41. Mast. Tambe Aftab Abbas</a:t>
            </a:r>
          </a:p>
        </p:txBody>
      </p:sp>
      <p:sp>
        <p:nvSpPr>
          <p:cNvPr id="8" name="Rounded Rectangle 7"/>
          <p:cNvSpPr/>
          <p:nvPr/>
        </p:nvSpPr>
        <p:spPr>
          <a:xfrm>
            <a:off x="626364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6428231" y="1737360"/>
            <a:ext cx="4892040" cy="329184"/>
          </a:xfrm>
          <a:prstGeom prst="rect">
            <a:avLst/>
          </a:prstGeom>
          <a:noFill/>
        </p:spPr>
        <p:txBody>
          <a:bodyPr wrap="square" anchor="t">
            <a:spAutoFit/>
          </a:bodyPr>
          <a:lstStyle/>
          <a:p>
            <a:pPr algn="l"/>
            <a:r>
              <a:rPr sz="1030" b="0">
                <a:solidFill>
                  <a:srgbClr val="232B34"/>
                </a:solidFill>
                <a:latin typeface="Aptos"/>
              </a:rPr>
              <a:t>42. Mast. Tambe Ali Ahmed Khalid</a:t>
            </a:r>
          </a:p>
        </p:txBody>
      </p:sp>
      <p:sp>
        <p:nvSpPr>
          <p:cNvPr id="10" name="TextBox 9"/>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5</a:t>
            </a:r>
          </a:p>
        </p:txBody>
      </p:sp>
      <p:sp>
        <p:nvSpPr>
          <p:cNvPr id="11" name="TextBox 10"/>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Std. IX — Marigold</a:t>
            </a:r>
          </a:p>
        </p:txBody>
      </p:sp>
      <p:sp>
        <p:nvSpPr>
          <p:cNvPr id="4" name="Rectangle 3"/>
          <p:cNvSpPr/>
          <p:nvPr/>
        </p:nvSpPr>
        <p:spPr>
          <a:xfrm>
            <a:off x="594360" y="987552"/>
            <a:ext cx="960120" cy="64008"/>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Student list • Part 1 of 2</a:t>
            </a:r>
          </a:p>
        </p:txBody>
      </p:sp>
      <p:sp>
        <p:nvSpPr>
          <p:cNvPr id="6" name="Rounded Rectangle 5"/>
          <p:cNvSpPr/>
          <p:nvPr/>
        </p:nvSpPr>
        <p:spPr>
          <a:xfrm>
            <a:off x="68580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50392" y="1737360"/>
            <a:ext cx="4892040" cy="329184"/>
          </a:xfrm>
          <a:prstGeom prst="rect">
            <a:avLst/>
          </a:prstGeom>
          <a:noFill/>
        </p:spPr>
        <p:txBody>
          <a:bodyPr wrap="square" anchor="t">
            <a:spAutoFit/>
          </a:bodyPr>
          <a:lstStyle/>
          <a:p>
            <a:pPr algn="l"/>
            <a:r>
              <a:rPr sz="1030" b="0">
                <a:solidFill>
                  <a:srgbClr val="232B34"/>
                </a:solidFill>
                <a:latin typeface="Aptos"/>
              </a:rPr>
              <a:t>01. Miss. Antuley Ammara Wasim</a:t>
            </a:r>
          </a:p>
        </p:txBody>
      </p:sp>
      <p:sp>
        <p:nvSpPr>
          <p:cNvPr id="8" name="TextBox 7"/>
          <p:cNvSpPr txBox="1"/>
          <p:nvPr/>
        </p:nvSpPr>
        <p:spPr>
          <a:xfrm>
            <a:off x="850392" y="2139696"/>
            <a:ext cx="4892040" cy="329184"/>
          </a:xfrm>
          <a:prstGeom prst="rect">
            <a:avLst/>
          </a:prstGeom>
          <a:noFill/>
        </p:spPr>
        <p:txBody>
          <a:bodyPr wrap="square" anchor="t">
            <a:spAutoFit/>
          </a:bodyPr>
          <a:lstStyle/>
          <a:p>
            <a:pPr algn="l"/>
            <a:r>
              <a:rPr sz="1030" b="0">
                <a:solidFill>
                  <a:srgbClr val="232B34"/>
                </a:solidFill>
                <a:latin typeface="Aptos"/>
              </a:rPr>
              <a:t>02. Miss. Bukhari Alina Ismail</a:t>
            </a:r>
          </a:p>
        </p:txBody>
      </p:sp>
      <p:sp>
        <p:nvSpPr>
          <p:cNvPr id="9" name="TextBox 8"/>
          <p:cNvSpPr txBox="1"/>
          <p:nvPr/>
        </p:nvSpPr>
        <p:spPr>
          <a:xfrm>
            <a:off x="850392" y="2542032"/>
            <a:ext cx="4892040" cy="329184"/>
          </a:xfrm>
          <a:prstGeom prst="rect">
            <a:avLst/>
          </a:prstGeom>
          <a:noFill/>
        </p:spPr>
        <p:txBody>
          <a:bodyPr wrap="square" anchor="t">
            <a:spAutoFit/>
          </a:bodyPr>
          <a:lstStyle/>
          <a:p>
            <a:pPr algn="l"/>
            <a:r>
              <a:rPr sz="1030" b="0">
                <a:solidFill>
                  <a:srgbClr val="232B34"/>
                </a:solidFill>
                <a:latin typeface="Aptos"/>
              </a:rPr>
              <a:t>03. Miss. Chougle Sharifa Aftab</a:t>
            </a:r>
          </a:p>
        </p:txBody>
      </p:sp>
      <p:sp>
        <p:nvSpPr>
          <p:cNvPr id="10" name="TextBox 9"/>
          <p:cNvSpPr txBox="1"/>
          <p:nvPr/>
        </p:nvSpPr>
        <p:spPr>
          <a:xfrm>
            <a:off x="850392" y="2944368"/>
            <a:ext cx="4892040" cy="329184"/>
          </a:xfrm>
          <a:prstGeom prst="rect">
            <a:avLst/>
          </a:prstGeom>
          <a:noFill/>
        </p:spPr>
        <p:txBody>
          <a:bodyPr wrap="square" anchor="t">
            <a:spAutoFit/>
          </a:bodyPr>
          <a:lstStyle/>
          <a:p>
            <a:pPr algn="l"/>
            <a:r>
              <a:rPr sz="1030" b="0">
                <a:solidFill>
                  <a:srgbClr val="232B34"/>
                </a:solidFill>
                <a:latin typeface="Aptos"/>
              </a:rPr>
              <a:t>04. Miss. Chougle Zainab Javed</a:t>
            </a:r>
          </a:p>
        </p:txBody>
      </p:sp>
      <p:sp>
        <p:nvSpPr>
          <p:cNvPr id="11" name="TextBox 10"/>
          <p:cNvSpPr txBox="1"/>
          <p:nvPr/>
        </p:nvSpPr>
        <p:spPr>
          <a:xfrm>
            <a:off x="850392" y="3346704"/>
            <a:ext cx="4892040" cy="329184"/>
          </a:xfrm>
          <a:prstGeom prst="rect">
            <a:avLst/>
          </a:prstGeom>
          <a:noFill/>
        </p:spPr>
        <p:txBody>
          <a:bodyPr wrap="square" anchor="t">
            <a:spAutoFit/>
          </a:bodyPr>
          <a:lstStyle/>
          <a:p>
            <a:pPr algn="l"/>
            <a:r>
              <a:rPr sz="1030" b="0">
                <a:solidFill>
                  <a:srgbClr val="232B34"/>
                </a:solidFill>
                <a:latin typeface="Aptos"/>
              </a:rPr>
              <a:t>05. Miss. Gauru Safaa Hamidulla</a:t>
            </a:r>
          </a:p>
        </p:txBody>
      </p:sp>
      <p:sp>
        <p:nvSpPr>
          <p:cNvPr id="12" name="TextBox 11"/>
          <p:cNvSpPr txBox="1"/>
          <p:nvPr/>
        </p:nvSpPr>
        <p:spPr>
          <a:xfrm>
            <a:off x="850392" y="3749039"/>
            <a:ext cx="4892040" cy="329184"/>
          </a:xfrm>
          <a:prstGeom prst="rect">
            <a:avLst/>
          </a:prstGeom>
          <a:noFill/>
        </p:spPr>
        <p:txBody>
          <a:bodyPr wrap="square" anchor="t">
            <a:spAutoFit/>
          </a:bodyPr>
          <a:lstStyle/>
          <a:p>
            <a:pPr algn="l"/>
            <a:r>
              <a:rPr sz="1030" b="0">
                <a:solidFill>
                  <a:srgbClr val="232B34"/>
                </a:solidFill>
                <a:latin typeface="Aptos"/>
              </a:rPr>
              <a:t>06. Miss. Jogilkar Riza Bilal</a:t>
            </a:r>
          </a:p>
        </p:txBody>
      </p:sp>
      <p:sp>
        <p:nvSpPr>
          <p:cNvPr id="13" name="TextBox 12"/>
          <p:cNvSpPr txBox="1"/>
          <p:nvPr/>
        </p:nvSpPr>
        <p:spPr>
          <a:xfrm>
            <a:off x="850392" y="4151376"/>
            <a:ext cx="4892040" cy="329184"/>
          </a:xfrm>
          <a:prstGeom prst="rect">
            <a:avLst/>
          </a:prstGeom>
          <a:noFill/>
        </p:spPr>
        <p:txBody>
          <a:bodyPr wrap="square" anchor="t">
            <a:spAutoFit/>
          </a:bodyPr>
          <a:lstStyle/>
          <a:p>
            <a:pPr algn="l"/>
            <a:r>
              <a:rPr sz="1030" b="0">
                <a:solidFill>
                  <a:srgbClr val="232B34"/>
                </a:solidFill>
                <a:latin typeface="Aptos"/>
              </a:rPr>
              <a:t>07. Miss. Kadiri Khadija Kamal</a:t>
            </a:r>
          </a:p>
        </p:txBody>
      </p:sp>
      <p:sp>
        <p:nvSpPr>
          <p:cNvPr id="14" name="TextBox 13"/>
          <p:cNvSpPr txBox="1"/>
          <p:nvPr/>
        </p:nvSpPr>
        <p:spPr>
          <a:xfrm>
            <a:off x="850392" y="4553712"/>
            <a:ext cx="4892040" cy="329184"/>
          </a:xfrm>
          <a:prstGeom prst="rect">
            <a:avLst/>
          </a:prstGeom>
          <a:noFill/>
        </p:spPr>
        <p:txBody>
          <a:bodyPr wrap="square" anchor="t">
            <a:spAutoFit/>
          </a:bodyPr>
          <a:lstStyle/>
          <a:p>
            <a:pPr algn="l"/>
            <a:r>
              <a:rPr sz="1030" b="0">
                <a:solidFill>
                  <a:srgbClr val="232B34"/>
                </a:solidFill>
                <a:latin typeface="Aptos"/>
              </a:rPr>
              <a:t>08. Miss. Kanekar Alfiya Arif</a:t>
            </a:r>
          </a:p>
        </p:txBody>
      </p:sp>
      <p:sp>
        <p:nvSpPr>
          <p:cNvPr id="15" name="TextBox 14"/>
          <p:cNvSpPr txBox="1"/>
          <p:nvPr/>
        </p:nvSpPr>
        <p:spPr>
          <a:xfrm>
            <a:off x="850392" y="4956048"/>
            <a:ext cx="4892040" cy="329184"/>
          </a:xfrm>
          <a:prstGeom prst="rect">
            <a:avLst/>
          </a:prstGeom>
          <a:noFill/>
        </p:spPr>
        <p:txBody>
          <a:bodyPr wrap="square" anchor="t">
            <a:spAutoFit/>
          </a:bodyPr>
          <a:lstStyle/>
          <a:p>
            <a:pPr algn="l"/>
            <a:r>
              <a:rPr sz="1030" b="0">
                <a:solidFill>
                  <a:srgbClr val="232B34"/>
                </a:solidFill>
                <a:latin typeface="Aptos"/>
              </a:rPr>
              <a:t>09. Miss. Kawchali Zoha Sarfaraz</a:t>
            </a:r>
          </a:p>
        </p:txBody>
      </p:sp>
      <p:sp>
        <p:nvSpPr>
          <p:cNvPr id="16" name="TextBox 15"/>
          <p:cNvSpPr txBox="1"/>
          <p:nvPr/>
        </p:nvSpPr>
        <p:spPr>
          <a:xfrm>
            <a:off x="850392" y="5358383"/>
            <a:ext cx="4892040" cy="329184"/>
          </a:xfrm>
          <a:prstGeom prst="rect">
            <a:avLst/>
          </a:prstGeom>
          <a:noFill/>
        </p:spPr>
        <p:txBody>
          <a:bodyPr wrap="square" anchor="t">
            <a:spAutoFit/>
          </a:bodyPr>
          <a:lstStyle/>
          <a:p>
            <a:pPr algn="l"/>
            <a:r>
              <a:rPr sz="1030" b="0">
                <a:solidFill>
                  <a:srgbClr val="232B34"/>
                </a:solidFill>
                <a:latin typeface="Aptos"/>
              </a:rPr>
              <a:t>10. Miss. Khot Saniya Imran</a:t>
            </a:r>
          </a:p>
        </p:txBody>
      </p:sp>
      <p:sp>
        <p:nvSpPr>
          <p:cNvPr id="17" name="Rounded Rectangle 16"/>
          <p:cNvSpPr/>
          <p:nvPr/>
        </p:nvSpPr>
        <p:spPr>
          <a:xfrm>
            <a:off x="626364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28231" y="1737360"/>
            <a:ext cx="4892040" cy="329184"/>
          </a:xfrm>
          <a:prstGeom prst="rect">
            <a:avLst/>
          </a:prstGeom>
          <a:noFill/>
        </p:spPr>
        <p:txBody>
          <a:bodyPr wrap="square" anchor="t">
            <a:spAutoFit/>
          </a:bodyPr>
          <a:lstStyle/>
          <a:p>
            <a:pPr algn="l"/>
            <a:r>
              <a:rPr sz="1030" b="0">
                <a:solidFill>
                  <a:srgbClr val="232B34"/>
                </a:solidFill>
                <a:latin typeface="Aptos"/>
              </a:rPr>
              <a:t>11. Miss. Mahadik Hajira Nasir</a:t>
            </a:r>
          </a:p>
        </p:txBody>
      </p:sp>
      <p:sp>
        <p:nvSpPr>
          <p:cNvPr id="19" name="TextBox 18"/>
          <p:cNvSpPr txBox="1"/>
          <p:nvPr/>
        </p:nvSpPr>
        <p:spPr>
          <a:xfrm>
            <a:off x="6428231" y="2139696"/>
            <a:ext cx="4892040" cy="329184"/>
          </a:xfrm>
          <a:prstGeom prst="rect">
            <a:avLst/>
          </a:prstGeom>
          <a:noFill/>
        </p:spPr>
        <p:txBody>
          <a:bodyPr wrap="square" anchor="t">
            <a:spAutoFit/>
          </a:bodyPr>
          <a:lstStyle/>
          <a:p>
            <a:pPr algn="l"/>
            <a:r>
              <a:rPr sz="1030" b="0">
                <a:solidFill>
                  <a:srgbClr val="232B34"/>
                </a:solidFill>
                <a:latin typeface="Aptos"/>
              </a:rPr>
              <a:t>12. Miss. Mujawar Amina Rais Ahmed</a:t>
            </a:r>
          </a:p>
        </p:txBody>
      </p:sp>
      <p:sp>
        <p:nvSpPr>
          <p:cNvPr id="20" name="TextBox 19"/>
          <p:cNvSpPr txBox="1"/>
          <p:nvPr/>
        </p:nvSpPr>
        <p:spPr>
          <a:xfrm>
            <a:off x="6428231" y="2542032"/>
            <a:ext cx="4892040" cy="329184"/>
          </a:xfrm>
          <a:prstGeom prst="rect">
            <a:avLst/>
          </a:prstGeom>
          <a:noFill/>
        </p:spPr>
        <p:txBody>
          <a:bodyPr wrap="square" anchor="t">
            <a:spAutoFit/>
          </a:bodyPr>
          <a:lstStyle/>
          <a:p>
            <a:pPr algn="l"/>
            <a:r>
              <a:rPr sz="1030" b="0">
                <a:solidFill>
                  <a:srgbClr val="232B34"/>
                </a:solidFill>
                <a:latin typeface="Aptos"/>
              </a:rPr>
              <a:t>13. Miss. Mukadam Halima Yasin</a:t>
            </a:r>
          </a:p>
        </p:txBody>
      </p:sp>
      <p:sp>
        <p:nvSpPr>
          <p:cNvPr id="21" name="TextBox 20"/>
          <p:cNvSpPr txBox="1"/>
          <p:nvPr/>
        </p:nvSpPr>
        <p:spPr>
          <a:xfrm>
            <a:off x="6428231" y="2944368"/>
            <a:ext cx="4892040" cy="329184"/>
          </a:xfrm>
          <a:prstGeom prst="rect">
            <a:avLst/>
          </a:prstGeom>
          <a:noFill/>
        </p:spPr>
        <p:txBody>
          <a:bodyPr wrap="square" anchor="t">
            <a:spAutoFit/>
          </a:bodyPr>
          <a:lstStyle/>
          <a:p>
            <a:pPr algn="l"/>
            <a:r>
              <a:rPr sz="1030" b="0">
                <a:solidFill>
                  <a:srgbClr val="232B34"/>
                </a:solidFill>
                <a:latin typeface="Aptos"/>
              </a:rPr>
              <a:t>14. Miss. Pardesi Humera Ashfaque</a:t>
            </a:r>
          </a:p>
        </p:txBody>
      </p:sp>
      <p:sp>
        <p:nvSpPr>
          <p:cNvPr id="22" name="TextBox 21"/>
          <p:cNvSpPr txBox="1"/>
          <p:nvPr/>
        </p:nvSpPr>
        <p:spPr>
          <a:xfrm>
            <a:off x="6428231" y="3346704"/>
            <a:ext cx="4892040" cy="329184"/>
          </a:xfrm>
          <a:prstGeom prst="rect">
            <a:avLst/>
          </a:prstGeom>
          <a:noFill/>
        </p:spPr>
        <p:txBody>
          <a:bodyPr wrap="square" anchor="t">
            <a:spAutoFit/>
          </a:bodyPr>
          <a:lstStyle/>
          <a:p>
            <a:pPr algn="l"/>
            <a:r>
              <a:rPr sz="1030" b="0">
                <a:solidFill>
                  <a:srgbClr val="232B34"/>
                </a:solidFill>
                <a:latin typeface="Aptos"/>
              </a:rPr>
              <a:t>15. Miss. Parkar Aliya Abdul Samad</a:t>
            </a:r>
          </a:p>
        </p:txBody>
      </p:sp>
      <p:sp>
        <p:nvSpPr>
          <p:cNvPr id="23" name="TextBox 22"/>
          <p:cNvSpPr txBox="1"/>
          <p:nvPr/>
        </p:nvSpPr>
        <p:spPr>
          <a:xfrm>
            <a:off x="6428231" y="3749039"/>
            <a:ext cx="4892040" cy="329184"/>
          </a:xfrm>
          <a:prstGeom prst="rect">
            <a:avLst/>
          </a:prstGeom>
          <a:noFill/>
        </p:spPr>
        <p:txBody>
          <a:bodyPr wrap="square" anchor="t">
            <a:spAutoFit/>
          </a:bodyPr>
          <a:lstStyle/>
          <a:p>
            <a:pPr algn="l"/>
            <a:r>
              <a:rPr sz="1030" b="0">
                <a:solidFill>
                  <a:srgbClr val="232B34"/>
                </a:solidFill>
                <a:latin typeface="Aptos"/>
              </a:rPr>
              <a:t>16. Miss. Parkar Hafsa Ibrahim</a:t>
            </a:r>
          </a:p>
        </p:txBody>
      </p:sp>
      <p:sp>
        <p:nvSpPr>
          <p:cNvPr id="24" name="TextBox 23"/>
          <p:cNvSpPr txBox="1"/>
          <p:nvPr/>
        </p:nvSpPr>
        <p:spPr>
          <a:xfrm>
            <a:off x="6428231" y="4151376"/>
            <a:ext cx="4892040" cy="329184"/>
          </a:xfrm>
          <a:prstGeom prst="rect">
            <a:avLst/>
          </a:prstGeom>
          <a:noFill/>
        </p:spPr>
        <p:txBody>
          <a:bodyPr wrap="square" anchor="t">
            <a:spAutoFit/>
          </a:bodyPr>
          <a:lstStyle/>
          <a:p>
            <a:pPr algn="l"/>
            <a:r>
              <a:rPr sz="1030" b="0">
                <a:solidFill>
                  <a:srgbClr val="232B34"/>
                </a:solidFill>
                <a:latin typeface="Aptos"/>
              </a:rPr>
              <a:t>17. Miss. Pedekar Sanjeeda Jaid</a:t>
            </a:r>
          </a:p>
        </p:txBody>
      </p:sp>
      <p:sp>
        <p:nvSpPr>
          <p:cNvPr id="25" name="TextBox 24"/>
          <p:cNvSpPr txBox="1"/>
          <p:nvPr/>
        </p:nvSpPr>
        <p:spPr>
          <a:xfrm>
            <a:off x="6428231" y="4553712"/>
            <a:ext cx="4892040" cy="329184"/>
          </a:xfrm>
          <a:prstGeom prst="rect">
            <a:avLst/>
          </a:prstGeom>
          <a:noFill/>
        </p:spPr>
        <p:txBody>
          <a:bodyPr wrap="square" anchor="t">
            <a:spAutoFit/>
          </a:bodyPr>
          <a:lstStyle/>
          <a:p>
            <a:pPr algn="l"/>
            <a:r>
              <a:rPr sz="1030" b="0">
                <a:solidFill>
                  <a:srgbClr val="232B34"/>
                </a:solidFill>
                <a:latin typeface="Aptos"/>
              </a:rPr>
              <a:t>18. Miss. Rawal Hameeda Riyaz</a:t>
            </a:r>
          </a:p>
        </p:txBody>
      </p:sp>
      <p:sp>
        <p:nvSpPr>
          <p:cNvPr id="26" name="TextBox 25"/>
          <p:cNvSpPr txBox="1"/>
          <p:nvPr/>
        </p:nvSpPr>
        <p:spPr>
          <a:xfrm>
            <a:off x="6428231" y="4956048"/>
            <a:ext cx="4892040" cy="329184"/>
          </a:xfrm>
          <a:prstGeom prst="rect">
            <a:avLst/>
          </a:prstGeom>
          <a:noFill/>
        </p:spPr>
        <p:txBody>
          <a:bodyPr wrap="square" anchor="t">
            <a:spAutoFit/>
          </a:bodyPr>
          <a:lstStyle/>
          <a:p>
            <a:pPr algn="l"/>
            <a:r>
              <a:rPr sz="1030" b="0">
                <a:solidFill>
                  <a:srgbClr val="232B34"/>
                </a:solidFill>
                <a:latin typeface="Aptos"/>
              </a:rPr>
              <a:t>19. Miss. Rawal Maysha Salim</a:t>
            </a:r>
          </a:p>
        </p:txBody>
      </p:sp>
      <p:sp>
        <p:nvSpPr>
          <p:cNvPr id="27" name="TextBox 26"/>
          <p:cNvSpPr txBox="1"/>
          <p:nvPr/>
        </p:nvSpPr>
        <p:spPr>
          <a:xfrm>
            <a:off x="6428231" y="5358383"/>
            <a:ext cx="4892040" cy="329184"/>
          </a:xfrm>
          <a:prstGeom prst="rect">
            <a:avLst/>
          </a:prstGeom>
          <a:noFill/>
        </p:spPr>
        <p:txBody>
          <a:bodyPr wrap="square" anchor="t">
            <a:spAutoFit/>
          </a:bodyPr>
          <a:lstStyle/>
          <a:p>
            <a:pPr algn="l"/>
            <a:r>
              <a:rPr sz="1030" b="0">
                <a:solidFill>
                  <a:srgbClr val="232B34"/>
                </a:solidFill>
                <a:latin typeface="Aptos"/>
              </a:rPr>
              <a:t>20. Miss. Sardar Ayesha Hamid</a:t>
            </a:r>
          </a:p>
        </p:txBody>
      </p:sp>
      <p:sp>
        <p:nvSpPr>
          <p:cNvPr id="28" name="TextBox 27"/>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5</a:t>
            </a:r>
          </a:p>
        </p:txBody>
      </p:sp>
      <p:sp>
        <p:nvSpPr>
          <p:cNvPr id="29" name="TextBox 28"/>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Std. IX — Marigold</a:t>
            </a:r>
          </a:p>
        </p:txBody>
      </p:sp>
      <p:sp>
        <p:nvSpPr>
          <p:cNvPr id="4" name="Rectangle 3"/>
          <p:cNvSpPr/>
          <p:nvPr/>
        </p:nvSpPr>
        <p:spPr>
          <a:xfrm>
            <a:off x="594360" y="987552"/>
            <a:ext cx="960120" cy="64008"/>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Student list • Part 2 of 2</a:t>
            </a:r>
          </a:p>
        </p:txBody>
      </p:sp>
      <p:sp>
        <p:nvSpPr>
          <p:cNvPr id="6" name="Rounded Rectangle 5"/>
          <p:cNvSpPr/>
          <p:nvPr/>
        </p:nvSpPr>
        <p:spPr>
          <a:xfrm>
            <a:off x="68580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50392" y="1737360"/>
            <a:ext cx="4892040" cy="329184"/>
          </a:xfrm>
          <a:prstGeom prst="rect">
            <a:avLst/>
          </a:prstGeom>
          <a:noFill/>
        </p:spPr>
        <p:txBody>
          <a:bodyPr wrap="square" anchor="t">
            <a:spAutoFit/>
          </a:bodyPr>
          <a:lstStyle/>
          <a:p>
            <a:pPr algn="l"/>
            <a:r>
              <a:rPr sz="1030" b="0">
                <a:solidFill>
                  <a:srgbClr val="232B34"/>
                </a:solidFill>
                <a:latin typeface="Aptos"/>
              </a:rPr>
              <a:t>21. Mast. Antule Abbas Abdul Karim</a:t>
            </a:r>
          </a:p>
        </p:txBody>
      </p:sp>
      <p:sp>
        <p:nvSpPr>
          <p:cNvPr id="8" name="TextBox 7"/>
          <p:cNvSpPr txBox="1"/>
          <p:nvPr/>
        </p:nvSpPr>
        <p:spPr>
          <a:xfrm>
            <a:off x="850392" y="2139696"/>
            <a:ext cx="4892040" cy="329184"/>
          </a:xfrm>
          <a:prstGeom prst="rect">
            <a:avLst/>
          </a:prstGeom>
          <a:noFill/>
        </p:spPr>
        <p:txBody>
          <a:bodyPr wrap="square" anchor="t">
            <a:spAutoFit/>
          </a:bodyPr>
          <a:lstStyle/>
          <a:p>
            <a:pPr algn="l"/>
            <a:r>
              <a:rPr sz="1030" b="0">
                <a:solidFill>
                  <a:srgbClr val="232B34"/>
                </a:solidFill>
                <a:latin typeface="Aptos"/>
              </a:rPr>
              <a:t>22. Mast. Bade Mohammed Arsh Liyakat</a:t>
            </a:r>
          </a:p>
        </p:txBody>
      </p:sp>
      <p:sp>
        <p:nvSpPr>
          <p:cNvPr id="9" name="TextBox 8"/>
          <p:cNvSpPr txBox="1"/>
          <p:nvPr/>
        </p:nvSpPr>
        <p:spPr>
          <a:xfrm>
            <a:off x="850392" y="2542032"/>
            <a:ext cx="4892040" cy="329184"/>
          </a:xfrm>
          <a:prstGeom prst="rect">
            <a:avLst/>
          </a:prstGeom>
          <a:noFill/>
        </p:spPr>
        <p:txBody>
          <a:bodyPr wrap="square" anchor="t">
            <a:spAutoFit/>
          </a:bodyPr>
          <a:lstStyle/>
          <a:p>
            <a:pPr algn="l"/>
            <a:r>
              <a:rPr sz="1030" b="0">
                <a:solidFill>
                  <a:srgbClr val="232B34"/>
                </a:solidFill>
                <a:latin typeface="Aptos"/>
              </a:rPr>
              <a:t>23. Mast. Chougle Ibrahim Shahid</a:t>
            </a:r>
          </a:p>
        </p:txBody>
      </p:sp>
      <p:sp>
        <p:nvSpPr>
          <p:cNvPr id="10" name="TextBox 9"/>
          <p:cNvSpPr txBox="1"/>
          <p:nvPr/>
        </p:nvSpPr>
        <p:spPr>
          <a:xfrm>
            <a:off x="850392" y="2944368"/>
            <a:ext cx="4892040" cy="329184"/>
          </a:xfrm>
          <a:prstGeom prst="rect">
            <a:avLst/>
          </a:prstGeom>
          <a:noFill/>
        </p:spPr>
        <p:txBody>
          <a:bodyPr wrap="square" anchor="t">
            <a:spAutoFit/>
          </a:bodyPr>
          <a:lstStyle/>
          <a:p>
            <a:pPr algn="l"/>
            <a:r>
              <a:rPr sz="1030" b="0">
                <a:solidFill>
                  <a:srgbClr val="232B34"/>
                </a:solidFill>
                <a:latin typeface="Aptos"/>
              </a:rPr>
              <a:t>24. Mast. Desai Zuber Kabir</a:t>
            </a:r>
          </a:p>
        </p:txBody>
      </p:sp>
      <p:sp>
        <p:nvSpPr>
          <p:cNvPr id="11" name="TextBox 10"/>
          <p:cNvSpPr txBox="1"/>
          <p:nvPr/>
        </p:nvSpPr>
        <p:spPr>
          <a:xfrm>
            <a:off x="850392" y="3346704"/>
            <a:ext cx="4892040" cy="329184"/>
          </a:xfrm>
          <a:prstGeom prst="rect">
            <a:avLst/>
          </a:prstGeom>
          <a:noFill/>
        </p:spPr>
        <p:txBody>
          <a:bodyPr wrap="square" anchor="t">
            <a:spAutoFit/>
          </a:bodyPr>
          <a:lstStyle/>
          <a:p>
            <a:pPr algn="l"/>
            <a:r>
              <a:rPr sz="1030" b="0">
                <a:solidFill>
                  <a:srgbClr val="232B34"/>
                </a:solidFill>
                <a:latin typeface="Aptos"/>
              </a:rPr>
              <a:t>25. Mast. Hamdulay Saad Nabil</a:t>
            </a:r>
          </a:p>
        </p:txBody>
      </p:sp>
      <p:sp>
        <p:nvSpPr>
          <p:cNvPr id="12" name="TextBox 11"/>
          <p:cNvSpPr txBox="1"/>
          <p:nvPr/>
        </p:nvSpPr>
        <p:spPr>
          <a:xfrm>
            <a:off x="850392" y="3749039"/>
            <a:ext cx="4892040" cy="329184"/>
          </a:xfrm>
          <a:prstGeom prst="rect">
            <a:avLst/>
          </a:prstGeom>
          <a:noFill/>
        </p:spPr>
        <p:txBody>
          <a:bodyPr wrap="square" anchor="t">
            <a:spAutoFit/>
          </a:bodyPr>
          <a:lstStyle/>
          <a:p>
            <a:pPr algn="l"/>
            <a:r>
              <a:rPr sz="1030" b="0">
                <a:solidFill>
                  <a:srgbClr val="232B34"/>
                </a:solidFill>
                <a:latin typeface="Aptos"/>
              </a:rPr>
              <a:t>26. Mast. Kawchali Furkan Mohsin</a:t>
            </a:r>
          </a:p>
        </p:txBody>
      </p:sp>
      <p:sp>
        <p:nvSpPr>
          <p:cNvPr id="13" name="TextBox 12"/>
          <p:cNvSpPr txBox="1"/>
          <p:nvPr/>
        </p:nvSpPr>
        <p:spPr>
          <a:xfrm>
            <a:off x="850392" y="4151376"/>
            <a:ext cx="4892040" cy="329184"/>
          </a:xfrm>
          <a:prstGeom prst="rect">
            <a:avLst/>
          </a:prstGeom>
          <a:noFill/>
        </p:spPr>
        <p:txBody>
          <a:bodyPr wrap="square" anchor="t">
            <a:spAutoFit/>
          </a:bodyPr>
          <a:lstStyle/>
          <a:p>
            <a:pPr algn="l"/>
            <a:r>
              <a:rPr sz="1030" b="0">
                <a:solidFill>
                  <a:srgbClr val="232B34"/>
                </a:solidFill>
                <a:latin typeface="Aptos"/>
              </a:rPr>
              <a:t>27. Mast. Khalfe Mohammed Sarim Hidayat</a:t>
            </a:r>
          </a:p>
        </p:txBody>
      </p:sp>
      <p:sp>
        <p:nvSpPr>
          <p:cNvPr id="14" name="TextBox 13"/>
          <p:cNvSpPr txBox="1"/>
          <p:nvPr/>
        </p:nvSpPr>
        <p:spPr>
          <a:xfrm>
            <a:off x="850392" y="4553712"/>
            <a:ext cx="4892040" cy="329184"/>
          </a:xfrm>
          <a:prstGeom prst="rect">
            <a:avLst/>
          </a:prstGeom>
          <a:noFill/>
        </p:spPr>
        <p:txBody>
          <a:bodyPr wrap="square" anchor="t">
            <a:spAutoFit/>
          </a:bodyPr>
          <a:lstStyle/>
          <a:p>
            <a:pPr algn="l"/>
            <a:r>
              <a:rPr sz="1030" b="0">
                <a:solidFill>
                  <a:srgbClr val="232B34"/>
                </a:solidFill>
                <a:latin typeface="Aptos"/>
              </a:rPr>
              <a:t>28. Mast. Khot Arham Salman</a:t>
            </a:r>
          </a:p>
        </p:txBody>
      </p:sp>
      <p:sp>
        <p:nvSpPr>
          <p:cNvPr id="15" name="TextBox 14"/>
          <p:cNvSpPr txBox="1"/>
          <p:nvPr/>
        </p:nvSpPr>
        <p:spPr>
          <a:xfrm>
            <a:off x="850392" y="4956048"/>
            <a:ext cx="4892040" cy="329184"/>
          </a:xfrm>
          <a:prstGeom prst="rect">
            <a:avLst/>
          </a:prstGeom>
          <a:noFill/>
        </p:spPr>
        <p:txBody>
          <a:bodyPr wrap="square" anchor="t">
            <a:spAutoFit/>
          </a:bodyPr>
          <a:lstStyle/>
          <a:p>
            <a:pPr algn="l"/>
            <a:r>
              <a:rPr sz="1030" b="0">
                <a:solidFill>
                  <a:srgbClr val="232B34"/>
                </a:solidFill>
                <a:latin typeface="Aptos"/>
              </a:rPr>
              <a:t>29. Mast. Mandlekar Saad Khalil</a:t>
            </a:r>
          </a:p>
        </p:txBody>
      </p:sp>
      <p:sp>
        <p:nvSpPr>
          <p:cNvPr id="16" name="TextBox 15"/>
          <p:cNvSpPr txBox="1"/>
          <p:nvPr/>
        </p:nvSpPr>
        <p:spPr>
          <a:xfrm>
            <a:off x="850392" y="5358383"/>
            <a:ext cx="4892040" cy="329184"/>
          </a:xfrm>
          <a:prstGeom prst="rect">
            <a:avLst/>
          </a:prstGeom>
          <a:noFill/>
        </p:spPr>
        <p:txBody>
          <a:bodyPr wrap="square" anchor="t">
            <a:spAutoFit/>
          </a:bodyPr>
          <a:lstStyle/>
          <a:p>
            <a:pPr algn="l"/>
            <a:r>
              <a:rPr sz="1030" b="0">
                <a:solidFill>
                  <a:srgbClr val="232B34"/>
                </a:solidFill>
                <a:latin typeface="Aptos"/>
              </a:rPr>
              <a:t>30. Mast. Mukadam Malik Mushtak</a:t>
            </a:r>
          </a:p>
        </p:txBody>
      </p:sp>
      <p:sp>
        <p:nvSpPr>
          <p:cNvPr id="17" name="Rounded Rectangle 16"/>
          <p:cNvSpPr/>
          <p:nvPr/>
        </p:nvSpPr>
        <p:spPr>
          <a:xfrm>
            <a:off x="626364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28231" y="1737360"/>
            <a:ext cx="4892040" cy="329184"/>
          </a:xfrm>
          <a:prstGeom prst="rect">
            <a:avLst/>
          </a:prstGeom>
          <a:noFill/>
        </p:spPr>
        <p:txBody>
          <a:bodyPr wrap="square" anchor="t">
            <a:spAutoFit/>
          </a:bodyPr>
          <a:lstStyle/>
          <a:p>
            <a:pPr algn="l"/>
            <a:r>
              <a:rPr sz="1030" b="0">
                <a:solidFill>
                  <a:srgbClr val="232B34"/>
                </a:solidFill>
                <a:latin typeface="Aptos"/>
              </a:rPr>
              <a:t>31. Mast. Mullaji Anas Bilal</a:t>
            </a:r>
          </a:p>
        </p:txBody>
      </p:sp>
      <p:sp>
        <p:nvSpPr>
          <p:cNvPr id="19" name="TextBox 18"/>
          <p:cNvSpPr txBox="1"/>
          <p:nvPr/>
        </p:nvSpPr>
        <p:spPr>
          <a:xfrm>
            <a:off x="6428231" y="2139696"/>
            <a:ext cx="4892040" cy="329184"/>
          </a:xfrm>
          <a:prstGeom prst="rect">
            <a:avLst/>
          </a:prstGeom>
          <a:noFill/>
        </p:spPr>
        <p:txBody>
          <a:bodyPr wrap="square" anchor="t">
            <a:spAutoFit/>
          </a:bodyPr>
          <a:lstStyle/>
          <a:p>
            <a:pPr algn="l"/>
            <a:r>
              <a:rPr sz="1030" b="0">
                <a:solidFill>
                  <a:srgbClr val="232B34"/>
                </a:solidFill>
                <a:latin typeface="Aptos"/>
              </a:rPr>
              <a:t>32. Mast. Mullaji Mohammad Hasib</a:t>
            </a:r>
          </a:p>
        </p:txBody>
      </p:sp>
      <p:sp>
        <p:nvSpPr>
          <p:cNvPr id="20" name="TextBox 19"/>
          <p:cNvSpPr txBox="1"/>
          <p:nvPr/>
        </p:nvSpPr>
        <p:spPr>
          <a:xfrm>
            <a:off x="6428231" y="2542032"/>
            <a:ext cx="4892040" cy="329184"/>
          </a:xfrm>
          <a:prstGeom prst="rect">
            <a:avLst/>
          </a:prstGeom>
          <a:noFill/>
        </p:spPr>
        <p:txBody>
          <a:bodyPr wrap="square" anchor="t">
            <a:spAutoFit/>
          </a:bodyPr>
          <a:lstStyle/>
          <a:p>
            <a:pPr algn="l"/>
            <a:r>
              <a:rPr sz="1030" b="0">
                <a:solidFill>
                  <a:srgbClr val="232B34"/>
                </a:solidFill>
                <a:latin typeface="Aptos"/>
              </a:rPr>
              <a:t>33. Mast. Nivsekar Hanzala Shakil</a:t>
            </a:r>
          </a:p>
        </p:txBody>
      </p:sp>
      <p:sp>
        <p:nvSpPr>
          <p:cNvPr id="21" name="TextBox 20"/>
          <p:cNvSpPr txBox="1"/>
          <p:nvPr/>
        </p:nvSpPr>
        <p:spPr>
          <a:xfrm>
            <a:off x="6428231" y="2944368"/>
            <a:ext cx="4892040" cy="329184"/>
          </a:xfrm>
          <a:prstGeom prst="rect">
            <a:avLst/>
          </a:prstGeom>
          <a:noFill/>
        </p:spPr>
        <p:txBody>
          <a:bodyPr wrap="square" anchor="t">
            <a:spAutoFit/>
          </a:bodyPr>
          <a:lstStyle/>
          <a:p>
            <a:pPr algn="l"/>
            <a:r>
              <a:rPr sz="1030" b="0">
                <a:solidFill>
                  <a:srgbClr val="232B34"/>
                </a:solidFill>
                <a:latin typeface="Aptos"/>
              </a:rPr>
              <a:t>34. Mast. Pathan Zidan Rafique</a:t>
            </a:r>
          </a:p>
        </p:txBody>
      </p:sp>
      <p:sp>
        <p:nvSpPr>
          <p:cNvPr id="22" name="TextBox 21"/>
          <p:cNvSpPr txBox="1"/>
          <p:nvPr/>
        </p:nvSpPr>
        <p:spPr>
          <a:xfrm>
            <a:off x="6428231" y="3346704"/>
            <a:ext cx="4892040" cy="329184"/>
          </a:xfrm>
          <a:prstGeom prst="rect">
            <a:avLst/>
          </a:prstGeom>
          <a:noFill/>
        </p:spPr>
        <p:txBody>
          <a:bodyPr wrap="square" anchor="t">
            <a:spAutoFit/>
          </a:bodyPr>
          <a:lstStyle/>
          <a:p>
            <a:pPr algn="l"/>
            <a:r>
              <a:rPr sz="1030" b="0">
                <a:solidFill>
                  <a:srgbClr val="232B34"/>
                </a:solidFill>
                <a:latin typeface="Aptos"/>
              </a:rPr>
              <a:t>35. Mast. Rawal Alham Riyaz</a:t>
            </a:r>
          </a:p>
        </p:txBody>
      </p:sp>
      <p:sp>
        <p:nvSpPr>
          <p:cNvPr id="23" name="TextBox 22"/>
          <p:cNvSpPr txBox="1"/>
          <p:nvPr/>
        </p:nvSpPr>
        <p:spPr>
          <a:xfrm>
            <a:off x="6428231" y="3749039"/>
            <a:ext cx="4892040" cy="329184"/>
          </a:xfrm>
          <a:prstGeom prst="rect">
            <a:avLst/>
          </a:prstGeom>
          <a:noFill/>
        </p:spPr>
        <p:txBody>
          <a:bodyPr wrap="square" anchor="t">
            <a:spAutoFit/>
          </a:bodyPr>
          <a:lstStyle/>
          <a:p>
            <a:pPr algn="l"/>
            <a:r>
              <a:rPr sz="1030" b="0">
                <a:solidFill>
                  <a:srgbClr val="232B34"/>
                </a:solidFill>
                <a:latin typeface="Aptos"/>
              </a:rPr>
              <a:t>36. Mast. Sable Muhammed Sharif Rafiq Ahmed</a:t>
            </a:r>
          </a:p>
        </p:txBody>
      </p:sp>
      <p:sp>
        <p:nvSpPr>
          <p:cNvPr id="24" name="TextBox 23"/>
          <p:cNvSpPr txBox="1"/>
          <p:nvPr/>
        </p:nvSpPr>
        <p:spPr>
          <a:xfrm>
            <a:off x="6428231" y="4151376"/>
            <a:ext cx="4892040" cy="329184"/>
          </a:xfrm>
          <a:prstGeom prst="rect">
            <a:avLst/>
          </a:prstGeom>
          <a:noFill/>
        </p:spPr>
        <p:txBody>
          <a:bodyPr wrap="square" anchor="t">
            <a:spAutoFit/>
          </a:bodyPr>
          <a:lstStyle/>
          <a:p>
            <a:pPr algn="l"/>
            <a:r>
              <a:rPr sz="1030" b="0">
                <a:solidFill>
                  <a:srgbClr val="232B34"/>
                </a:solidFill>
                <a:latin typeface="Aptos"/>
              </a:rPr>
              <a:t>37. Mast. Shaikh Farhan Muzaffar</a:t>
            </a:r>
          </a:p>
        </p:txBody>
      </p:sp>
      <p:sp>
        <p:nvSpPr>
          <p:cNvPr id="25" name="TextBox 24"/>
          <p:cNvSpPr txBox="1"/>
          <p:nvPr/>
        </p:nvSpPr>
        <p:spPr>
          <a:xfrm>
            <a:off x="6428231" y="4553712"/>
            <a:ext cx="4892040" cy="329184"/>
          </a:xfrm>
          <a:prstGeom prst="rect">
            <a:avLst/>
          </a:prstGeom>
          <a:noFill/>
        </p:spPr>
        <p:txBody>
          <a:bodyPr wrap="square" anchor="t">
            <a:spAutoFit/>
          </a:bodyPr>
          <a:lstStyle/>
          <a:p>
            <a:pPr algn="l"/>
            <a:r>
              <a:rPr sz="1030" b="0">
                <a:solidFill>
                  <a:srgbClr val="232B34"/>
                </a:solidFill>
                <a:latin typeface="Aptos"/>
              </a:rPr>
              <a:t>38. Mast. Shaikh Mohammed Dayyan Parvej</a:t>
            </a:r>
          </a:p>
        </p:txBody>
      </p:sp>
      <p:sp>
        <p:nvSpPr>
          <p:cNvPr id="26" name="TextBox 25"/>
          <p:cNvSpPr txBox="1"/>
          <p:nvPr/>
        </p:nvSpPr>
        <p:spPr>
          <a:xfrm>
            <a:off x="6428231" y="4956048"/>
            <a:ext cx="4892040" cy="329184"/>
          </a:xfrm>
          <a:prstGeom prst="rect">
            <a:avLst/>
          </a:prstGeom>
          <a:noFill/>
        </p:spPr>
        <p:txBody>
          <a:bodyPr wrap="square" anchor="t">
            <a:spAutoFit/>
          </a:bodyPr>
          <a:lstStyle/>
          <a:p>
            <a:pPr algn="l"/>
            <a:r>
              <a:rPr sz="1030" b="0">
                <a:solidFill>
                  <a:srgbClr val="232B34"/>
                </a:solidFill>
                <a:latin typeface="Aptos"/>
              </a:rPr>
              <a:t>39. Mast. Siddique Arman Aslam</a:t>
            </a:r>
          </a:p>
        </p:txBody>
      </p:sp>
      <p:sp>
        <p:nvSpPr>
          <p:cNvPr id="27" name="TextBox 26"/>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5</a:t>
            </a:r>
          </a:p>
        </p:txBody>
      </p:sp>
      <p:sp>
        <p:nvSpPr>
          <p:cNvPr id="28" name="TextBox 27"/>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Std. IX — Gerbera</a:t>
            </a:r>
          </a:p>
        </p:txBody>
      </p:sp>
      <p:sp>
        <p:nvSpPr>
          <p:cNvPr id="4" name="Rectangle 3"/>
          <p:cNvSpPr/>
          <p:nvPr/>
        </p:nvSpPr>
        <p:spPr>
          <a:xfrm>
            <a:off x="594360" y="987552"/>
            <a:ext cx="960120" cy="64008"/>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Student list • Part 1 of 1</a:t>
            </a:r>
          </a:p>
        </p:txBody>
      </p:sp>
      <p:sp>
        <p:nvSpPr>
          <p:cNvPr id="6" name="Rounded Rectangle 5"/>
          <p:cNvSpPr/>
          <p:nvPr/>
        </p:nvSpPr>
        <p:spPr>
          <a:xfrm>
            <a:off x="68580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50392" y="1737360"/>
            <a:ext cx="4892040" cy="329184"/>
          </a:xfrm>
          <a:prstGeom prst="rect">
            <a:avLst/>
          </a:prstGeom>
          <a:noFill/>
        </p:spPr>
        <p:txBody>
          <a:bodyPr wrap="square" anchor="t">
            <a:spAutoFit/>
          </a:bodyPr>
          <a:lstStyle/>
          <a:p>
            <a:pPr algn="l"/>
            <a:r>
              <a:rPr sz="1030" b="0">
                <a:solidFill>
                  <a:srgbClr val="232B34"/>
                </a:solidFill>
                <a:latin typeface="Aptos"/>
              </a:rPr>
              <a:t>01. Miss. Duduke Sharifa Sarfaraz</a:t>
            </a:r>
          </a:p>
        </p:txBody>
      </p:sp>
      <p:sp>
        <p:nvSpPr>
          <p:cNvPr id="8" name="TextBox 7"/>
          <p:cNvSpPr txBox="1"/>
          <p:nvPr/>
        </p:nvSpPr>
        <p:spPr>
          <a:xfrm>
            <a:off x="850392" y="2139696"/>
            <a:ext cx="4892040" cy="329184"/>
          </a:xfrm>
          <a:prstGeom prst="rect">
            <a:avLst/>
          </a:prstGeom>
          <a:noFill/>
        </p:spPr>
        <p:txBody>
          <a:bodyPr wrap="square" anchor="t">
            <a:spAutoFit/>
          </a:bodyPr>
          <a:lstStyle/>
          <a:p>
            <a:pPr algn="l"/>
            <a:r>
              <a:rPr sz="1030" b="0">
                <a:solidFill>
                  <a:srgbClr val="232B34"/>
                </a:solidFill>
                <a:latin typeface="Aptos"/>
              </a:rPr>
              <a:t>02. Miss. Jasnaik Mehreen Majid</a:t>
            </a:r>
          </a:p>
        </p:txBody>
      </p:sp>
      <p:sp>
        <p:nvSpPr>
          <p:cNvPr id="9" name="TextBox 8"/>
          <p:cNvSpPr txBox="1"/>
          <p:nvPr/>
        </p:nvSpPr>
        <p:spPr>
          <a:xfrm>
            <a:off x="850392" y="2542032"/>
            <a:ext cx="4892040" cy="329184"/>
          </a:xfrm>
          <a:prstGeom prst="rect">
            <a:avLst/>
          </a:prstGeom>
          <a:noFill/>
        </p:spPr>
        <p:txBody>
          <a:bodyPr wrap="square" anchor="t">
            <a:spAutoFit/>
          </a:bodyPr>
          <a:lstStyle/>
          <a:p>
            <a:pPr algn="l"/>
            <a:r>
              <a:rPr sz="1030" b="0">
                <a:solidFill>
                  <a:srgbClr val="232B34"/>
                </a:solidFill>
                <a:latin typeface="Aptos"/>
              </a:rPr>
              <a:t>03. Miss. Kadiri Sidra Kasim</a:t>
            </a:r>
          </a:p>
        </p:txBody>
      </p:sp>
      <p:sp>
        <p:nvSpPr>
          <p:cNvPr id="10" name="TextBox 9"/>
          <p:cNvSpPr txBox="1"/>
          <p:nvPr/>
        </p:nvSpPr>
        <p:spPr>
          <a:xfrm>
            <a:off x="850392" y="2944368"/>
            <a:ext cx="4892040" cy="329184"/>
          </a:xfrm>
          <a:prstGeom prst="rect">
            <a:avLst/>
          </a:prstGeom>
          <a:noFill/>
        </p:spPr>
        <p:txBody>
          <a:bodyPr wrap="square" anchor="t">
            <a:spAutoFit/>
          </a:bodyPr>
          <a:lstStyle/>
          <a:p>
            <a:pPr algn="l"/>
            <a:r>
              <a:rPr sz="1030" b="0">
                <a:solidFill>
                  <a:srgbClr val="232B34"/>
                </a:solidFill>
                <a:latin typeface="Aptos"/>
              </a:rPr>
              <a:t>04. Miss. Khan Misba Javed</a:t>
            </a:r>
          </a:p>
        </p:txBody>
      </p:sp>
      <p:sp>
        <p:nvSpPr>
          <p:cNvPr id="11" name="TextBox 10"/>
          <p:cNvSpPr txBox="1"/>
          <p:nvPr/>
        </p:nvSpPr>
        <p:spPr>
          <a:xfrm>
            <a:off x="850392" y="3346704"/>
            <a:ext cx="4892040" cy="329184"/>
          </a:xfrm>
          <a:prstGeom prst="rect">
            <a:avLst/>
          </a:prstGeom>
          <a:noFill/>
        </p:spPr>
        <p:txBody>
          <a:bodyPr wrap="square" anchor="t">
            <a:spAutoFit/>
          </a:bodyPr>
          <a:lstStyle/>
          <a:p>
            <a:pPr algn="l"/>
            <a:r>
              <a:rPr sz="1030" b="0">
                <a:solidFill>
                  <a:srgbClr val="232B34"/>
                </a:solidFill>
                <a:latin typeface="Aptos"/>
              </a:rPr>
              <a:t>05. Miss. Khot Erum Wasim</a:t>
            </a:r>
          </a:p>
        </p:txBody>
      </p:sp>
      <p:sp>
        <p:nvSpPr>
          <p:cNvPr id="12" name="TextBox 11"/>
          <p:cNvSpPr txBox="1"/>
          <p:nvPr/>
        </p:nvSpPr>
        <p:spPr>
          <a:xfrm>
            <a:off x="850392" y="3749039"/>
            <a:ext cx="4892040" cy="329184"/>
          </a:xfrm>
          <a:prstGeom prst="rect">
            <a:avLst/>
          </a:prstGeom>
          <a:noFill/>
        </p:spPr>
        <p:txBody>
          <a:bodyPr wrap="square" anchor="t">
            <a:spAutoFit/>
          </a:bodyPr>
          <a:lstStyle/>
          <a:p>
            <a:pPr algn="l"/>
            <a:r>
              <a:rPr sz="1030" b="0">
                <a:solidFill>
                  <a:srgbClr val="232B34"/>
                </a:solidFill>
                <a:latin typeface="Aptos"/>
              </a:rPr>
              <a:t>06. Miss. Khot Muskan Munawwar</a:t>
            </a:r>
          </a:p>
        </p:txBody>
      </p:sp>
      <p:sp>
        <p:nvSpPr>
          <p:cNvPr id="13" name="TextBox 12"/>
          <p:cNvSpPr txBox="1"/>
          <p:nvPr/>
        </p:nvSpPr>
        <p:spPr>
          <a:xfrm>
            <a:off x="850392" y="4151376"/>
            <a:ext cx="4892040" cy="329184"/>
          </a:xfrm>
          <a:prstGeom prst="rect">
            <a:avLst/>
          </a:prstGeom>
          <a:noFill/>
        </p:spPr>
        <p:txBody>
          <a:bodyPr wrap="square" anchor="t">
            <a:spAutoFit/>
          </a:bodyPr>
          <a:lstStyle/>
          <a:p>
            <a:pPr algn="l"/>
            <a:r>
              <a:rPr sz="1030" b="0">
                <a:solidFill>
                  <a:srgbClr val="232B34"/>
                </a:solidFill>
                <a:latin typeface="Aptos"/>
              </a:rPr>
              <a:t>07. Miss. Makhjankar Ayesha Mubarak</a:t>
            </a:r>
          </a:p>
        </p:txBody>
      </p:sp>
      <p:sp>
        <p:nvSpPr>
          <p:cNvPr id="14" name="TextBox 13"/>
          <p:cNvSpPr txBox="1"/>
          <p:nvPr/>
        </p:nvSpPr>
        <p:spPr>
          <a:xfrm>
            <a:off x="850392" y="4553712"/>
            <a:ext cx="4892040" cy="329184"/>
          </a:xfrm>
          <a:prstGeom prst="rect">
            <a:avLst/>
          </a:prstGeom>
          <a:noFill/>
        </p:spPr>
        <p:txBody>
          <a:bodyPr wrap="square" anchor="t">
            <a:spAutoFit/>
          </a:bodyPr>
          <a:lstStyle/>
          <a:p>
            <a:pPr algn="l"/>
            <a:r>
              <a:rPr sz="1030" b="0">
                <a:solidFill>
                  <a:srgbClr val="232B34"/>
                </a:solidFill>
                <a:latin typeface="Aptos"/>
              </a:rPr>
              <a:t>08. Miss. Sayyed Rabia Mubinuddin</a:t>
            </a:r>
          </a:p>
        </p:txBody>
      </p:sp>
      <p:sp>
        <p:nvSpPr>
          <p:cNvPr id="15" name="TextBox 14"/>
          <p:cNvSpPr txBox="1"/>
          <p:nvPr/>
        </p:nvSpPr>
        <p:spPr>
          <a:xfrm>
            <a:off x="850392" y="4956048"/>
            <a:ext cx="4892040" cy="329184"/>
          </a:xfrm>
          <a:prstGeom prst="rect">
            <a:avLst/>
          </a:prstGeom>
          <a:noFill/>
        </p:spPr>
        <p:txBody>
          <a:bodyPr wrap="square" anchor="t">
            <a:spAutoFit/>
          </a:bodyPr>
          <a:lstStyle/>
          <a:p>
            <a:pPr algn="l"/>
            <a:r>
              <a:rPr sz="1030" b="0">
                <a:solidFill>
                  <a:srgbClr val="232B34"/>
                </a:solidFill>
                <a:latin typeface="Aptos"/>
              </a:rPr>
              <a:t>09. Mast. Chougule Ayman Ayyaj</a:t>
            </a:r>
          </a:p>
        </p:txBody>
      </p:sp>
      <p:sp>
        <p:nvSpPr>
          <p:cNvPr id="16" name="TextBox 15"/>
          <p:cNvSpPr txBox="1"/>
          <p:nvPr/>
        </p:nvSpPr>
        <p:spPr>
          <a:xfrm>
            <a:off x="850392" y="5358383"/>
            <a:ext cx="4892040" cy="329184"/>
          </a:xfrm>
          <a:prstGeom prst="rect">
            <a:avLst/>
          </a:prstGeom>
          <a:noFill/>
        </p:spPr>
        <p:txBody>
          <a:bodyPr wrap="square" anchor="t">
            <a:spAutoFit/>
          </a:bodyPr>
          <a:lstStyle/>
          <a:p>
            <a:pPr algn="l"/>
            <a:r>
              <a:rPr sz="1030" b="0">
                <a:solidFill>
                  <a:srgbClr val="232B34"/>
                </a:solidFill>
                <a:latin typeface="Aptos"/>
              </a:rPr>
              <a:t>10. Mast. Dalvi Farhan Juned</a:t>
            </a:r>
          </a:p>
        </p:txBody>
      </p:sp>
      <p:sp>
        <p:nvSpPr>
          <p:cNvPr id="17" name="Rounded Rectangle 16"/>
          <p:cNvSpPr/>
          <p:nvPr/>
        </p:nvSpPr>
        <p:spPr>
          <a:xfrm>
            <a:off x="6263640" y="1572768"/>
            <a:ext cx="5257800" cy="45262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428231" y="1737360"/>
            <a:ext cx="4892040" cy="329184"/>
          </a:xfrm>
          <a:prstGeom prst="rect">
            <a:avLst/>
          </a:prstGeom>
          <a:noFill/>
        </p:spPr>
        <p:txBody>
          <a:bodyPr wrap="square" anchor="t">
            <a:spAutoFit/>
          </a:bodyPr>
          <a:lstStyle/>
          <a:p>
            <a:pPr algn="l"/>
            <a:r>
              <a:rPr sz="1030" b="0">
                <a:solidFill>
                  <a:srgbClr val="232B34"/>
                </a:solidFill>
                <a:latin typeface="Aptos"/>
              </a:rPr>
              <a:t>11. Mast. Duduke Safwan Mohammed Saleh</a:t>
            </a:r>
          </a:p>
        </p:txBody>
      </p:sp>
      <p:sp>
        <p:nvSpPr>
          <p:cNvPr id="19" name="TextBox 18"/>
          <p:cNvSpPr txBox="1"/>
          <p:nvPr/>
        </p:nvSpPr>
        <p:spPr>
          <a:xfrm>
            <a:off x="6428231" y="2139696"/>
            <a:ext cx="4892040" cy="329184"/>
          </a:xfrm>
          <a:prstGeom prst="rect">
            <a:avLst/>
          </a:prstGeom>
          <a:noFill/>
        </p:spPr>
        <p:txBody>
          <a:bodyPr wrap="square" anchor="t">
            <a:spAutoFit/>
          </a:bodyPr>
          <a:lstStyle/>
          <a:p>
            <a:pPr algn="l"/>
            <a:r>
              <a:rPr sz="1030" b="0">
                <a:solidFill>
                  <a:srgbClr val="232B34"/>
                </a:solidFill>
                <a:latin typeface="Aptos"/>
              </a:rPr>
              <a:t>12. Mast. Khot Ahmed Mubin</a:t>
            </a:r>
          </a:p>
        </p:txBody>
      </p:sp>
      <p:sp>
        <p:nvSpPr>
          <p:cNvPr id="20" name="TextBox 19"/>
          <p:cNvSpPr txBox="1"/>
          <p:nvPr/>
        </p:nvSpPr>
        <p:spPr>
          <a:xfrm>
            <a:off x="6428231" y="2542032"/>
            <a:ext cx="4892040" cy="329184"/>
          </a:xfrm>
          <a:prstGeom prst="rect">
            <a:avLst/>
          </a:prstGeom>
          <a:noFill/>
        </p:spPr>
        <p:txBody>
          <a:bodyPr wrap="square" anchor="t">
            <a:spAutoFit/>
          </a:bodyPr>
          <a:lstStyle/>
          <a:p>
            <a:pPr algn="l"/>
            <a:r>
              <a:rPr sz="1030" b="0">
                <a:solidFill>
                  <a:srgbClr val="232B34"/>
                </a:solidFill>
                <a:latin typeface="Aptos"/>
              </a:rPr>
              <a:t>13. Mast. Kondekar Muhammad Waail Tousif</a:t>
            </a:r>
          </a:p>
        </p:txBody>
      </p:sp>
      <p:sp>
        <p:nvSpPr>
          <p:cNvPr id="21" name="TextBox 20"/>
          <p:cNvSpPr txBox="1"/>
          <p:nvPr/>
        </p:nvSpPr>
        <p:spPr>
          <a:xfrm>
            <a:off x="6428231" y="2944368"/>
            <a:ext cx="4892040" cy="329184"/>
          </a:xfrm>
          <a:prstGeom prst="rect">
            <a:avLst/>
          </a:prstGeom>
          <a:noFill/>
        </p:spPr>
        <p:txBody>
          <a:bodyPr wrap="square" anchor="t">
            <a:spAutoFit/>
          </a:bodyPr>
          <a:lstStyle/>
          <a:p>
            <a:pPr algn="l"/>
            <a:r>
              <a:rPr sz="1030" b="0">
                <a:solidFill>
                  <a:srgbClr val="232B34"/>
                </a:solidFill>
                <a:latin typeface="Aptos"/>
              </a:rPr>
              <a:t>14. Mast. Mulla Abdulahad Riyazahmed</a:t>
            </a:r>
          </a:p>
        </p:txBody>
      </p:sp>
      <p:sp>
        <p:nvSpPr>
          <p:cNvPr id="22" name="TextBox 21"/>
          <p:cNvSpPr txBox="1"/>
          <p:nvPr/>
        </p:nvSpPr>
        <p:spPr>
          <a:xfrm>
            <a:off x="6428231" y="3346704"/>
            <a:ext cx="4892040" cy="329184"/>
          </a:xfrm>
          <a:prstGeom prst="rect">
            <a:avLst/>
          </a:prstGeom>
          <a:noFill/>
        </p:spPr>
        <p:txBody>
          <a:bodyPr wrap="square" anchor="t">
            <a:spAutoFit/>
          </a:bodyPr>
          <a:lstStyle/>
          <a:p>
            <a:pPr algn="l"/>
            <a:r>
              <a:rPr sz="1030" b="0">
                <a:solidFill>
                  <a:srgbClr val="232B34"/>
                </a:solidFill>
                <a:latin typeface="Aptos"/>
              </a:rPr>
              <a:t>15. Mast. Mulla Rehan Imtiyaz</a:t>
            </a:r>
          </a:p>
        </p:txBody>
      </p:sp>
      <p:sp>
        <p:nvSpPr>
          <p:cNvPr id="23" name="TextBox 22"/>
          <p:cNvSpPr txBox="1"/>
          <p:nvPr/>
        </p:nvSpPr>
        <p:spPr>
          <a:xfrm>
            <a:off x="6428231" y="3749039"/>
            <a:ext cx="4892040" cy="329184"/>
          </a:xfrm>
          <a:prstGeom prst="rect">
            <a:avLst/>
          </a:prstGeom>
          <a:noFill/>
        </p:spPr>
        <p:txBody>
          <a:bodyPr wrap="square" anchor="t">
            <a:spAutoFit/>
          </a:bodyPr>
          <a:lstStyle/>
          <a:p>
            <a:pPr algn="l"/>
            <a:r>
              <a:rPr sz="1030" b="0">
                <a:solidFill>
                  <a:srgbClr val="232B34"/>
                </a:solidFill>
                <a:latin typeface="Aptos"/>
              </a:rPr>
              <a:t>16. Mast. Palekar Ayyan Waqar</a:t>
            </a:r>
          </a:p>
        </p:txBody>
      </p:sp>
      <p:sp>
        <p:nvSpPr>
          <p:cNvPr id="24" name="TextBox 23"/>
          <p:cNvSpPr txBox="1"/>
          <p:nvPr/>
        </p:nvSpPr>
        <p:spPr>
          <a:xfrm>
            <a:off x="6428231" y="4151376"/>
            <a:ext cx="4892040" cy="329184"/>
          </a:xfrm>
          <a:prstGeom prst="rect">
            <a:avLst/>
          </a:prstGeom>
          <a:noFill/>
        </p:spPr>
        <p:txBody>
          <a:bodyPr wrap="square" anchor="t">
            <a:spAutoFit/>
          </a:bodyPr>
          <a:lstStyle/>
          <a:p>
            <a:pPr algn="l"/>
            <a:r>
              <a:rPr sz="1030" b="0">
                <a:solidFill>
                  <a:srgbClr val="232B34"/>
                </a:solidFill>
                <a:latin typeface="Aptos"/>
              </a:rPr>
              <a:t>17. Mast. Patel Mohamed Ehan Wasiq Ahmed</a:t>
            </a:r>
          </a:p>
        </p:txBody>
      </p:sp>
      <p:sp>
        <p:nvSpPr>
          <p:cNvPr id="25" name="TextBox 24"/>
          <p:cNvSpPr txBox="1"/>
          <p:nvPr/>
        </p:nvSpPr>
        <p:spPr>
          <a:xfrm>
            <a:off x="6428231" y="4553712"/>
            <a:ext cx="4892040" cy="329184"/>
          </a:xfrm>
          <a:prstGeom prst="rect">
            <a:avLst/>
          </a:prstGeom>
          <a:noFill/>
        </p:spPr>
        <p:txBody>
          <a:bodyPr wrap="square" anchor="t">
            <a:spAutoFit/>
          </a:bodyPr>
          <a:lstStyle/>
          <a:p>
            <a:pPr algn="l"/>
            <a:r>
              <a:rPr sz="1030" b="0">
                <a:solidFill>
                  <a:srgbClr val="232B34"/>
                </a:solidFill>
                <a:latin typeface="Aptos"/>
              </a:rPr>
              <a:t>18. Mast. Sarguroh Huzaifa Ubedullahkhan</a:t>
            </a:r>
          </a:p>
        </p:txBody>
      </p:sp>
      <p:sp>
        <p:nvSpPr>
          <p:cNvPr id="26" name="TextBox 25"/>
          <p:cNvSpPr txBox="1"/>
          <p:nvPr/>
        </p:nvSpPr>
        <p:spPr>
          <a:xfrm>
            <a:off x="6428231" y="4956048"/>
            <a:ext cx="4892040" cy="329184"/>
          </a:xfrm>
          <a:prstGeom prst="rect">
            <a:avLst/>
          </a:prstGeom>
          <a:noFill/>
        </p:spPr>
        <p:txBody>
          <a:bodyPr wrap="square" anchor="t">
            <a:spAutoFit/>
          </a:bodyPr>
          <a:lstStyle/>
          <a:p>
            <a:pPr algn="l"/>
            <a:r>
              <a:rPr sz="1030" b="0">
                <a:solidFill>
                  <a:srgbClr val="232B34"/>
                </a:solidFill>
                <a:latin typeface="Aptos"/>
              </a:rPr>
              <a:t>19. Mast. Sarguroh M. Ali Shakil Khan</a:t>
            </a:r>
          </a:p>
        </p:txBody>
      </p:sp>
      <p:sp>
        <p:nvSpPr>
          <p:cNvPr id="27" name="TextBox 26"/>
          <p:cNvSpPr txBox="1"/>
          <p:nvPr/>
        </p:nvSpPr>
        <p:spPr>
          <a:xfrm>
            <a:off x="6428231" y="5358383"/>
            <a:ext cx="4892040" cy="329184"/>
          </a:xfrm>
          <a:prstGeom prst="rect">
            <a:avLst/>
          </a:prstGeom>
          <a:noFill/>
        </p:spPr>
        <p:txBody>
          <a:bodyPr wrap="square" anchor="t">
            <a:spAutoFit/>
          </a:bodyPr>
          <a:lstStyle/>
          <a:p>
            <a:pPr algn="l"/>
            <a:r>
              <a:rPr sz="1030" b="0">
                <a:solidFill>
                  <a:srgbClr val="232B34"/>
                </a:solidFill>
                <a:latin typeface="Aptos"/>
              </a:rPr>
              <a:t>20. Mast. Siddiqi Tabique Saeedru Rahiman</a:t>
            </a:r>
          </a:p>
        </p:txBody>
      </p:sp>
      <p:sp>
        <p:nvSpPr>
          <p:cNvPr id="28" name="TextBox 27"/>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5</a:t>
            </a:r>
          </a:p>
        </p:txBody>
      </p:sp>
      <p:sp>
        <p:nvSpPr>
          <p:cNvPr id="29" name="TextBox 28"/>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42A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822960" y="1234440"/>
            <a:ext cx="1828800" cy="1828800"/>
          </a:xfrm>
          <a:prstGeom prst="ellipse">
            <a:avLst/>
          </a:prstGeom>
          <a:solidFill>
            <a:srgbClr val="41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22960" y="1600200"/>
            <a:ext cx="1828800" cy="1005840"/>
          </a:xfrm>
          <a:prstGeom prst="rect">
            <a:avLst/>
          </a:prstGeom>
          <a:noFill/>
        </p:spPr>
        <p:txBody>
          <a:bodyPr wrap="square" anchor="ctr">
            <a:spAutoFit/>
          </a:bodyPr>
          <a:lstStyle/>
          <a:p>
            <a:pPr algn="ctr"/>
            <a:r>
              <a:rPr sz="2800" b="1">
                <a:solidFill>
                  <a:srgbClr val="FFFFFF"/>
                </a:solidFill>
                <a:latin typeface="Aptos"/>
              </a:rPr>
              <a:t>WEEK</a:t>
            </a:r>
            <a:br/>
            <a:r>
              <a:rPr sz="2800" b="1">
                <a:solidFill>
                  <a:srgbClr val="FFFFFF"/>
                </a:solidFill>
                <a:latin typeface="Aptos"/>
              </a:rPr>
              <a:t>6</a:t>
            </a:r>
          </a:p>
        </p:txBody>
      </p:sp>
      <p:sp>
        <p:nvSpPr>
          <p:cNvPr id="5" name="TextBox 4"/>
          <p:cNvSpPr txBox="1"/>
          <p:nvPr/>
        </p:nvSpPr>
        <p:spPr>
          <a:xfrm>
            <a:off x="3017520" y="1325880"/>
            <a:ext cx="8046720" cy="685800"/>
          </a:xfrm>
          <a:prstGeom prst="rect">
            <a:avLst/>
          </a:prstGeom>
          <a:noFill/>
        </p:spPr>
        <p:txBody>
          <a:bodyPr wrap="square" anchor="t">
            <a:spAutoFit/>
          </a:bodyPr>
          <a:lstStyle/>
          <a:p>
            <a:pPr algn="l"/>
            <a:r>
              <a:rPr sz="3200" b="1">
                <a:solidFill>
                  <a:srgbClr val="FFFFFF"/>
                </a:solidFill>
                <a:latin typeface="Aptos"/>
              </a:rPr>
              <a:t>Differentiated Instruction &amp; Peer Support</a:t>
            </a:r>
          </a:p>
        </p:txBody>
      </p:sp>
      <p:sp>
        <p:nvSpPr>
          <p:cNvPr id="6" name="TextBox 5"/>
          <p:cNvSpPr txBox="1"/>
          <p:nvPr/>
        </p:nvSpPr>
        <p:spPr>
          <a:xfrm>
            <a:off x="3017520" y="2103120"/>
            <a:ext cx="7955279" cy="1097280"/>
          </a:xfrm>
          <a:prstGeom prst="rect">
            <a:avLst/>
          </a:prstGeom>
          <a:noFill/>
        </p:spPr>
        <p:txBody>
          <a:bodyPr wrap="square" anchor="t">
            <a:spAutoFit/>
          </a:bodyPr>
          <a:lstStyle/>
          <a:p>
            <a:pPr algn="l"/>
            <a:r>
              <a:rPr sz="1800" b="0">
                <a:solidFill>
                  <a:srgbClr val="DCE6F0"/>
                </a:solidFill>
                <a:latin typeface="Aptos"/>
              </a:rPr>
              <a:t>Training programme conducted as part of the SDG Project on Inclusive Education.</a:t>
            </a:r>
          </a:p>
        </p:txBody>
      </p:sp>
      <p:sp>
        <p:nvSpPr>
          <p:cNvPr id="7" name="TextBox 6"/>
          <p:cNvSpPr txBox="1"/>
          <p:nvPr/>
        </p:nvSpPr>
        <p:spPr>
          <a:xfrm>
            <a:off x="3017520" y="5257800"/>
            <a:ext cx="7955279" cy="320040"/>
          </a:xfrm>
          <a:prstGeom prst="rect">
            <a:avLst/>
          </a:prstGeom>
          <a:noFill/>
        </p:spPr>
        <p:txBody>
          <a:bodyPr wrap="square" anchor="t">
            <a:spAutoFit/>
          </a:bodyPr>
          <a:lstStyle/>
          <a:p>
            <a:pPr algn="l"/>
            <a:r>
              <a:rPr sz="1200" b="0">
                <a:solidFill>
                  <a:srgbClr val="BECDDC"/>
                </a:solidFill>
                <a:latin typeface="Aptos"/>
              </a:rPr>
              <a:t>M. I. Hajwani English Medium School &amp; Jr. College, Khed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Training Programme</a:t>
            </a:r>
          </a:p>
        </p:txBody>
      </p:sp>
      <p:sp>
        <p:nvSpPr>
          <p:cNvPr id="4" name="Rectangle 3"/>
          <p:cNvSpPr/>
          <p:nvPr/>
        </p:nvSpPr>
        <p:spPr>
          <a:xfrm>
            <a:off x="594360" y="987552"/>
            <a:ext cx="960120" cy="64008"/>
          </a:xfrm>
          <a:prstGeom prst="rect">
            <a:avLst/>
          </a:prstGeom>
          <a:solidFill>
            <a:srgbClr val="41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Week 6 — Aim, facilitator and objectives</a:t>
            </a:r>
          </a:p>
        </p:txBody>
      </p:sp>
      <p:sp>
        <p:nvSpPr>
          <p:cNvPr id="6" name="Rounded Rectangle 5"/>
          <p:cNvSpPr/>
          <p:nvPr/>
        </p:nvSpPr>
        <p:spPr>
          <a:xfrm>
            <a:off x="640080" y="1508760"/>
            <a:ext cx="3429000" cy="4389120"/>
          </a:xfrm>
          <a:prstGeom prst="roundRect">
            <a:avLst/>
          </a:prstGeom>
          <a:solidFill>
            <a:srgbClr val="E5F5F2"/>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508760"/>
            <a:ext cx="64008" cy="4389120"/>
          </a:xfrm>
          <a:prstGeom prst="rect">
            <a:avLst/>
          </a:prstGeom>
          <a:solidFill>
            <a:srgbClr val="41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673351"/>
            <a:ext cx="3063240" cy="320040"/>
          </a:xfrm>
          <a:prstGeom prst="rect">
            <a:avLst/>
          </a:prstGeom>
          <a:noFill/>
        </p:spPr>
        <p:txBody>
          <a:bodyPr wrap="square" anchor="t">
            <a:spAutoFit/>
          </a:bodyPr>
          <a:lstStyle/>
          <a:p>
            <a:pPr algn="l"/>
            <a:r>
              <a:rPr sz="2000" b="1">
                <a:solidFill>
                  <a:srgbClr val="142A4A"/>
                </a:solidFill>
                <a:latin typeface="Aptos"/>
              </a:rPr>
              <a:t>Aim</a:t>
            </a:r>
          </a:p>
        </p:txBody>
      </p:sp>
      <p:sp>
        <p:nvSpPr>
          <p:cNvPr id="9" name="TextBox 8"/>
          <p:cNvSpPr txBox="1"/>
          <p:nvPr/>
        </p:nvSpPr>
        <p:spPr>
          <a:xfrm>
            <a:off x="841247" y="2075688"/>
            <a:ext cx="3044952" cy="3694176"/>
          </a:xfrm>
          <a:prstGeom prst="rect">
            <a:avLst/>
          </a:prstGeom>
          <a:noFill/>
        </p:spPr>
        <p:txBody>
          <a:bodyPr wrap="square" anchor="t">
            <a:spAutoFit/>
          </a:bodyPr>
          <a:lstStyle/>
          <a:p>
            <a:pPr algn="l"/>
            <a:r>
              <a:rPr sz="1800" b="0">
                <a:solidFill>
                  <a:srgbClr val="232B34"/>
                </a:solidFill>
                <a:latin typeface="Aptos"/>
              </a:rPr>
              <a:t>Training on Differentiated Instruction and Peer Support.</a:t>
            </a:r>
          </a:p>
        </p:txBody>
      </p:sp>
      <p:sp>
        <p:nvSpPr>
          <p:cNvPr id="10" name="Rounded Rectangle 9"/>
          <p:cNvSpPr/>
          <p:nvPr/>
        </p:nvSpPr>
        <p:spPr>
          <a:xfrm>
            <a:off x="4389120" y="1508760"/>
            <a:ext cx="3429000" cy="438912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89120" y="1508760"/>
            <a:ext cx="64008" cy="4389120"/>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90288" y="1673351"/>
            <a:ext cx="3063240" cy="320040"/>
          </a:xfrm>
          <a:prstGeom prst="rect">
            <a:avLst/>
          </a:prstGeom>
          <a:noFill/>
        </p:spPr>
        <p:txBody>
          <a:bodyPr wrap="square" anchor="t">
            <a:spAutoFit/>
          </a:bodyPr>
          <a:lstStyle/>
          <a:p>
            <a:pPr algn="l"/>
            <a:r>
              <a:rPr sz="2000" b="1">
                <a:solidFill>
                  <a:srgbClr val="142A4A"/>
                </a:solidFill>
                <a:latin typeface="Aptos"/>
              </a:rPr>
              <a:t>Facilitator</a:t>
            </a:r>
          </a:p>
        </p:txBody>
      </p:sp>
      <p:sp>
        <p:nvSpPr>
          <p:cNvPr id="13" name="TextBox 12"/>
          <p:cNvSpPr txBox="1"/>
          <p:nvPr/>
        </p:nvSpPr>
        <p:spPr>
          <a:xfrm>
            <a:off x="4590288" y="2075688"/>
            <a:ext cx="3044952" cy="3694176"/>
          </a:xfrm>
          <a:prstGeom prst="rect">
            <a:avLst/>
          </a:prstGeom>
          <a:noFill/>
        </p:spPr>
        <p:txBody>
          <a:bodyPr wrap="square" anchor="t">
            <a:spAutoFit/>
          </a:bodyPr>
          <a:lstStyle/>
          <a:p>
            <a:pPr algn="l"/>
            <a:r>
              <a:rPr sz="1600" b="0">
                <a:solidFill>
                  <a:srgbClr val="232B34"/>
                </a:solidFill>
                <a:latin typeface="Aptos"/>
              </a:rPr>
              <a:t>The training session was conducted by the Principal of M. I. Hajwani English Medium School and Junior College, Khed.</a:t>
            </a:r>
          </a:p>
        </p:txBody>
      </p:sp>
      <p:sp>
        <p:nvSpPr>
          <p:cNvPr id="14" name="Rounded Rectangle 13"/>
          <p:cNvSpPr/>
          <p:nvPr/>
        </p:nvSpPr>
        <p:spPr>
          <a:xfrm>
            <a:off x="8138160" y="1508760"/>
            <a:ext cx="3383280" cy="438912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138160" y="1508760"/>
            <a:ext cx="64008" cy="438912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339328" y="1673351"/>
            <a:ext cx="3017520" cy="320040"/>
          </a:xfrm>
          <a:prstGeom prst="rect">
            <a:avLst/>
          </a:prstGeom>
          <a:noFill/>
        </p:spPr>
        <p:txBody>
          <a:bodyPr wrap="square" anchor="t">
            <a:spAutoFit/>
          </a:bodyPr>
          <a:lstStyle/>
          <a:p>
            <a:pPr algn="l"/>
            <a:r>
              <a:rPr sz="2000" b="1">
                <a:solidFill>
                  <a:srgbClr val="142A4A"/>
                </a:solidFill>
                <a:latin typeface="Aptos"/>
              </a:rPr>
              <a:t>Objectives</a:t>
            </a:r>
          </a:p>
        </p:txBody>
      </p:sp>
      <p:sp>
        <p:nvSpPr>
          <p:cNvPr id="17" name="TextBox 16"/>
          <p:cNvSpPr txBox="1"/>
          <p:nvPr/>
        </p:nvSpPr>
        <p:spPr>
          <a:xfrm>
            <a:off x="8339328" y="2075688"/>
            <a:ext cx="2999232" cy="3694176"/>
          </a:xfrm>
          <a:prstGeom prst="rect">
            <a:avLst/>
          </a:prstGeom>
          <a:noFill/>
        </p:spPr>
        <p:txBody>
          <a:bodyPr wrap="square" anchor="t">
            <a:spAutoFit/>
          </a:bodyPr>
          <a:lstStyle/>
          <a:p>
            <a:pPr algn="l"/>
            <a:r>
              <a:rPr sz="1300" b="0">
                <a:solidFill>
                  <a:srgbClr val="232B34"/>
                </a:solidFill>
                <a:latin typeface="Aptos"/>
              </a:rPr>
              <a:t>• Understand the importance of differentiated instruction in an inclusive learning environment.</a:t>
            </a:r>
            <a:br/>
            <a:r>
              <a:rPr sz="1300" b="0">
                <a:solidFill>
                  <a:srgbClr val="232B34"/>
                </a:solidFill>
                <a:latin typeface="Aptos"/>
              </a:rPr>
              <a:t>• Explore strategies for diverse learning needs and abilities.</a:t>
            </a:r>
            <a:br/>
            <a:r>
              <a:rPr sz="1300" b="0">
                <a:solidFill>
                  <a:srgbClr val="232B34"/>
                </a:solidFill>
                <a:latin typeface="Aptos"/>
              </a:rPr>
              <a:t>• Promote peer support and collaborative learning.</a:t>
            </a:r>
            <a:br/>
            <a:r>
              <a:rPr sz="1300" b="0">
                <a:solidFill>
                  <a:srgbClr val="232B34"/>
                </a:solidFill>
                <a:latin typeface="Aptos"/>
              </a:rPr>
              <a:t>• Encourage active participation of students with diverse learning needs.</a:t>
            </a:r>
            <a:br/>
            <a:r>
              <a:rPr sz="1300" b="0">
                <a:solidFill>
                  <a:srgbClr val="232B34"/>
                </a:solidFill>
                <a:latin typeface="Aptos"/>
              </a:rPr>
              <a:t>• Develop classroom practices supporting students with special educational needs.</a:t>
            </a:r>
          </a:p>
        </p:txBody>
      </p:sp>
      <p:sp>
        <p:nvSpPr>
          <p:cNvPr id="18" name="TextBox 17"/>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6</a:t>
            </a:r>
          </a:p>
        </p:txBody>
      </p:sp>
      <p:sp>
        <p:nvSpPr>
          <p:cNvPr id="19" name="TextBox 18"/>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14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What the Training Focused On</a:t>
            </a:r>
          </a:p>
        </p:txBody>
      </p:sp>
      <p:sp>
        <p:nvSpPr>
          <p:cNvPr id="4" name="Rectangle 3"/>
          <p:cNvSpPr/>
          <p:nvPr/>
        </p:nvSpPr>
        <p:spPr>
          <a:xfrm>
            <a:off x="594360" y="987552"/>
            <a:ext cx="960120" cy="64008"/>
          </a:xfrm>
          <a:prstGeom prst="rect">
            <a:avLst/>
          </a:prstGeom>
          <a:solidFill>
            <a:srgbClr val="41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Key learning points from the report</a:t>
            </a:r>
          </a:p>
        </p:txBody>
      </p:sp>
      <p:sp>
        <p:nvSpPr>
          <p:cNvPr id="6" name="Rounded Rectangle 5"/>
          <p:cNvSpPr/>
          <p:nvPr/>
        </p:nvSpPr>
        <p:spPr>
          <a:xfrm>
            <a:off x="640080" y="1554480"/>
            <a:ext cx="5349240" cy="196596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554480"/>
            <a:ext cx="64008" cy="1965960"/>
          </a:xfrm>
          <a:prstGeom prst="rect">
            <a:avLst/>
          </a:prstGeom>
          <a:solidFill>
            <a:srgbClr val="41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719072"/>
            <a:ext cx="4983479" cy="320040"/>
          </a:xfrm>
          <a:prstGeom prst="rect">
            <a:avLst/>
          </a:prstGeom>
          <a:noFill/>
        </p:spPr>
        <p:txBody>
          <a:bodyPr wrap="square" anchor="t">
            <a:spAutoFit/>
          </a:bodyPr>
          <a:lstStyle/>
          <a:p>
            <a:pPr algn="l"/>
            <a:r>
              <a:rPr sz="1800" b="1">
                <a:solidFill>
                  <a:srgbClr val="142A4A"/>
                </a:solidFill>
                <a:latin typeface="Aptos"/>
              </a:rPr>
              <a:t>Adapting instruction</a:t>
            </a:r>
          </a:p>
        </p:txBody>
      </p:sp>
      <p:sp>
        <p:nvSpPr>
          <p:cNvPr id="9" name="TextBox 8"/>
          <p:cNvSpPr txBox="1"/>
          <p:nvPr/>
        </p:nvSpPr>
        <p:spPr>
          <a:xfrm>
            <a:off x="841247" y="2121408"/>
            <a:ext cx="4965192" cy="1271016"/>
          </a:xfrm>
          <a:prstGeom prst="rect">
            <a:avLst/>
          </a:prstGeom>
          <a:noFill/>
        </p:spPr>
        <p:txBody>
          <a:bodyPr wrap="square" anchor="t">
            <a:spAutoFit/>
          </a:bodyPr>
          <a:lstStyle/>
          <a:p>
            <a:pPr algn="l"/>
            <a:r>
              <a:rPr sz="1500" b="0">
                <a:solidFill>
                  <a:srgbClr val="232B34"/>
                </a:solidFill>
                <a:latin typeface="Aptos"/>
              </a:rPr>
              <a:t>Teaching methods, learning activities, materials and assessment can be adapted according to individual learning needs and abilities.</a:t>
            </a:r>
          </a:p>
        </p:txBody>
      </p:sp>
      <p:sp>
        <p:nvSpPr>
          <p:cNvPr id="10" name="Rounded Rectangle 9"/>
          <p:cNvSpPr/>
          <p:nvPr/>
        </p:nvSpPr>
        <p:spPr>
          <a:xfrm>
            <a:off x="6217920" y="1554480"/>
            <a:ext cx="5303520" cy="196596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217920" y="1554480"/>
            <a:ext cx="64008" cy="1965960"/>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19088" y="1719072"/>
            <a:ext cx="4937759" cy="320040"/>
          </a:xfrm>
          <a:prstGeom prst="rect">
            <a:avLst/>
          </a:prstGeom>
          <a:noFill/>
        </p:spPr>
        <p:txBody>
          <a:bodyPr wrap="square" anchor="t">
            <a:spAutoFit/>
          </a:bodyPr>
          <a:lstStyle/>
          <a:p>
            <a:pPr algn="l"/>
            <a:r>
              <a:rPr sz="1800" b="1">
                <a:solidFill>
                  <a:srgbClr val="142A4A"/>
                </a:solidFill>
                <a:latin typeface="Aptos"/>
              </a:rPr>
              <a:t>Peer support</a:t>
            </a:r>
          </a:p>
        </p:txBody>
      </p:sp>
      <p:sp>
        <p:nvSpPr>
          <p:cNvPr id="13" name="TextBox 12"/>
          <p:cNvSpPr txBox="1"/>
          <p:nvPr/>
        </p:nvSpPr>
        <p:spPr>
          <a:xfrm>
            <a:off x="6419088" y="2121408"/>
            <a:ext cx="4919472" cy="1271016"/>
          </a:xfrm>
          <a:prstGeom prst="rect">
            <a:avLst/>
          </a:prstGeom>
          <a:noFill/>
        </p:spPr>
        <p:txBody>
          <a:bodyPr wrap="square" anchor="t">
            <a:spAutoFit/>
          </a:bodyPr>
          <a:lstStyle/>
          <a:p>
            <a:pPr algn="l"/>
            <a:r>
              <a:rPr sz="1500" b="0">
                <a:solidFill>
                  <a:srgbClr val="232B34"/>
                </a:solidFill>
                <a:latin typeface="Aptos"/>
              </a:rPr>
              <a:t>Students can learn with and from one another through cooperation, encouragement, group activities and collaborative tasks.</a:t>
            </a:r>
          </a:p>
        </p:txBody>
      </p:sp>
      <p:sp>
        <p:nvSpPr>
          <p:cNvPr id="14" name="Rounded Rectangle 13"/>
          <p:cNvSpPr/>
          <p:nvPr/>
        </p:nvSpPr>
        <p:spPr>
          <a:xfrm>
            <a:off x="640080" y="3794760"/>
            <a:ext cx="5349240" cy="196596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40080" y="3794760"/>
            <a:ext cx="64008" cy="196596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1247" y="3959352"/>
            <a:ext cx="4983479" cy="320040"/>
          </a:xfrm>
          <a:prstGeom prst="rect">
            <a:avLst/>
          </a:prstGeom>
          <a:noFill/>
        </p:spPr>
        <p:txBody>
          <a:bodyPr wrap="square" anchor="t">
            <a:spAutoFit/>
          </a:bodyPr>
          <a:lstStyle/>
          <a:p>
            <a:pPr algn="l"/>
            <a:r>
              <a:rPr sz="1800" b="1">
                <a:solidFill>
                  <a:srgbClr val="142A4A"/>
                </a:solidFill>
                <a:latin typeface="Aptos"/>
              </a:rPr>
              <a:t>Practical classroom strategies</a:t>
            </a:r>
          </a:p>
        </p:txBody>
      </p:sp>
      <p:sp>
        <p:nvSpPr>
          <p:cNvPr id="17" name="TextBox 16"/>
          <p:cNvSpPr txBox="1"/>
          <p:nvPr/>
        </p:nvSpPr>
        <p:spPr>
          <a:xfrm>
            <a:off x="841247" y="4361688"/>
            <a:ext cx="4965192" cy="1271016"/>
          </a:xfrm>
          <a:prstGeom prst="rect">
            <a:avLst/>
          </a:prstGeom>
          <a:noFill/>
        </p:spPr>
        <p:txBody>
          <a:bodyPr wrap="square" anchor="t">
            <a:spAutoFit/>
          </a:bodyPr>
          <a:lstStyle/>
          <a:p>
            <a:pPr algn="l"/>
            <a:r>
              <a:rPr sz="1500" b="0">
                <a:solidFill>
                  <a:srgbClr val="232B34"/>
                </a:solidFill>
                <a:latin typeface="Aptos"/>
              </a:rPr>
              <a:t>Flexible approaches, clear instructions, suitable learning materials and varied activities help ensure opportunities for every learner.</a:t>
            </a:r>
          </a:p>
        </p:txBody>
      </p:sp>
      <p:sp>
        <p:nvSpPr>
          <p:cNvPr id="18" name="Rounded Rectangle 17"/>
          <p:cNvSpPr/>
          <p:nvPr/>
        </p:nvSpPr>
        <p:spPr>
          <a:xfrm>
            <a:off x="6217920" y="3794760"/>
            <a:ext cx="5303520" cy="196596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217920" y="3794760"/>
            <a:ext cx="64008" cy="1965960"/>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19088" y="3959352"/>
            <a:ext cx="4937759" cy="320040"/>
          </a:xfrm>
          <a:prstGeom prst="rect">
            <a:avLst/>
          </a:prstGeom>
          <a:noFill/>
        </p:spPr>
        <p:txBody>
          <a:bodyPr wrap="square" anchor="t">
            <a:spAutoFit/>
          </a:bodyPr>
          <a:lstStyle/>
          <a:p>
            <a:pPr algn="l"/>
            <a:r>
              <a:rPr sz="1800" b="1">
                <a:solidFill>
                  <a:srgbClr val="142A4A"/>
                </a:solidFill>
                <a:latin typeface="Aptos"/>
              </a:rPr>
              <a:t>Inclusive participation</a:t>
            </a:r>
          </a:p>
        </p:txBody>
      </p:sp>
      <p:sp>
        <p:nvSpPr>
          <p:cNvPr id="21" name="TextBox 20"/>
          <p:cNvSpPr txBox="1"/>
          <p:nvPr/>
        </p:nvSpPr>
        <p:spPr>
          <a:xfrm>
            <a:off x="6419088" y="4361688"/>
            <a:ext cx="4919472" cy="1271016"/>
          </a:xfrm>
          <a:prstGeom prst="rect">
            <a:avLst/>
          </a:prstGeom>
          <a:noFill/>
        </p:spPr>
        <p:txBody>
          <a:bodyPr wrap="square" anchor="t">
            <a:spAutoFit/>
          </a:bodyPr>
          <a:lstStyle/>
          <a:p>
            <a:pPr algn="l"/>
            <a:r>
              <a:rPr sz="1500" b="0">
                <a:solidFill>
                  <a:srgbClr val="232B34"/>
                </a:solidFill>
                <a:latin typeface="Aptos"/>
              </a:rPr>
              <a:t>Inclusive education is not only access to education; it also means meaningful participation and learning for every student.</a:t>
            </a:r>
          </a:p>
        </p:txBody>
      </p:sp>
      <p:sp>
        <p:nvSpPr>
          <p:cNvPr id="22" name="TextBox 21"/>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6</a:t>
            </a:r>
          </a:p>
        </p:txBody>
      </p:sp>
      <p:sp>
        <p:nvSpPr>
          <p:cNvPr id="23" name="TextBox 22"/>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Outcomes &amp; Conclusion</a:t>
            </a:r>
          </a:p>
        </p:txBody>
      </p:sp>
      <p:sp>
        <p:nvSpPr>
          <p:cNvPr id="4" name="Rectangle 3"/>
          <p:cNvSpPr/>
          <p:nvPr/>
        </p:nvSpPr>
        <p:spPr>
          <a:xfrm>
            <a:off x="594360" y="987552"/>
            <a:ext cx="960120" cy="64008"/>
          </a:xfrm>
          <a:prstGeom prst="rect">
            <a:avLst/>
          </a:prstGeom>
          <a:solidFill>
            <a:srgbClr val="41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Impact of the Week 6 training</a:t>
            </a:r>
          </a:p>
        </p:txBody>
      </p:sp>
      <p:sp>
        <p:nvSpPr>
          <p:cNvPr id="6" name="TextBox 5"/>
          <p:cNvSpPr txBox="1"/>
          <p:nvPr/>
        </p:nvSpPr>
        <p:spPr>
          <a:xfrm>
            <a:off x="822960" y="1600200"/>
            <a:ext cx="10515600" cy="4114800"/>
          </a:xfrm>
          <a:prstGeom prst="rect">
            <a:avLst/>
          </a:prstGeom>
          <a:noFill/>
        </p:spPr>
        <p:txBody>
          <a:bodyPr wrap="square">
            <a:spAutoFit/>
          </a:bodyPr>
          <a:lstStyle/>
          <a:p>
            <a:pPr>
              <a:spcAft>
                <a:spcPts val="800"/>
              </a:spcAft>
              <a:defRPr sz="1800">
                <a:solidFill>
                  <a:srgbClr val="232B34"/>
                </a:solidFill>
                <a:latin typeface="Aptos"/>
              </a:defRPr>
            </a:pPr>
            <a:r>
              <a:t>• The training developed a better understanding of differentiated instruction and peer support.</a:t>
            </a:r>
          </a:p>
          <a:p>
            <a:pPr>
              <a:spcAft>
                <a:spcPts val="800"/>
              </a:spcAft>
              <a:defRPr sz="1800">
                <a:solidFill>
                  <a:srgbClr val="232B34"/>
                </a:solidFill>
                <a:latin typeface="Aptos"/>
              </a:defRPr>
            </a:pPr>
            <a:r>
              <a:t>• It provided useful strategies for addressing diverse learning needs.</a:t>
            </a:r>
          </a:p>
          <a:p>
            <a:pPr>
              <a:spcAft>
                <a:spcPts val="800"/>
              </a:spcAft>
              <a:defRPr sz="1800">
                <a:solidFill>
                  <a:srgbClr val="232B34"/>
                </a:solidFill>
                <a:latin typeface="Aptos"/>
              </a:defRPr>
            </a:pPr>
            <a:r>
              <a:t>• It encouraged active participation among all students.</a:t>
            </a:r>
          </a:p>
          <a:p>
            <a:pPr>
              <a:spcAft>
                <a:spcPts val="800"/>
              </a:spcAft>
              <a:defRPr sz="1800">
                <a:solidFill>
                  <a:srgbClr val="232B34"/>
                </a:solidFill>
                <a:latin typeface="Aptos"/>
              </a:defRPr>
            </a:pPr>
            <a:r>
              <a:t>• Appropriate support, flexible teaching approaches and positive peer relationships can create meaningful opportunities to participate and progress.</a:t>
            </a:r>
          </a:p>
        </p:txBody>
      </p:sp>
      <p:sp>
        <p:nvSpPr>
          <p:cNvPr id="7" name="Rounded Rectangle 6"/>
          <p:cNvSpPr/>
          <p:nvPr/>
        </p:nvSpPr>
        <p:spPr>
          <a:xfrm>
            <a:off x="822960" y="5452255"/>
            <a:ext cx="10424160" cy="850392"/>
          </a:xfrm>
          <a:prstGeom prst="roundRect">
            <a:avLst/>
          </a:prstGeom>
          <a:solidFill>
            <a:srgbClr val="E5F5F2"/>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822960" y="5440680"/>
            <a:ext cx="64008" cy="658368"/>
          </a:xfrm>
          <a:prstGeom prst="rect">
            <a:avLst/>
          </a:prstGeom>
          <a:solidFill>
            <a:srgbClr val="41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24128" y="5605272"/>
            <a:ext cx="10058400" cy="320040"/>
          </a:xfrm>
          <a:prstGeom prst="rect">
            <a:avLst/>
          </a:prstGeom>
          <a:noFill/>
        </p:spPr>
        <p:txBody>
          <a:bodyPr wrap="square" anchor="t">
            <a:spAutoFit/>
          </a:bodyPr>
          <a:lstStyle/>
          <a:p>
            <a:pPr algn="l"/>
            <a:r>
              <a:rPr sz="1400" b="1">
                <a:solidFill>
                  <a:srgbClr val="142A4A"/>
                </a:solidFill>
                <a:latin typeface="Aptos"/>
              </a:rPr>
              <a:t>Key message</a:t>
            </a:r>
          </a:p>
        </p:txBody>
      </p:sp>
      <p:sp>
        <p:nvSpPr>
          <p:cNvPr id="10" name="TextBox 9"/>
          <p:cNvSpPr txBox="1"/>
          <p:nvPr/>
        </p:nvSpPr>
        <p:spPr>
          <a:xfrm>
            <a:off x="1024128" y="6007608"/>
            <a:ext cx="10040112" cy="0"/>
          </a:xfrm>
          <a:prstGeom prst="rect">
            <a:avLst/>
          </a:prstGeom>
          <a:noFill/>
        </p:spPr>
        <p:txBody>
          <a:bodyPr wrap="square" anchor="t">
            <a:spAutoFit/>
          </a:bodyPr>
          <a:lstStyle/>
          <a:p>
            <a:pPr algn="l"/>
            <a:r>
              <a:rPr sz="1300" b="0">
                <a:solidFill>
                  <a:srgbClr val="232B34"/>
                </a:solidFill>
                <a:latin typeface="Aptos"/>
              </a:rPr>
              <a:t>A supportive and flexible classroom helps every student participate and learn.</a:t>
            </a:r>
          </a:p>
        </p:txBody>
      </p:sp>
      <p:sp>
        <p:nvSpPr>
          <p:cNvPr id="11" name="TextBox 10"/>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6</a:t>
            </a:r>
          </a:p>
        </p:txBody>
      </p:sp>
      <p:sp>
        <p:nvSpPr>
          <p:cNvPr id="12" name="TextBox 11"/>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Training Session — Photograph 1</a:t>
            </a:r>
          </a:p>
        </p:txBody>
      </p:sp>
      <p:sp>
        <p:nvSpPr>
          <p:cNvPr id="4" name="Rectangle 3"/>
          <p:cNvSpPr/>
          <p:nvPr/>
        </p:nvSpPr>
        <p:spPr>
          <a:xfrm>
            <a:off x="594360" y="987552"/>
            <a:ext cx="960120" cy="64008"/>
          </a:xfrm>
          <a:prstGeom prst="rect">
            <a:avLst/>
          </a:prstGeom>
          <a:solidFill>
            <a:srgbClr val="41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Photographic evidence from Week 6</a:t>
            </a:r>
          </a:p>
        </p:txBody>
      </p:sp>
      <p:pic>
        <p:nvPicPr>
          <p:cNvPr id="6" name="Picture 5" descr="p3.png"/>
          <p:cNvPicPr>
            <a:picLocks noChangeAspect="1"/>
          </p:cNvPicPr>
          <p:nvPr/>
        </p:nvPicPr>
        <p:blipFill>
          <a:blip r:embed="rId2"/>
          <a:stretch>
            <a:fillRect/>
          </a:stretch>
        </p:blipFill>
        <p:spPr>
          <a:xfrm>
            <a:off x="1902372" y="1463040"/>
            <a:ext cx="8250621" cy="4754880"/>
          </a:xfrm>
          <a:prstGeom prst="rect">
            <a:avLst/>
          </a:prstGeom>
        </p:spPr>
      </p:pic>
      <p:sp>
        <p:nvSpPr>
          <p:cNvPr id="7" name="TextBox 6"/>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6</a:t>
            </a:r>
          </a:p>
        </p:txBody>
      </p:sp>
      <p:sp>
        <p:nvSpPr>
          <p:cNvPr id="8" name="TextBox 7"/>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Training Session — Photograph 2</a:t>
            </a:r>
          </a:p>
        </p:txBody>
      </p:sp>
      <p:sp>
        <p:nvSpPr>
          <p:cNvPr id="4" name="Rectangle 3"/>
          <p:cNvSpPr/>
          <p:nvPr/>
        </p:nvSpPr>
        <p:spPr>
          <a:xfrm>
            <a:off x="594360" y="987552"/>
            <a:ext cx="960120" cy="64008"/>
          </a:xfrm>
          <a:prstGeom prst="rect">
            <a:avLst/>
          </a:prstGeom>
          <a:solidFill>
            <a:srgbClr val="41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Photographic evidence from Week 6</a:t>
            </a:r>
          </a:p>
        </p:txBody>
      </p:sp>
      <p:pic>
        <p:nvPicPr>
          <p:cNvPr id="6" name="Picture 5" descr="p4.png"/>
          <p:cNvPicPr>
            <a:picLocks noChangeAspect="1"/>
          </p:cNvPicPr>
          <p:nvPr/>
        </p:nvPicPr>
        <p:blipFill>
          <a:blip r:embed="rId2"/>
          <a:stretch>
            <a:fillRect/>
          </a:stretch>
        </p:blipFill>
        <p:spPr>
          <a:xfrm>
            <a:off x="2543502" y="1463040"/>
            <a:ext cx="6337739" cy="4754880"/>
          </a:xfrm>
          <a:prstGeom prst="rect">
            <a:avLst/>
          </a:prstGeom>
        </p:spPr>
      </p:pic>
      <p:sp>
        <p:nvSpPr>
          <p:cNvPr id="7" name="TextBox 6"/>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6</a:t>
            </a:r>
          </a:p>
        </p:txBody>
      </p:sp>
      <p:sp>
        <p:nvSpPr>
          <p:cNvPr id="8" name="TextBox 7"/>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Training Session — Photograph 3</a:t>
            </a:r>
          </a:p>
        </p:txBody>
      </p:sp>
      <p:sp>
        <p:nvSpPr>
          <p:cNvPr id="4" name="Rectangle 3"/>
          <p:cNvSpPr/>
          <p:nvPr/>
        </p:nvSpPr>
        <p:spPr>
          <a:xfrm>
            <a:off x="594360" y="987552"/>
            <a:ext cx="960120" cy="64008"/>
          </a:xfrm>
          <a:prstGeom prst="rect">
            <a:avLst/>
          </a:prstGeom>
          <a:solidFill>
            <a:srgbClr val="41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Photographic evidence from Week 6</a:t>
            </a:r>
          </a:p>
        </p:txBody>
      </p:sp>
      <p:pic>
        <p:nvPicPr>
          <p:cNvPr id="6" name="Picture 5" descr="p5.png"/>
          <p:cNvPicPr>
            <a:picLocks noChangeAspect="1"/>
          </p:cNvPicPr>
          <p:nvPr/>
        </p:nvPicPr>
        <p:blipFill>
          <a:blip r:embed="rId2"/>
          <a:stretch>
            <a:fillRect/>
          </a:stretch>
        </p:blipFill>
        <p:spPr>
          <a:xfrm>
            <a:off x="2469931" y="1463040"/>
            <a:ext cx="7441324" cy="4754880"/>
          </a:xfrm>
          <a:prstGeom prst="rect">
            <a:avLst/>
          </a:prstGeom>
        </p:spPr>
      </p:pic>
      <p:sp>
        <p:nvSpPr>
          <p:cNvPr id="7" name="TextBox 6"/>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6</a:t>
            </a:r>
          </a:p>
        </p:txBody>
      </p:sp>
      <p:sp>
        <p:nvSpPr>
          <p:cNvPr id="8" name="TextBox 7"/>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19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42A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Oval 2"/>
          <p:cNvSpPr/>
          <p:nvPr/>
        </p:nvSpPr>
        <p:spPr>
          <a:xfrm>
            <a:off x="822960" y="1234440"/>
            <a:ext cx="1828800" cy="1828800"/>
          </a:xfrm>
          <a:prstGeom prst="ellipse">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822960" y="1600200"/>
            <a:ext cx="1828800" cy="1005840"/>
          </a:xfrm>
          <a:prstGeom prst="rect">
            <a:avLst/>
          </a:prstGeom>
          <a:noFill/>
        </p:spPr>
        <p:txBody>
          <a:bodyPr wrap="square" anchor="ctr">
            <a:spAutoFit/>
          </a:bodyPr>
          <a:lstStyle/>
          <a:p>
            <a:pPr algn="ctr"/>
            <a:r>
              <a:rPr sz="2800" b="1">
                <a:solidFill>
                  <a:srgbClr val="FFFFFF"/>
                </a:solidFill>
                <a:latin typeface="Aptos"/>
              </a:rPr>
              <a:t>WEEK</a:t>
            </a:r>
            <a:br/>
            <a:r>
              <a:rPr sz="2800" b="1">
                <a:solidFill>
                  <a:srgbClr val="FFFFFF"/>
                </a:solidFill>
                <a:latin typeface="Aptos"/>
              </a:rPr>
              <a:t>7</a:t>
            </a:r>
          </a:p>
        </p:txBody>
      </p:sp>
      <p:sp>
        <p:nvSpPr>
          <p:cNvPr id="5" name="TextBox 4"/>
          <p:cNvSpPr txBox="1"/>
          <p:nvPr/>
        </p:nvSpPr>
        <p:spPr>
          <a:xfrm>
            <a:off x="3017520" y="1325880"/>
            <a:ext cx="8046720" cy="685800"/>
          </a:xfrm>
          <a:prstGeom prst="rect">
            <a:avLst/>
          </a:prstGeom>
          <a:noFill/>
        </p:spPr>
        <p:txBody>
          <a:bodyPr wrap="square" anchor="t">
            <a:spAutoFit/>
          </a:bodyPr>
          <a:lstStyle/>
          <a:p>
            <a:pPr algn="l"/>
            <a:r>
              <a:rPr sz="3200" b="1">
                <a:solidFill>
                  <a:srgbClr val="FFFFFF"/>
                </a:solidFill>
                <a:latin typeface="Aptos"/>
              </a:rPr>
              <a:t>Accessibility Audit &amp; Improvements</a:t>
            </a:r>
          </a:p>
        </p:txBody>
      </p:sp>
      <p:sp>
        <p:nvSpPr>
          <p:cNvPr id="6" name="TextBox 5"/>
          <p:cNvSpPr txBox="1"/>
          <p:nvPr/>
        </p:nvSpPr>
        <p:spPr>
          <a:xfrm>
            <a:off x="3017520" y="2103120"/>
            <a:ext cx="7955279" cy="1097280"/>
          </a:xfrm>
          <a:prstGeom prst="rect">
            <a:avLst/>
          </a:prstGeom>
          <a:noFill/>
        </p:spPr>
        <p:txBody>
          <a:bodyPr wrap="square" anchor="t">
            <a:spAutoFit/>
          </a:bodyPr>
          <a:lstStyle/>
          <a:p>
            <a:pPr algn="l"/>
            <a:r>
              <a:rPr sz="1800" b="0">
                <a:solidFill>
                  <a:srgbClr val="DCE6F0"/>
                </a:solidFill>
                <a:latin typeface="Aptos"/>
              </a:rPr>
              <a:t>Reviewing school infrastructure, facilities and resources so every student can move, learn and participate comfortably.</a:t>
            </a:r>
          </a:p>
        </p:txBody>
      </p:sp>
      <p:sp>
        <p:nvSpPr>
          <p:cNvPr id="7" name="TextBox 6"/>
          <p:cNvSpPr txBox="1"/>
          <p:nvPr/>
        </p:nvSpPr>
        <p:spPr>
          <a:xfrm>
            <a:off x="3017520" y="5257800"/>
            <a:ext cx="7955279" cy="320040"/>
          </a:xfrm>
          <a:prstGeom prst="rect">
            <a:avLst/>
          </a:prstGeom>
          <a:noFill/>
        </p:spPr>
        <p:txBody>
          <a:bodyPr wrap="square" anchor="t">
            <a:spAutoFit/>
          </a:bodyPr>
          <a:lstStyle/>
          <a:p>
            <a:pPr algn="l"/>
            <a:r>
              <a:rPr sz="1200" b="0">
                <a:solidFill>
                  <a:srgbClr val="BECDDC"/>
                </a:solidFill>
                <a:latin typeface="Aptos"/>
              </a:rPr>
              <a:t>M. I. Hajwani English Medium School &amp; Jr. College, Khed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Purpose &amp; Audit Methodology</a:t>
            </a:r>
          </a:p>
        </p:txBody>
      </p:sp>
      <p:sp>
        <p:nvSpPr>
          <p:cNvPr id="4" name="Rectangle 3"/>
          <p:cNvSpPr/>
          <p:nvPr/>
        </p:nvSpPr>
        <p:spPr>
          <a:xfrm>
            <a:off x="594360" y="987552"/>
            <a:ext cx="960120" cy="64008"/>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Week 7 — Accessibility Audit</a:t>
            </a:r>
          </a:p>
        </p:txBody>
      </p:sp>
      <p:sp>
        <p:nvSpPr>
          <p:cNvPr id="6" name="Rounded Rectangle 5"/>
          <p:cNvSpPr/>
          <p:nvPr/>
        </p:nvSpPr>
        <p:spPr>
          <a:xfrm>
            <a:off x="640080" y="1508760"/>
            <a:ext cx="5349240" cy="443484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508760"/>
            <a:ext cx="64008" cy="443484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673351"/>
            <a:ext cx="4983479" cy="320040"/>
          </a:xfrm>
          <a:prstGeom prst="rect">
            <a:avLst/>
          </a:prstGeom>
          <a:noFill/>
        </p:spPr>
        <p:txBody>
          <a:bodyPr wrap="square" anchor="t">
            <a:spAutoFit/>
          </a:bodyPr>
          <a:lstStyle/>
          <a:p>
            <a:pPr algn="l"/>
            <a:r>
              <a:rPr sz="2000" b="1">
                <a:solidFill>
                  <a:srgbClr val="142A4A"/>
                </a:solidFill>
                <a:latin typeface="Aptos"/>
              </a:rPr>
              <a:t>Purpose</a:t>
            </a:r>
          </a:p>
        </p:txBody>
      </p:sp>
      <p:sp>
        <p:nvSpPr>
          <p:cNvPr id="9" name="TextBox 8"/>
          <p:cNvSpPr txBox="1"/>
          <p:nvPr/>
        </p:nvSpPr>
        <p:spPr>
          <a:xfrm>
            <a:off x="841247" y="2075688"/>
            <a:ext cx="4965192" cy="3739896"/>
          </a:xfrm>
          <a:prstGeom prst="rect">
            <a:avLst/>
          </a:prstGeom>
          <a:noFill/>
        </p:spPr>
        <p:txBody>
          <a:bodyPr wrap="square" anchor="t">
            <a:spAutoFit/>
          </a:bodyPr>
          <a:lstStyle/>
          <a:p>
            <a:pPr algn="l"/>
            <a:r>
              <a:rPr sz="1600" b="0">
                <a:solidFill>
                  <a:srgbClr val="232B34"/>
                </a:solidFill>
                <a:latin typeface="Aptos"/>
              </a:rPr>
              <a:t>The audit checked whether school infrastructure, facilities and resources allow every student — regardless of physical ability or learning need — to move around, learn and participate comfortably.</a:t>
            </a:r>
          </a:p>
        </p:txBody>
      </p:sp>
      <p:sp>
        <p:nvSpPr>
          <p:cNvPr id="10" name="Rounded Rectangle 9"/>
          <p:cNvSpPr/>
          <p:nvPr/>
        </p:nvSpPr>
        <p:spPr>
          <a:xfrm>
            <a:off x="6217920" y="1508760"/>
            <a:ext cx="5303520" cy="443484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217920" y="1508760"/>
            <a:ext cx="64008" cy="4434840"/>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19088" y="1673351"/>
            <a:ext cx="4937759" cy="320040"/>
          </a:xfrm>
          <a:prstGeom prst="rect">
            <a:avLst/>
          </a:prstGeom>
          <a:noFill/>
        </p:spPr>
        <p:txBody>
          <a:bodyPr wrap="square" anchor="t">
            <a:spAutoFit/>
          </a:bodyPr>
          <a:lstStyle/>
          <a:p>
            <a:pPr algn="l"/>
            <a:r>
              <a:rPr sz="2000" b="1">
                <a:solidFill>
                  <a:srgbClr val="142A4A"/>
                </a:solidFill>
                <a:latin typeface="Aptos"/>
              </a:rPr>
              <a:t>Methodology</a:t>
            </a:r>
          </a:p>
        </p:txBody>
      </p:sp>
      <p:sp>
        <p:nvSpPr>
          <p:cNvPr id="13" name="TextBox 12"/>
          <p:cNvSpPr txBox="1"/>
          <p:nvPr/>
        </p:nvSpPr>
        <p:spPr>
          <a:xfrm>
            <a:off x="6419088" y="2075688"/>
            <a:ext cx="4919472" cy="3739896"/>
          </a:xfrm>
          <a:prstGeom prst="rect">
            <a:avLst/>
          </a:prstGeom>
          <a:noFill/>
        </p:spPr>
        <p:txBody>
          <a:bodyPr wrap="square" anchor="t">
            <a:spAutoFit/>
          </a:bodyPr>
          <a:lstStyle/>
          <a:p>
            <a:pPr algn="l"/>
            <a:r>
              <a:rPr sz="1600" b="0">
                <a:solidFill>
                  <a:srgbClr val="232B34"/>
                </a:solidFill>
                <a:latin typeface="Aptos"/>
              </a:rPr>
              <a:t>The Accessibility Audit Committee walked through the entrance, classrooms, toilets, playground and common areas, observing facilities in use. Inputs were also gathered from teachers and students about day-to-day accessibility issues.</a:t>
            </a:r>
          </a:p>
        </p:txBody>
      </p:sp>
      <p:sp>
        <p:nvSpPr>
          <p:cNvPr id="14" name="TextBox 13"/>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7</a:t>
            </a:r>
          </a:p>
        </p:txBody>
      </p:sp>
      <p:sp>
        <p:nvSpPr>
          <p:cNvPr id="15" name="TextBox 14"/>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Existing Accessible Facilities</a:t>
            </a:r>
          </a:p>
        </p:txBody>
      </p:sp>
      <p:sp>
        <p:nvSpPr>
          <p:cNvPr id="4" name="Rectangle 3"/>
          <p:cNvSpPr/>
          <p:nvPr/>
        </p:nvSpPr>
        <p:spPr>
          <a:xfrm>
            <a:off x="594360" y="987552"/>
            <a:ext cx="960120" cy="64008"/>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What was already available in the school</a:t>
            </a:r>
          </a:p>
        </p:txBody>
      </p:sp>
      <p:sp>
        <p:nvSpPr>
          <p:cNvPr id="6" name="Rounded Rectangle 5"/>
          <p:cNvSpPr/>
          <p:nvPr/>
        </p:nvSpPr>
        <p:spPr>
          <a:xfrm>
            <a:off x="640080" y="1417320"/>
            <a:ext cx="5257800" cy="96012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417320"/>
            <a:ext cx="64008" cy="96012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581912"/>
            <a:ext cx="4892040" cy="320040"/>
          </a:xfrm>
          <a:prstGeom prst="rect">
            <a:avLst/>
          </a:prstGeom>
          <a:noFill/>
        </p:spPr>
        <p:txBody>
          <a:bodyPr wrap="square" anchor="t">
            <a:spAutoFit/>
          </a:bodyPr>
          <a:lstStyle/>
          <a:p>
            <a:pPr algn="l"/>
            <a:r>
              <a:rPr sz="1400" b="1">
                <a:solidFill>
                  <a:srgbClr val="142A4A"/>
                </a:solidFill>
                <a:latin typeface="Aptos"/>
              </a:rPr>
              <a:t>Ramp</a:t>
            </a:r>
          </a:p>
        </p:txBody>
      </p:sp>
      <p:sp>
        <p:nvSpPr>
          <p:cNvPr id="9" name="TextBox 8"/>
          <p:cNvSpPr txBox="1"/>
          <p:nvPr/>
        </p:nvSpPr>
        <p:spPr>
          <a:xfrm>
            <a:off x="841247" y="1984248"/>
            <a:ext cx="4873752" cy="265176"/>
          </a:xfrm>
          <a:prstGeom prst="rect">
            <a:avLst/>
          </a:prstGeom>
          <a:noFill/>
        </p:spPr>
        <p:txBody>
          <a:bodyPr wrap="square" anchor="t">
            <a:spAutoFit/>
          </a:bodyPr>
          <a:lstStyle/>
          <a:p>
            <a:pPr algn="l"/>
            <a:r>
              <a:rPr sz="1150" b="0">
                <a:solidFill>
                  <a:srgbClr val="232B34"/>
                </a:solidFill>
                <a:latin typeface="Aptos"/>
              </a:rPr>
              <a:t>Entrance ramp allows wheelchair users and students with mobility difficulties to enter without steps.</a:t>
            </a:r>
          </a:p>
        </p:txBody>
      </p:sp>
      <p:sp>
        <p:nvSpPr>
          <p:cNvPr id="10" name="Rounded Rectangle 9"/>
          <p:cNvSpPr/>
          <p:nvPr/>
        </p:nvSpPr>
        <p:spPr>
          <a:xfrm>
            <a:off x="6172200" y="1417320"/>
            <a:ext cx="5257800" cy="96012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172200" y="1417320"/>
            <a:ext cx="64008" cy="960120"/>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373368" y="1581912"/>
            <a:ext cx="4892040" cy="320040"/>
          </a:xfrm>
          <a:prstGeom prst="rect">
            <a:avLst/>
          </a:prstGeom>
          <a:noFill/>
        </p:spPr>
        <p:txBody>
          <a:bodyPr wrap="square" anchor="t">
            <a:spAutoFit/>
          </a:bodyPr>
          <a:lstStyle/>
          <a:p>
            <a:pPr algn="l"/>
            <a:r>
              <a:rPr sz="1400" b="1">
                <a:solidFill>
                  <a:srgbClr val="142A4A"/>
                </a:solidFill>
                <a:latin typeface="Aptos"/>
              </a:rPr>
              <a:t>Accessible toilet</a:t>
            </a:r>
          </a:p>
        </p:txBody>
      </p:sp>
      <p:sp>
        <p:nvSpPr>
          <p:cNvPr id="13" name="TextBox 12"/>
          <p:cNvSpPr txBox="1"/>
          <p:nvPr/>
        </p:nvSpPr>
        <p:spPr>
          <a:xfrm>
            <a:off x="6373368" y="1984248"/>
            <a:ext cx="4873752" cy="265176"/>
          </a:xfrm>
          <a:prstGeom prst="rect">
            <a:avLst/>
          </a:prstGeom>
          <a:noFill/>
        </p:spPr>
        <p:txBody>
          <a:bodyPr wrap="square" anchor="t">
            <a:spAutoFit/>
          </a:bodyPr>
          <a:lstStyle/>
          <a:p>
            <a:pPr algn="l"/>
            <a:r>
              <a:rPr sz="1150" b="0">
                <a:solidFill>
                  <a:srgbClr val="232B34"/>
                </a:solidFill>
                <a:latin typeface="Aptos"/>
              </a:rPr>
              <a:t>Separate specially designed toilet with appropriate support fixtures.</a:t>
            </a:r>
          </a:p>
        </p:txBody>
      </p:sp>
      <p:sp>
        <p:nvSpPr>
          <p:cNvPr id="14" name="Rounded Rectangle 13"/>
          <p:cNvSpPr/>
          <p:nvPr/>
        </p:nvSpPr>
        <p:spPr>
          <a:xfrm>
            <a:off x="640080" y="2651760"/>
            <a:ext cx="5257800" cy="96012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40080" y="2651760"/>
            <a:ext cx="64008" cy="96012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1247" y="2816352"/>
            <a:ext cx="4892040" cy="320040"/>
          </a:xfrm>
          <a:prstGeom prst="rect">
            <a:avLst/>
          </a:prstGeom>
          <a:noFill/>
        </p:spPr>
        <p:txBody>
          <a:bodyPr wrap="square" anchor="t">
            <a:spAutoFit/>
          </a:bodyPr>
          <a:lstStyle/>
          <a:p>
            <a:pPr algn="l"/>
            <a:r>
              <a:rPr sz="1400" b="1">
                <a:solidFill>
                  <a:srgbClr val="142A4A"/>
                </a:solidFill>
                <a:latin typeface="Aptos"/>
              </a:rPr>
              <a:t>Special desks</a:t>
            </a:r>
          </a:p>
        </p:txBody>
      </p:sp>
      <p:sp>
        <p:nvSpPr>
          <p:cNvPr id="17" name="TextBox 16"/>
          <p:cNvSpPr txBox="1"/>
          <p:nvPr/>
        </p:nvSpPr>
        <p:spPr>
          <a:xfrm>
            <a:off x="841247" y="3218688"/>
            <a:ext cx="4873752" cy="265176"/>
          </a:xfrm>
          <a:prstGeom prst="rect">
            <a:avLst/>
          </a:prstGeom>
          <a:noFill/>
        </p:spPr>
        <p:txBody>
          <a:bodyPr wrap="square" anchor="t">
            <a:spAutoFit/>
          </a:bodyPr>
          <a:lstStyle/>
          <a:p>
            <a:pPr algn="l"/>
            <a:r>
              <a:rPr sz="1150" b="0">
                <a:solidFill>
                  <a:srgbClr val="232B34"/>
                </a:solidFill>
                <a:latin typeface="Aptos"/>
              </a:rPr>
              <a:t>Adjustable/adapted desks for students with physical disabilities.</a:t>
            </a:r>
          </a:p>
        </p:txBody>
      </p:sp>
      <p:sp>
        <p:nvSpPr>
          <p:cNvPr id="18" name="Rounded Rectangle 17"/>
          <p:cNvSpPr/>
          <p:nvPr/>
        </p:nvSpPr>
        <p:spPr>
          <a:xfrm>
            <a:off x="6172200" y="2651760"/>
            <a:ext cx="5257800" cy="96012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172200" y="2651760"/>
            <a:ext cx="64008" cy="960120"/>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373368" y="2816352"/>
            <a:ext cx="4892040" cy="320040"/>
          </a:xfrm>
          <a:prstGeom prst="rect">
            <a:avLst/>
          </a:prstGeom>
          <a:noFill/>
        </p:spPr>
        <p:txBody>
          <a:bodyPr wrap="square" anchor="t">
            <a:spAutoFit/>
          </a:bodyPr>
          <a:lstStyle/>
          <a:p>
            <a:pPr algn="l"/>
            <a:r>
              <a:rPr sz="1400" b="1">
                <a:solidFill>
                  <a:srgbClr val="142A4A"/>
                </a:solidFill>
                <a:latin typeface="Aptos"/>
              </a:rPr>
              <a:t>Obstacle-free playground</a:t>
            </a:r>
          </a:p>
        </p:txBody>
      </p:sp>
      <p:sp>
        <p:nvSpPr>
          <p:cNvPr id="21" name="TextBox 20"/>
          <p:cNvSpPr txBox="1"/>
          <p:nvPr/>
        </p:nvSpPr>
        <p:spPr>
          <a:xfrm>
            <a:off x="6373368" y="3218688"/>
            <a:ext cx="4873752" cy="265176"/>
          </a:xfrm>
          <a:prstGeom prst="rect">
            <a:avLst/>
          </a:prstGeom>
          <a:noFill/>
        </p:spPr>
        <p:txBody>
          <a:bodyPr wrap="square" anchor="t">
            <a:spAutoFit/>
          </a:bodyPr>
          <a:lstStyle/>
          <a:p>
            <a:pPr algn="l"/>
            <a:r>
              <a:rPr sz="1150" b="0">
                <a:solidFill>
                  <a:srgbClr val="232B34"/>
                </a:solidFill>
                <a:latin typeface="Aptos"/>
              </a:rPr>
              <a:t>Play area kept clear so differently-abled students can move and play safely.</a:t>
            </a:r>
          </a:p>
        </p:txBody>
      </p:sp>
      <p:sp>
        <p:nvSpPr>
          <p:cNvPr id="22" name="Rounded Rectangle 21"/>
          <p:cNvSpPr/>
          <p:nvPr/>
        </p:nvSpPr>
        <p:spPr>
          <a:xfrm>
            <a:off x="640080" y="3886200"/>
            <a:ext cx="5257800" cy="96012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640080" y="3886200"/>
            <a:ext cx="64008" cy="96012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41247" y="4050791"/>
            <a:ext cx="4892040" cy="320040"/>
          </a:xfrm>
          <a:prstGeom prst="rect">
            <a:avLst/>
          </a:prstGeom>
          <a:noFill/>
        </p:spPr>
        <p:txBody>
          <a:bodyPr wrap="square" anchor="t">
            <a:spAutoFit/>
          </a:bodyPr>
          <a:lstStyle/>
          <a:p>
            <a:pPr algn="l"/>
            <a:r>
              <a:rPr sz="1400" b="1">
                <a:solidFill>
                  <a:srgbClr val="142A4A"/>
                </a:solidFill>
                <a:latin typeface="Aptos"/>
              </a:rPr>
              <a:t>Braille kit</a:t>
            </a:r>
          </a:p>
        </p:txBody>
      </p:sp>
      <p:sp>
        <p:nvSpPr>
          <p:cNvPr id="25" name="TextBox 24"/>
          <p:cNvSpPr txBox="1"/>
          <p:nvPr/>
        </p:nvSpPr>
        <p:spPr>
          <a:xfrm>
            <a:off x="841247" y="4453128"/>
            <a:ext cx="4873752" cy="265176"/>
          </a:xfrm>
          <a:prstGeom prst="rect">
            <a:avLst/>
          </a:prstGeom>
          <a:noFill/>
        </p:spPr>
        <p:txBody>
          <a:bodyPr wrap="square" anchor="t">
            <a:spAutoFit/>
          </a:bodyPr>
          <a:lstStyle/>
          <a:p>
            <a:pPr algn="l"/>
            <a:r>
              <a:rPr sz="1150" b="0">
                <a:solidFill>
                  <a:srgbClr val="232B34"/>
                </a:solidFill>
                <a:latin typeface="Aptos"/>
              </a:rPr>
              <a:t>Supports visually impaired students in reading and learning.</a:t>
            </a:r>
          </a:p>
        </p:txBody>
      </p:sp>
      <p:sp>
        <p:nvSpPr>
          <p:cNvPr id="26" name="Rounded Rectangle 25"/>
          <p:cNvSpPr/>
          <p:nvPr/>
        </p:nvSpPr>
        <p:spPr>
          <a:xfrm>
            <a:off x="6172200" y="3886200"/>
            <a:ext cx="5257800" cy="96012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172200" y="3886200"/>
            <a:ext cx="64008" cy="960120"/>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373368" y="4050791"/>
            <a:ext cx="4892040" cy="320040"/>
          </a:xfrm>
          <a:prstGeom prst="rect">
            <a:avLst/>
          </a:prstGeom>
          <a:noFill/>
        </p:spPr>
        <p:txBody>
          <a:bodyPr wrap="square" anchor="t">
            <a:spAutoFit/>
          </a:bodyPr>
          <a:lstStyle/>
          <a:p>
            <a:pPr algn="l"/>
            <a:r>
              <a:rPr sz="1400" b="1">
                <a:solidFill>
                  <a:srgbClr val="142A4A"/>
                </a:solidFill>
                <a:latin typeface="Aptos"/>
              </a:rPr>
              <a:t>Alphabet mat</a:t>
            </a:r>
          </a:p>
        </p:txBody>
      </p:sp>
      <p:sp>
        <p:nvSpPr>
          <p:cNvPr id="29" name="TextBox 28"/>
          <p:cNvSpPr txBox="1"/>
          <p:nvPr/>
        </p:nvSpPr>
        <p:spPr>
          <a:xfrm>
            <a:off x="6373368" y="4453128"/>
            <a:ext cx="4873752" cy="265176"/>
          </a:xfrm>
          <a:prstGeom prst="rect">
            <a:avLst/>
          </a:prstGeom>
          <a:noFill/>
        </p:spPr>
        <p:txBody>
          <a:bodyPr wrap="square" anchor="t">
            <a:spAutoFit/>
          </a:bodyPr>
          <a:lstStyle/>
          <a:p>
            <a:pPr algn="l"/>
            <a:r>
              <a:rPr sz="1150" b="0">
                <a:solidFill>
                  <a:srgbClr val="232B34"/>
                </a:solidFill>
                <a:latin typeface="Aptos"/>
              </a:rPr>
              <a:t>Tactile/visual aid supporting recognition of letters through play-based learning.</a:t>
            </a:r>
          </a:p>
        </p:txBody>
      </p:sp>
      <p:sp>
        <p:nvSpPr>
          <p:cNvPr id="30" name="Rounded Rectangle 29"/>
          <p:cNvSpPr/>
          <p:nvPr/>
        </p:nvSpPr>
        <p:spPr>
          <a:xfrm>
            <a:off x="640080" y="5120640"/>
            <a:ext cx="5257800" cy="96012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640080" y="5120640"/>
            <a:ext cx="64008" cy="96012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41247" y="5285232"/>
            <a:ext cx="4892040" cy="320040"/>
          </a:xfrm>
          <a:prstGeom prst="rect">
            <a:avLst/>
          </a:prstGeom>
          <a:noFill/>
        </p:spPr>
        <p:txBody>
          <a:bodyPr wrap="square" anchor="t">
            <a:spAutoFit/>
          </a:bodyPr>
          <a:lstStyle/>
          <a:p>
            <a:pPr algn="l"/>
            <a:r>
              <a:rPr sz="1400" b="1">
                <a:solidFill>
                  <a:srgbClr val="142A4A"/>
                </a:solidFill>
                <a:latin typeface="Aptos"/>
              </a:rPr>
              <a:t>Wide doorways &amp; corridors</a:t>
            </a:r>
          </a:p>
        </p:txBody>
      </p:sp>
      <p:sp>
        <p:nvSpPr>
          <p:cNvPr id="33" name="TextBox 32"/>
          <p:cNvSpPr txBox="1"/>
          <p:nvPr/>
        </p:nvSpPr>
        <p:spPr>
          <a:xfrm>
            <a:off x="841247" y="5687568"/>
            <a:ext cx="4873752" cy="265176"/>
          </a:xfrm>
          <a:prstGeom prst="rect">
            <a:avLst/>
          </a:prstGeom>
          <a:noFill/>
        </p:spPr>
        <p:txBody>
          <a:bodyPr wrap="square" anchor="t">
            <a:spAutoFit/>
          </a:bodyPr>
          <a:lstStyle/>
          <a:p>
            <a:pPr algn="l"/>
            <a:r>
              <a:rPr sz="1150" b="0">
                <a:solidFill>
                  <a:srgbClr val="232B34"/>
                </a:solidFill>
                <a:latin typeface="Aptos"/>
              </a:rPr>
              <a:t>Space allows easier wheelchair and mobility-aid movement.</a:t>
            </a:r>
          </a:p>
        </p:txBody>
      </p:sp>
      <p:sp>
        <p:nvSpPr>
          <p:cNvPr id="34" name="TextBox 33"/>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7</a:t>
            </a:r>
          </a:p>
        </p:txBody>
      </p:sp>
      <p:sp>
        <p:nvSpPr>
          <p:cNvPr id="35" name="TextBox 34"/>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Areas Needing Improvement</a:t>
            </a:r>
          </a:p>
        </p:txBody>
      </p:sp>
      <p:sp>
        <p:nvSpPr>
          <p:cNvPr id="4" name="Rectangle 3"/>
          <p:cNvSpPr/>
          <p:nvPr/>
        </p:nvSpPr>
        <p:spPr>
          <a:xfrm>
            <a:off x="594360" y="987552"/>
            <a:ext cx="960120" cy="64008"/>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Gaps identified during the audit</a:t>
            </a:r>
          </a:p>
        </p:txBody>
      </p:sp>
      <p:sp>
        <p:nvSpPr>
          <p:cNvPr id="6" name="Rounded Rectangle 5"/>
          <p:cNvSpPr/>
          <p:nvPr/>
        </p:nvSpPr>
        <p:spPr>
          <a:xfrm>
            <a:off x="731520" y="1417320"/>
            <a:ext cx="10789920" cy="749808"/>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1417320"/>
            <a:ext cx="64008" cy="749808"/>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32688" y="1581912"/>
            <a:ext cx="10424160" cy="320040"/>
          </a:xfrm>
          <a:prstGeom prst="rect">
            <a:avLst/>
          </a:prstGeom>
          <a:noFill/>
        </p:spPr>
        <p:txBody>
          <a:bodyPr wrap="square" anchor="t">
            <a:spAutoFit/>
          </a:bodyPr>
          <a:lstStyle/>
          <a:p>
            <a:pPr algn="l"/>
            <a:r>
              <a:rPr sz="1400" b="1">
                <a:solidFill>
                  <a:srgbClr val="142A4A"/>
                </a:solidFill>
                <a:latin typeface="Aptos"/>
              </a:rPr>
              <a:t>Handrails</a:t>
            </a:r>
          </a:p>
        </p:txBody>
      </p:sp>
      <p:sp>
        <p:nvSpPr>
          <p:cNvPr id="9" name="TextBox 8"/>
          <p:cNvSpPr txBox="1"/>
          <p:nvPr/>
        </p:nvSpPr>
        <p:spPr>
          <a:xfrm>
            <a:off x="932688" y="1984248"/>
            <a:ext cx="10405872" cy="54863"/>
          </a:xfrm>
          <a:prstGeom prst="rect">
            <a:avLst/>
          </a:prstGeom>
          <a:noFill/>
        </p:spPr>
        <p:txBody>
          <a:bodyPr wrap="square" anchor="t">
            <a:spAutoFit/>
          </a:bodyPr>
          <a:lstStyle/>
          <a:p>
            <a:pPr algn="l"/>
            <a:r>
              <a:rPr sz="1150" b="0">
                <a:solidFill>
                  <a:srgbClr val="232B34"/>
                </a:solidFill>
                <a:latin typeface="Aptos"/>
              </a:rPr>
              <a:t>Ramp and staircases do not have continuous handrails for extra support.</a:t>
            </a:r>
          </a:p>
        </p:txBody>
      </p:sp>
      <p:sp>
        <p:nvSpPr>
          <p:cNvPr id="10" name="Rounded Rectangle 9"/>
          <p:cNvSpPr/>
          <p:nvPr/>
        </p:nvSpPr>
        <p:spPr>
          <a:xfrm>
            <a:off x="731520" y="2359152"/>
            <a:ext cx="10789920" cy="749808"/>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731520" y="2359152"/>
            <a:ext cx="64008" cy="749808"/>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932688" y="2523744"/>
            <a:ext cx="10424160" cy="320040"/>
          </a:xfrm>
          <a:prstGeom prst="rect">
            <a:avLst/>
          </a:prstGeom>
          <a:noFill/>
        </p:spPr>
        <p:txBody>
          <a:bodyPr wrap="square" anchor="t">
            <a:spAutoFit/>
          </a:bodyPr>
          <a:lstStyle/>
          <a:p>
            <a:pPr algn="l"/>
            <a:r>
              <a:rPr sz="1400" b="1">
                <a:solidFill>
                  <a:srgbClr val="142A4A"/>
                </a:solidFill>
                <a:latin typeface="Aptos"/>
              </a:rPr>
              <a:t>Directional &amp; Braille signage</a:t>
            </a:r>
          </a:p>
        </p:txBody>
      </p:sp>
      <p:sp>
        <p:nvSpPr>
          <p:cNvPr id="13" name="TextBox 12"/>
          <p:cNvSpPr txBox="1"/>
          <p:nvPr/>
        </p:nvSpPr>
        <p:spPr>
          <a:xfrm>
            <a:off x="932688" y="2926080"/>
            <a:ext cx="10405872" cy="54863"/>
          </a:xfrm>
          <a:prstGeom prst="rect">
            <a:avLst/>
          </a:prstGeom>
          <a:noFill/>
        </p:spPr>
        <p:txBody>
          <a:bodyPr wrap="square" anchor="t">
            <a:spAutoFit/>
          </a:bodyPr>
          <a:lstStyle/>
          <a:p>
            <a:pPr algn="l"/>
            <a:r>
              <a:rPr sz="1150" b="0">
                <a:solidFill>
                  <a:srgbClr val="232B34"/>
                </a:solidFill>
                <a:latin typeface="Aptos"/>
              </a:rPr>
              <a:t>No tactile or Braille signboards for classrooms, toilets or office.</a:t>
            </a:r>
          </a:p>
        </p:txBody>
      </p:sp>
      <p:sp>
        <p:nvSpPr>
          <p:cNvPr id="14" name="Rounded Rectangle 13"/>
          <p:cNvSpPr/>
          <p:nvPr/>
        </p:nvSpPr>
        <p:spPr>
          <a:xfrm>
            <a:off x="731520" y="3300984"/>
            <a:ext cx="10789920" cy="749808"/>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731520" y="3300984"/>
            <a:ext cx="64008" cy="749808"/>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32688" y="3465576"/>
            <a:ext cx="10424160" cy="320040"/>
          </a:xfrm>
          <a:prstGeom prst="rect">
            <a:avLst/>
          </a:prstGeom>
          <a:noFill/>
        </p:spPr>
        <p:txBody>
          <a:bodyPr wrap="square" anchor="t">
            <a:spAutoFit/>
          </a:bodyPr>
          <a:lstStyle/>
          <a:p>
            <a:pPr algn="l"/>
            <a:r>
              <a:rPr sz="1400" b="1">
                <a:solidFill>
                  <a:srgbClr val="142A4A"/>
                </a:solidFill>
                <a:latin typeface="Aptos"/>
              </a:rPr>
              <a:t>Accessible drinking water</a:t>
            </a:r>
          </a:p>
        </p:txBody>
      </p:sp>
      <p:sp>
        <p:nvSpPr>
          <p:cNvPr id="17" name="TextBox 16"/>
          <p:cNvSpPr txBox="1"/>
          <p:nvPr/>
        </p:nvSpPr>
        <p:spPr>
          <a:xfrm>
            <a:off x="932688" y="3867912"/>
            <a:ext cx="10405872" cy="54863"/>
          </a:xfrm>
          <a:prstGeom prst="rect">
            <a:avLst/>
          </a:prstGeom>
          <a:noFill/>
        </p:spPr>
        <p:txBody>
          <a:bodyPr wrap="square" anchor="t">
            <a:spAutoFit/>
          </a:bodyPr>
          <a:lstStyle/>
          <a:p>
            <a:pPr algn="l"/>
            <a:r>
              <a:rPr sz="1150" b="0">
                <a:solidFill>
                  <a:srgbClr val="232B34"/>
                </a:solidFill>
                <a:latin typeface="Aptos"/>
              </a:rPr>
              <a:t>Existing taps/coolers are not at a height usable by wheelchair users or younger children.</a:t>
            </a:r>
          </a:p>
        </p:txBody>
      </p:sp>
      <p:sp>
        <p:nvSpPr>
          <p:cNvPr id="18" name="Rounded Rectangle 17"/>
          <p:cNvSpPr/>
          <p:nvPr/>
        </p:nvSpPr>
        <p:spPr>
          <a:xfrm>
            <a:off x="731520" y="4242816"/>
            <a:ext cx="10789920" cy="749808"/>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731520" y="4242816"/>
            <a:ext cx="64008" cy="749808"/>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32688" y="4407407"/>
            <a:ext cx="10424160" cy="320040"/>
          </a:xfrm>
          <a:prstGeom prst="rect">
            <a:avLst/>
          </a:prstGeom>
          <a:noFill/>
        </p:spPr>
        <p:txBody>
          <a:bodyPr wrap="square" anchor="t">
            <a:spAutoFit/>
          </a:bodyPr>
          <a:lstStyle/>
          <a:p>
            <a:pPr algn="l"/>
            <a:r>
              <a:rPr sz="1400" b="1">
                <a:solidFill>
                  <a:srgbClr val="142A4A"/>
                </a:solidFill>
                <a:latin typeface="Aptos"/>
              </a:rPr>
              <a:t>Hearing support</a:t>
            </a:r>
          </a:p>
        </p:txBody>
      </p:sp>
      <p:sp>
        <p:nvSpPr>
          <p:cNvPr id="21" name="TextBox 20"/>
          <p:cNvSpPr txBox="1"/>
          <p:nvPr/>
        </p:nvSpPr>
        <p:spPr>
          <a:xfrm>
            <a:off x="932688" y="4809744"/>
            <a:ext cx="10405872" cy="54863"/>
          </a:xfrm>
          <a:prstGeom prst="rect">
            <a:avLst/>
          </a:prstGeom>
          <a:noFill/>
        </p:spPr>
        <p:txBody>
          <a:bodyPr wrap="square" anchor="t">
            <a:spAutoFit/>
          </a:bodyPr>
          <a:lstStyle/>
          <a:p>
            <a:pPr algn="l"/>
            <a:r>
              <a:rPr sz="1150" b="0">
                <a:solidFill>
                  <a:srgbClr val="232B34"/>
                </a:solidFill>
                <a:latin typeface="Aptos"/>
              </a:rPr>
              <a:t>No hearing loop or assistive listening device in the assembly hall.</a:t>
            </a:r>
          </a:p>
        </p:txBody>
      </p:sp>
      <p:sp>
        <p:nvSpPr>
          <p:cNvPr id="22" name="Rounded Rectangle 21"/>
          <p:cNvSpPr/>
          <p:nvPr/>
        </p:nvSpPr>
        <p:spPr>
          <a:xfrm>
            <a:off x="731520" y="5184648"/>
            <a:ext cx="10789920" cy="749808"/>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731520" y="5184648"/>
            <a:ext cx="64008" cy="749808"/>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32688" y="5349240"/>
            <a:ext cx="10424160" cy="320040"/>
          </a:xfrm>
          <a:prstGeom prst="rect">
            <a:avLst/>
          </a:prstGeom>
          <a:noFill/>
        </p:spPr>
        <p:txBody>
          <a:bodyPr wrap="square" anchor="t">
            <a:spAutoFit/>
          </a:bodyPr>
          <a:lstStyle/>
          <a:p>
            <a:pPr algn="l"/>
            <a:r>
              <a:rPr sz="1400" b="1">
                <a:solidFill>
                  <a:srgbClr val="142A4A"/>
                </a:solidFill>
                <a:latin typeface="Aptos"/>
              </a:rPr>
              <a:t>Trained staff</a:t>
            </a:r>
          </a:p>
        </p:txBody>
      </p:sp>
      <p:sp>
        <p:nvSpPr>
          <p:cNvPr id="25" name="TextBox 24"/>
          <p:cNvSpPr txBox="1"/>
          <p:nvPr/>
        </p:nvSpPr>
        <p:spPr>
          <a:xfrm>
            <a:off x="932688" y="5751576"/>
            <a:ext cx="10405872" cy="54863"/>
          </a:xfrm>
          <a:prstGeom prst="rect">
            <a:avLst/>
          </a:prstGeom>
          <a:noFill/>
        </p:spPr>
        <p:txBody>
          <a:bodyPr wrap="square" anchor="t">
            <a:spAutoFit/>
          </a:bodyPr>
          <a:lstStyle/>
          <a:p>
            <a:pPr algn="l"/>
            <a:r>
              <a:rPr sz="1150" b="0">
                <a:solidFill>
                  <a:srgbClr val="232B34"/>
                </a:solidFill>
                <a:latin typeface="Aptos"/>
              </a:rPr>
              <a:t>Not all teachers/staff have training in sign language or assisting students with disabilities.</a:t>
            </a:r>
          </a:p>
        </p:txBody>
      </p:sp>
      <p:sp>
        <p:nvSpPr>
          <p:cNvPr id="26" name="TextBox 25"/>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7</a:t>
            </a:r>
          </a:p>
        </p:txBody>
      </p:sp>
      <p:sp>
        <p:nvSpPr>
          <p:cNvPr id="27" name="TextBox 26"/>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23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Suggestions &amp; Recommendations</a:t>
            </a:r>
          </a:p>
        </p:txBody>
      </p:sp>
      <p:sp>
        <p:nvSpPr>
          <p:cNvPr id="4" name="Rectangle 3"/>
          <p:cNvSpPr/>
          <p:nvPr/>
        </p:nvSpPr>
        <p:spPr>
          <a:xfrm>
            <a:off x="594360" y="987552"/>
            <a:ext cx="960120" cy="64008"/>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Practical next steps from the audit report</a:t>
            </a:r>
          </a:p>
        </p:txBody>
      </p:sp>
      <p:sp>
        <p:nvSpPr>
          <p:cNvPr id="6" name="Rounded Rectangle 5"/>
          <p:cNvSpPr/>
          <p:nvPr/>
        </p:nvSpPr>
        <p:spPr>
          <a:xfrm>
            <a:off x="640080" y="1371600"/>
            <a:ext cx="5257800" cy="82296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40080" y="1371600"/>
            <a:ext cx="64008" cy="82296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41247" y="1536192"/>
            <a:ext cx="4892040" cy="320040"/>
          </a:xfrm>
          <a:prstGeom prst="rect">
            <a:avLst/>
          </a:prstGeom>
          <a:noFill/>
        </p:spPr>
        <p:txBody>
          <a:bodyPr wrap="square" anchor="t">
            <a:spAutoFit/>
          </a:bodyPr>
          <a:lstStyle/>
          <a:p>
            <a:pPr algn="l"/>
            <a:r>
              <a:rPr sz="1300" b="1">
                <a:solidFill>
                  <a:srgbClr val="142A4A"/>
                </a:solidFill>
                <a:latin typeface="Aptos"/>
              </a:rPr>
              <a:t>Recommendation 1</a:t>
            </a:r>
          </a:p>
        </p:txBody>
      </p:sp>
      <p:sp>
        <p:nvSpPr>
          <p:cNvPr id="9" name="TextBox 8"/>
          <p:cNvSpPr txBox="1"/>
          <p:nvPr/>
        </p:nvSpPr>
        <p:spPr>
          <a:xfrm>
            <a:off x="841247" y="1938528"/>
            <a:ext cx="4873752" cy="128016"/>
          </a:xfrm>
          <a:prstGeom prst="rect">
            <a:avLst/>
          </a:prstGeom>
          <a:noFill/>
        </p:spPr>
        <p:txBody>
          <a:bodyPr wrap="square" anchor="t">
            <a:spAutoFit/>
          </a:bodyPr>
          <a:lstStyle/>
          <a:p>
            <a:pPr algn="l"/>
            <a:r>
              <a:rPr sz="1120" b="0">
                <a:solidFill>
                  <a:srgbClr val="232B34"/>
                </a:solidFill>
                <a:latin typeface="Aptos"/>
              </a:rPr>
              <a:t>Install sturdy handrails along the ramp and staircases used by students.</a:t>
            </a:r>
          </a:p>
        </p:txBody>
      </p:sp>
      <p:sp>
        <p:nvSpPr>
          <p:cNvPr id="10" name="Rounded Rectangle 9"/>
          <p:cNvSpPr/>
          <p:nvPr/>
        </p:nvSpPr>
        <p:spPr>
          <a:xfrm>
            <a:off x="6172200" y="1371600"/>
            <a:ext cx="5257800" cy="82296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172200" y="1371600"/>
            <a:ext cx="64008" cy="822960"/>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373368" y="1536192"/>
            <a:ext cx="4892040" cy="320040"/>
          </a:xfrm>
          <a:prstGeom prst="rect">
            <a:avLst/>
          </a:prstGeom>
          <a:noFill/>
        </p:spPr>
        <p:txBody>
          <a:bodyPr wrap="square" anchor="t">
            <a:spAutoFit/>
          </a:bodyPr>
          <a:lstStyle/>
          <a:p>
            <a:pPr algn="l"/>
            <a:r>
              <a:rPr sz="1300" b="1">
                <a:solidFill>
                  <a:srgbClr val="142A4A"/>
                </a:solidFill>
                <a:latin typeface="Aptos"/>
              </a:rPr>
              <a:t>Recommendation 2</a:t>
            </a:r>
          </a:p>
        </p:txBody>
      </p:sp>
      <p:sp>
        <p:nvSpPr>
          <p:cNvPr id="13" name="TextBox 12"/>
          <p:cNvSpPr txBox="1"/>
          <p:nvPr/>
        </p:nvSpPr>
        <p:spPr>
          <a:xfrm>
            <a:off x="6373368" y="1938528"/>
            <a:ext cx="4873752" cy="128016"/>
          </a:xfrm>
          <a:prstGeom prst="rect">
            <a:avLst/>
          </a:prstGeom>
          <a:noFill/>
        </p:spPr>
        <p:txBody>
          <a:bodyPr wrap="square" anchor="t">
            <a:spAutoFit/>
          </a:bodyPr>
          <a:lstStyle/>
          <a:p>
            <a:pPr algn="l"/>
            <a:r>
              <a:rPr sz="1120" b="0">
                <a:solidFill>
                  <a:srgbClr val="232B34"/>
                </a:solidFill>
                <a:latin typeface="Aptos"/>
              </a:rPr>
              <a:t>Put up Braille and large-print signage at entrances, classrooms, staircases and the toilet block.</a:t>
            </a:r>
          </a:p>
        </p:txBody>
      </p:sp>
      <p:sp>
        <p:nvSpPr>
          <p:cNvPr id="14" name="Rounded Rectangle 13"/>
          <p:cNvSpPr/>
          <p:nvPr/>
        </p:nvSpPr>
        <p:spPr>
          <a:xfrm>
            <a:off x="640080" y="2377440"/>
            <a:ext cx="5257800" cy="987552"/>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40080" y="2377440"/>
            <a:ext cx="64008" cy="82296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1247" y="2542032"/>
            <a:ext cx="4892040" cy="320040"/>
          </a:xfrm>
          <a:prstGeom prst="rect">
            <a:avLst/>
          </a:prstGeom>
          <a:noFill/>
        </p:spPr>
        <p:txBody>
          <a:bodyPr wrap="square" anchor="t">
            <a:spAutoFit/>
          </a:bodyPr>
          <a:lstStyle/>
          <a:p>
            <a:pPr algn="l"/>
            <a:r>
              <a:rPr sz="1300" b="1">
                <a:solidFill>
                  <a:srgbClr val="142A4A"/>
                </a:solidFill>
                <a:latin typeface="Aptos"/>
              </a:rPr>
              <a:t>Recommendation 3</a:t>
            </a:r>
          </a:p>
        </p:txBody>
      </p:sp>
      <p:sp>
        <p:nvSpPr>
          <p:cNvPr id="17" name="TextBox 16"/>
          <p:cNvSpPr txBox="1"/>
          <p:nvPr/>
        </p:nvSpPr>
        <p:spPr>
          <a:xfrm>
            <a:off x="841247" y="2944368"/>
            <a:ext cx="4873752" cy="128016"/>
          </a:xfrm>
          <a:prstGeom prst="rect">
            <a:avLst/>
          </a:prstGeom>
          <a:noFill/>
        </p:spPr>
        <p:txBody>
          <a:bodyPr wrap="square" anchor="t">
            <a:spAutoFit/>
          </a:bodyPr>
          <a:lstStyle/>
          <a:p>
            <a:pPr algn="l"/>
            <a:r>
              <a:rPr sz="1120" b="0" dirty="0">
                <a:solidFill>
                  <a:srgbClr val="232B34"/>
                </a:solidFill>
                <a:latin typeface="Aptos"/>
              </a:rPr>
              <a:t>Provide a low-height drinking water station for wheelchair users and young children.</a:t>
            </a:r>
          </a:p>
        </p:txBody>
      </p:sp>
      <p:sp>
        <p:nvSpPr>
          <p:cNvPr id="18" name="Rounded Rectangle 17"/>
          <p:cNvSpPr/>
          <p:nvPr/>
        </p:nvSpPr>
        <p:spPr>
          <a:xfrm>
            <a:off x="6172200" y="2377440"/>
            <a:ext cx="5257800" cy="82296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172200" y="2377440"/>
            <a:ext cx="64008" cy="822960"/>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373368" y="2542032"/>
            <a:ext cx="4892040" cy="320040"/>
          </a:xfrm>
          <a:prstGeom prst="rect">
            <a:avLst/>
          </a:prstGeom>
          <a:noFill/>
        </p:spPr>
        <p:txBody>
          <a:bodyPr wrap="square" anchor="t">
            <a:spAutoFit/>
          </a:bodyPr>
          <a:lstStyle/>
          <a:p>
            <a:pPr algn="l"/>
            <a:r>
              <a:rPr sz="1300" b="1">
                <a:solidFill>
                  <a:srgbClr val="142A4A"/>
                </a:solidFill>
                <a:latin typeface="Aptos"/>
              </a:rPr>
              <a:t>Recommendation 4</a:t>
            </a:r>
          </a:p>
        </p:txBody>
      </p:sp>
      <p:sp>
        <p:nvSpPr>
          <p:cNvPr id="21" name="TextBox 20"/>
          <p:cNvSpPr txBox="1"/>
          <p:nvPr/>
        </p:nvSpPr>
        <p:spPr>
          <a:xfrm>
            <a:off x="6373368" y="2944368"/>
            <a:ext cx="4873752" cy="128016"/>
          </a:xfrm>
          <a:prstGeom prst="rect">
            <a:avLst/>
          </a:prstGeom>
          <a:noFill/>
        </p:spPr>
        <p:txBody>
          <a:bodyPr wrap="square" anchor="t">
            <a:spAutoFit/>
          </a:bodyPr>
          <a:lstStyle/>
          <a:p>
            <a:pPr algn="l"/>
            <a:r>
              <a:rPr sz="1120" b="0">
                <a:solidFill>
                  <a:srgbClr val="232B34"/>
                </a:solidFill>
                <a:latin typeface="Aptos"/>
              </a:rPr>
              <a:t>Explore a hearing loop system or FM assistive device for the assembly hall.</a:t>
            </a:r>
          </a:p>
        </p:txBody>
      </p:sp>
      <p:sp>
        <p:nvSpPr>
          <p:cNvPr id="22" name="Rounded Rectangle 21"/>
          <p:cNvSpPr/>
          <p:nvPr/>
        </p:nvSpPr>
        <p:spPr>
          <a:xfrm>
            <a:off x="640080" y="3511296"/>
            <a:ext cx="5257800" cy="82296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640080" y="3383280"/>
            <a:ext cx="64008" cy="82296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841247" y="3547872"/>
            <a:ext cx="4892040" cy="320040"/>
          </a:xfrm>
          <a:prstGeom prst="rect">
            <a:avLst/>
          </a:prstGeom>
          <a:noFill/>
        </p:spPr>
        <p:txBody>
          <a:bodyPr wrap="square" anchor="t">
            <a:spAutoFit/>
          </a:bodyPr>
          <a:lstStyle/>
          <a:p>
            <a:pPr algn="l"/>
            <a:r>
              <a:rPr sz="1300" b="1">
                <a:solidFill>
                  <a:srgbClr val="142A4A"/>
                </a:solidFill>
                <a:latin typeface="Aptos"/>
              </a:rPr>
              <a:t>Recommendation 5</a:t>
            </a:r>
          </a:p>
        </p:txBody>
      </p:sp>
      <p:sp>
        <p:nvSpPr>
          <p:cNvPr id="25" name="TextBox 24"/>
          <p:cNvSpPr txBox="1"/>
          <p:nvPr/>
        </p:nvSpPr>
        <p:spPr>
          <a:xfrm>
            <a:off x="841247" y="3950208"/>
            <a:ext cx="4873752" cy="128016"/>
          </a:xfrm>
          <a:prstGeom prst="rect">
            <a:avLst/>
          </a:prstGeom>
          <a:noFill/>
        </p:spPr>
        <p:txBody>
          <a:bodyPr wrap="square" anchor="t">
            <a:spAutoFit/>
          </a:bodyPr>
          <a:lstStyle/>
          <a:p>
            <a:pPr algn="l"/>
            <a:r>
              <a:rPr sz="1120" b="0">
                <a:solidFill>
                  <a:srgbClr val="232B34"/>
                </a:solidFill>
                <a:latin typeface="Aptos"/>
              </a:rPr>
              <a:t>Organise short workshops for teachers on basic sign language and disability etiquette.</a:t>
            </a:r>
          </a:p>
        </p:txBody>
      </p:sp>
      <p:sp>
        <p:nvSpPr>
          <p:cNvPr id="26" name="Rounded Rectangle 25"/>
          <p:cNvSpPr/>
          <p:nvPr/>
        </p:nvSpPr>
        <p:spPr>
          <a:xfrm>
            <a:off x="6172200" y="3383280"/>
            <a:ext cx="5257800" cy="82296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172200" y="3383280"/>
            <a:ext cx="64008" cy="822960"/>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373368" y="3547872"/>
            <a:ext cx="4892040" cy="320040"/>
          </a:xfrm>
          <a:prstGeom prst="rect">
            <a:avLst/>
          </a:prstGeom>
          <a:noFill/>
        </p:spPr>
        <p:txBody>
          <a:bodyPr wrap="square" anchor="t">
            <a:spAutoFit/>
          </a:bodyPr>
          <a:lstStyle/>
          <a:p>
            <a:pPr algn="l"/>
            <a:r>
              <a:rPr sz="1300" b="1">
                <a:solidFill>
                  <a:srgbClr val="142A4A"/>
                </a:solidFill>
                <a:latin typeface="Aptos"/>
              </a:rPr>
              <a:t>Recommendation 6</a:t>
            </a:r>
          </a:p>
        </p:txBody>
      </p:sp>
      <p:sp>
        <p:nvSpPr>
          <p:cNvPr id="29" name="TextBox 28"/>
          <p:cNvSpPr txBox="1"/>
          <p:nvPr/>
        </p:nvSpPr>
        <p:spPr>
          <a:xfrm>
            <a:off x="6373368" y="3950208"/>
            <a:ext cx="4873752" cy="128016"/>
          </a:xfrm>
          <a:prstGeom prst="rect">
            <a:avLst/>
          </a:prstGeom>
          <a:noFill/>
        </p:spPr>
        <p:txBody>
          <a:bodyPr wrap="square" anchor="t">
            <a:spAutoFit/>
          </a:bodyPr>
          <a:lstStyle/>
          <a:p>
            <a:pPr algn="l"/>
            <a:r>
              <a:rPr sz="1120" b="0">
                <a:solidFill>
                  <a:srgbClr val="232B34"/>
                </a:solidFill>
                <a:latin typeface="Aptos"/>
              </a:rPr>
              <a:t>Keep at least one wheelchair available at school for emergency use.</a:t>
            </a:r>
          </a:p>
        </p:txBody>
      </p:sp>
      <p:sp>
        <p:nvSpPr>
          <p:cNvPr id="30" name="Rounded Rectangle 29"/>
          <p:cNvSpPr/>
          <p:nvPr/>
        </p:nvSpPr>
        <p:spPr>
          <a:xfrm>
            <a:off x="640080" y="4462272"/>
            <a:ext cx="5257800" cy="877824"/>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640080" y="4389120"/>
            <a:ext cx="64008" cy="82296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41247" y="4553712"/>
            <a:ext cx="4892040" cy="320040"/>
          </a:xfrm>
          <a:prstGeom prst="rect">
            <a:avLst/>
          </a:prstGeom>
          <a:noFill/>
        </p:spPr>
        <p:txBody>
          <a:bodyPr wrap="square" anchor="t">
            <a:spAutoFit/>
          </a:bodyPr>
          <a:lstStyle/>
          <a:p>
            <a:pPr algn="l"/>
            <a:r>
              <a:rPr sz="1300" b="1">
                <a:solidFill>
                  <a:srgbClr val="142A4A"/>
                </a:solidFill>
                <a:latin typeface="Aptos"/>
              </a:rPr>
              <a:t>Recommendation 7</a:t>
            </a:r>
          </a:p>
        </p:txBody>
      </p:sp>
      <p:sp>
        <p:nvSpPr>
          <p:cNvPr id="33" name="TextBox 32"/>
          <p:cNvSpPr txBox="1"/>
          <p:nvPr/>
        </p:nvSpPr>
        <p:spPr>
          <a:xfrm>
            <a:off x="841247" y="4956048"/>
            <a:ext cx="4873752" cy="128016"/>
          </a:xfrm>
          <a:prstGeom prst="rect">
            <a:avLst/>
          </a:prstGeom>
          <a:noFill/>
        </p:spPr>
        <p:txBody>
          <a:bodyPr wrap="square" anchor="t">
            <a:spAutoFit/>
          </a:bodyPr>
          <a:lstStyle/>
          <a:p>
            <a:pPr algn="l"/>
            <a:r>
              <a:rPr sz="1120" b="0">
                <a:solidFill>
                  <a:srgbClr val="232B34"/>
                </a:solidFill>
                <a:latin typeface="Aptos"/>
              </a:rPr>
              <a:t>Prepare an emergency evacuation plan that includes differently-abled students.</a:t>
            </a:r>
          </a:p>
        </p:txBody>
      </p:sp>
      <p:sp>
        <p:nvSpPr>
          <p:cNvPr id="34" name="Rounded Rectangle 33"/>
          <p:cNvSpPr/>
          <p:nvPr/>
        </p:nvSpPr>
        <p:spPr>
          <a:xfrm>
            <a:off x="6172200" y="4389120"/>
            <a:ext cx="5257800" cy="100584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ectangle 34"/>
          <p:cNvSpPr/>
          <p:nvPr/>
        </p:nvSpPr>
        <p:spPr>
          <a:xfrm>
            <a:off x="6172200" y="4389120"/>
            <a:ext cx="64008" cy="822960"/>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6373368" y="4553712"/>
            <a:ext cx="4892040" cy="320040"/>
          </a:xfrm>
          <a:prstGeom prst="rect">
            <a:avLst/>
          </a:prstGeom>
          <a:noFill/>
        </p:spPr>
        <p:txBody>
          <a:bodyPr wrap="square" anchor="t">
            <a:spAutoFit/>
          </a:bodyPr>
          <a:lstStyle/>
          <a:p>
            <a:pPr algn="l"/>
            <a:r>
              <a:rPr sz="1300" b="1">
                <a:solidFill>
                  <a:srgbClr val="142A4A"/>
                </a:solidFill>
                <a:latin typeface="Aptos"/>
              </a:rPr>
              <a:t>Recommendation 8</a:t>
            </a:r>
          </a:p>
        </p:txBody>
      </p:sp>
      <p:sp>
        <p:nvSpPr>
          <p:cNvPr id="37" name="TextBox 36"/>
          <p:cNvSpPr txBox="1"/>
          <p:nvPr/>
        </p:nvSpPr>
        <p:spPr>
          <a:xfrm>
            <a:off x="6373368" y="4956048"/>
            <a:ext cx="4873752" cy="128016"/>
          </a:xfrm>
          <a:prstGeom prst="rect">
            <a:avLst/>
          </a:prstGeom>
          <a:noFill/>
        </p:spPr>
        <p:txBody>
          <a:bodyPr wrap="square" anchor="t">
            <a:spAutoFit/>
          </a:bodyPr>
          <a:lstStyle/>
          <a:p>
            <a:pPr algn="l"/>
            <a:r>
              <a:rPr sz="1120" b="0" dirty="0">
                <a:solidFill>
                  <a:srgbClr val="232B34"/>
                </a:solidFill>
                <a:latin typeface="Aptos"/>
              </a:rPr>
              <a:t>Consider a lift for easier access between floors, if the building has more than one </a:t>
            </a:r>
            <a:r>
              <a:rPr sz="1120" b="0" dirty="0" err="1">
                <a:solidFill>
                  <a:srgbClr val="232B34"/>
                </a:solidFill>
                <a:latin typeface="Aptos"/>
              </a:rPr>
              <a:t>storey</a:t>
            </a:r>
            <a:r>
              <a:rPr sz="1120" b="0" dirty="0">
                <a:solidFill>
                  <a:srgbClr val="232B34"/>
                </a:solidFill>
                <a:latin typeface="Aptos"/>
              </a:rPr>
              <a:t>.</a:t>
            </a:r>
          </a:p>
        </p:txBody>
      </p:sp>
      <p:sp>
        <p:nvSpPr>
          <p:cNvPr id="38" name="Rounded Rectangle 37"/>
          <p:cNvSpPr/>
          <p:nvPr/>
        </p:nvSpPr>
        <p:spPr>
          <a:xfrm>
            <a:off x="640080" y="5559552"/>
            <a:ext cx="5257800" cy="658368"/>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640080" y="5394960"/>
            <a:ext cx="64008" cy="82296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841247" y="5559552"/>
            <a:ext cx="4892040" cy="320040"/>
          </a:xfrm>
          <a:prstGeom prst="rect">
            <a:avLst/>
          </a:prstGeom>
          <a:noFill/>
        </p:spPr>
        <p:txBody>
          <a:bodyPr wrap="square" anchor="t">
            <a:spAutoFit/>
          </a:bodyPr>
          <a:lstStyle/>
          <a:p>
            <a:pPr algn="l"/>
            <a:r>
              <a:rPr sz="1300" b="1">
                <a:solidFill>
                  <a:srgbClr val="142A4A"/>
                </a:solidFill>
                <a:latin typeface="Aptos"/>
              </a:rPr>
              <a:t>Recommendation 9</a:t>
            </a:r>
          </a:p>
        </p:txBody>
      </p:sp>
      <p:sp>
        <p:nvSpPr>
          <p:cNvPr id="41" name="TextBox 40"/>
          <p:cNvSpPr txBox="1"/>
          <p:nvPr/>
        </p:nvSpPr>
        <p:spPr>
          <a:xfrm>
            <a:off x="841247" y="5961888"/>
            <a:ext cx="4873752" cy="128016"/>
          </a:xfrm>
          <a:prstGeom prst="rect">
            <a:avLst/>
          </a:prstGeom>
          <a:noFill/>
        </p:spPr>
        <p:txBody>
          <a:bodyPr wrap="square" anchor="t">
            <a:spAutoFit/>
          </a:bodyPr>
          <a:lstStyle/>
          <a:p>
            <a:pPr algn="l"/>
            <a:r>
              <a:rPr sz="1120" b="0">
                <a:solidFill>
                  <a:srgbClr val="232B34"/>
                </a:solidFill>
                <a:latin typeface="Aptos"/>
              </a:rPr>
              <a:t>Conduct the accessibility audit every year to track improvements.</a:t>
            </a:r>
          </a:p>
        </p:txBody>
      </p:sp>
      <p:sp>
        <p:nvSpPr>
          <p:cNvPr id="42" name="TextBox 41"/>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7</a:t>
            </a:r>
          </a:p>
        </p:txBody>
      </p:sp>
      <p:sp>
        <p:nvSpPr>
          <p:cNvPr id="43" name="TextBox 42"/>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Conclusion</a:t>
            </a:r>
          </a:p>
        </p:txBody>
      </p:sp>
      <p:sp>
        <p:nvSpPr>
          <p:cNvPr id="4" name="Rectangle 3"/>
          <p:cNvSpPr/>
          <p:nvPr/>
        </p:nvSpPr>
        <p:spPr>
          <a:xfrm>
            <a:off x="594360" y="987552"/>
            <a:ext cx="960120" cy="64008"/>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Building an even more welcoming and accessible school</a:t>
            </a:r>
          </a:p>
        </p:txBody>
      </p:sp>
      <p:sp>
        <p:nvSpPr>
          <p:cNvPr id="6" name="Rounded Rectangle 5"/>
          <p:cNvSpPr/>
          <p:nvPr/>
        </p:nvSpPr>
        <p:spPr>
          <a:xfrm>
            <a:off x="731520" y="1508760"/>
            <a:ext cx="3429000" cy="4297680"/>
          </a:xfrm>
          <a:prstGeom prst="roundRect">
            <a:avLst/>
          </a:prstGeom>
          <a:solidFill>
            <a:srgbClr val="FAF3E2"/>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1508760"/>
            <a:ext cx="64008" cy="429768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32688" y="1673351"/>
            <a:ext cx="3063240" cy="320040"/>
          </a:xfrm>
          <a:prstGeom prst="rect">
            <a:avLst/>
          </a:prstGeom>
          <a:noFill/>
        </p:spPr>
        <p:txBody>
          <a:bodyPr wrap="square" anchor="t">
            <a:spAutoFit/>
          </a:bodyPr>
          <a:lstStyle/>
          <a:p>
            <a:pPr algn="l"/>
            <a:r>
              <a:rPr sz="1900" b="1">
                <a:solidFill>
                  <a:srgbClr val="142A4A"/>
                </a:solidFill>
                <a:latin typeface="Aptos"/>
              </a:rPr>
              <a:t>Already in place</a:t>
            </a:r>
          </a:p>
        </p:txBody>
      </p:sp>
      <p:sp>
        <p:nvSpPr>
          <p:cNvPr id="9" name="TextBox 8"/>
          <p:cNvSpPr txBox="1"/>
          <p:nvPr/>
        </p:nvSpPr>
        <p:spPr>
          <a:xfrm>
            <a:off x="932688" y="2075688"/>
            <a:ext cx="3044952" cy="3602736"/>
          </a:xfrm>
          <a:prstGeom prst="rect">
            <a:avLst/>
          </a:prstGeom>
          <a:noFill/>
        </p:spPr>
        <p:txBody>
          <a:bodyPr wrap="square" anchor="t">
            <a:spAutoFit/>
          </a:bodyPr>
          <a:lstStyle/>
          <a:p>
            <a:pPr algn="l"/>
            <a:r>
              <a:rPr sz="1600" b="0">
                <a:solidFill>
                  <a:srgbClr val="232B34"/>
                </a:solidFill>
                <a:latin typeface="Aptos"/>
              </a:rPr>
              <a:t>Ramp • accessible toilet • special desks • obstacle-free playground • Braille kit • alphabet mat • wide doorways/corridors</a:t>
            </a:r>
          </a:p>
        </p:txBody>
      </p:sp>
      <p:sp>
        <p:nvSpPr>
          <p:cNvPr id="10" name="Rounded Rectangle 9"/>
          <p:cNvSpPr/>
          <p:nvPr/>
        </p:nvSpPr>
        <p:spPr>
          <a:xfrm>
            <a:off x="4389120" y="1508760"/>
            <a:ext cx="3429000" cy="429768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89120" y="1508760"/>
            <a:ext cx="64008" cy="4297680"/>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90288" y="1673351"/>
            <a:ext cx="3063240" cy="320040"/>
          </a:xfrm>
          <a:prstGeom prst="rect">
            <a:avLst/>
          </a:prstGeom>
          <a:noFill/>
        </p:spPr>
        <p:txBody>
          <a:bodyPr wrap="square" anchor="t">
            <a:spAutoFit/>
          </a:bodyPr>
          <a:lstStyle/>
          <a:p>
            <a:pPr algn="l"/>
            <a:r>
              <a:rPr sz="1900" b="1">
                <a:solidFill>
                  <a:srgbClr val="142A4A"/>
                </a:solidFill>
                <a:latin typeface="Aptos"/>
              </a:rPr>
              <a:t>Next priorities</a:t>
            </a:r>
          </a:p>
        </p:txBody>
      </p:sp>
      <p:sp>
        <p:nvSpPr>
          <p:cNvPr id="13" name="TextBox 12"/>
          <p:cNvSpPr txBox="1"/>
          <p:nvPr/>
        </p:nvSpPr>
        <p:spPr>
          <a:xfrm>
            <a:off x="4590288" y="2075688"/>
            <a:ext cx="3044952" cy="3602736"/>
          </a:xfrm>
          <a:prstGeom prst="rect">
            <a:avLst/>
          </a:prstGeom>
          <a:noFill/>
        </p:spPr>
        <p:txBody>
          <a:bodyPr wrap="square" anchor="t">
            <a:spAutoFit/>
          </a:bodyPr>
          <a:lstStyle/>
          <a:p>
            <a:pPr algn="l"/>
            <a:r>
              <a:rPr sz="1600" b="0">
                <a:solidFill>
                  <a:srgbClr val="232B34"/>
                </a:solidFill>
                <a:latin typeface="Aptos"/>
              </a:rPr>
              <a:t>Handrails • Braille signage • accessible drinking water • hearing support • staff training • emergency planning</a:t>
            </a:r>
          </a:p>
        </p:txBody>
      </p:sp>
      <p:sp>
        <p:nvSpPr>
          <p:cNvPr id="14" name="Rounded Rectangle 13"/>
          <p:cNvSpPr/>
          <p:nvPr/>
        </p:nvSpPr>
        <p:spPr>
          <a:xfrm>
            <a:off x="8046720" y="1508760"/>
            <a:ext cx="3429000" cy="4297680"/>
          </a:xfrm>
          <a:prstGeom prst="roundRect">
            <a:avLst/>
          </a:prstGeom>
          <a:solidFill>
            <a:srgbClr val="E5F5F2"/>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046720" y="1508760"/>
            <a:ext cx="64008" cy="4297680"/>
          </a:xfrm>
          <a:prstGeom prst="rect">
            <a:avLst/>
          </a:prstGeom>
          <a:solidFill>
            <a:srgbClr val="41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247888" y="1673351"/>
            <a:ext cx="3063240" cy="320040"/>
          </a:xfrm>
          <a:prstGeom prst="rect">
            <a:avLst/>
          </a:prstGeom>
          <a:noFill/>
        </p:spPr>
        <p:txBody>
          <a:bodyPr wrap="square" anchor="t">
            <a:spAutoFit/>
          </a:bodyPr>
          <a:lstStyle/>
          <a:p>
            <a:pPr algn="l"/>
            <a:r>
              <a:rPr sz="1900" b="1">
                <a:solidFill>
                  <a:srgbClr val="142A4A"/>
                </a:solidFill>
                <a:latin typeface="Aptos"/>
              </a:rPr>
              <a:t>SDG 4 vision</a:t>
            </a:r>
          </a:p>
        </p:txBody>
      </p:sp>
      <p:sp>
        <p:nvSpPr>
          <p:cNvPr id="17" name="TextBox 16"/>
          <p:cNvSpPr txBox="1"/>
          <p:nvPr/>
        </p:nvSpPr>
        <p:spPr>
          <a:xfrm>
            <a:off x="8247888" y="2075688"/>
            <a:ext cx="3044952" cy="3602736"/>
          </a:xfrm>
          <a:prstGeom prst="rect">
            <a:avLst/>
          </a:prstGeom>
          <a:noFill/>
        </p:spPr>
        <p:txBody>
          <a:bodyPr wrap="square" anchor="t">
            <a:spAutoFit/>
          </a:bodyPr>
          <a:lstStyle/>
          <a:p>
            <a:pPr algn="l"/>
            <a:r>
              <a:rPr sz="1600" b="0">
                <a:solidFill>
                  <a:srgbClr val="232B34"/>
                </a:solidFill>
                <a:latin typeface="Aptos"/>
              </a:rPr>
              <a:t>With practical improvements, the school can become even more welcoming and accessible for every student.</a:t>
            </a:r>
          </a:p>
        </p:txBody>
      </p:sp>
      <p:sp>
        <p:nvSpPr>
          <p:cNvPr id="18" name="TextBox 17"/>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7</a:t>
            </a:r>
          </a:p>
        </p:txBody>
      </p:sp>
      <p:sp>
        <p:nvSpPr>
          <p:cNvPr id="19" name="TextBox 18"/>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Accessibility Evidence — Photograph 1</a:t>
            </a:r>
          </a:p>
        </p:txBody>
      </p:sp>
      <p:sp>
        <p:nvSpPr>
          <p:cNvPr id="4" name="Rectangle 3"/>
          <p:cNvSpPr/>
          <p:nvPr/>
        </p:nvSpPr>
        <p:spPr>
          <a:xfrm>
            <a:off x="594360" y="987552"/>
            <a:ext cx="960120" cy="64008"/>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Existing facilities documented in the audit report</a:t>
            </a:r>
          </a:p>
        </p:txBody>
      </p:sp>
      <p:pic>
        <p:nvPicPr>
          <p:cNvPr id="6" name="Picture 5" descr="p3.png"/>
          <p:cNvPicPr>
            <a:picLocks noChangeAspect="1"/>
          </p:cNvPicPr>
          <p:nvPr/>
        </p:nvPicPr>
        <p:blipFill>
          <a:blip r:embed="rId2"/>
          <a:srcRect l="5587" r="8100" b="22265"/>
          <a:stretch>
            <a:fillRect/>
          </a:stretch>
        </p:blipFill>
        <p:spPr>
          <a:xfrm>
            <a:off x="2233913" y="1417320"/>
            <a:ext cx="7153155" cy="4498848"/>
          </a:xfrm>
          <a:prstGeom prst="rect">
            <a:avLst/>
          </a:prstGeom>
        </p:spPr>
      </p:pic>
      <p:sp>
        <p:nvSpPr>
          <p:cNvPr id="7" name="TextBox 6"/>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7</a:t>
            </a:r>
          </a:p>
        </p:txBody>
      </p:sp>
      <p:sp>
        <p:nvSpPr>
          <p:cNvPr id="8" name="TextBox 7"/>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26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94360"/>
          </a:xfrm>
          <a:prstGeom prst="rect">
            <a:avLst/>
          </a:prstGeom>
          <a:noFill/>
        </p:spPr>
        <p:txBody>
          <a:bodyPr wrap="square" anchor="t">
            <a:spAutoFit/>
          </a:bodyPr>
          <a:lstStyle/>
          <a:p>
            <a:pPr algn="l"/>
            <a:r>
              <a:rPr sz="2800" b="1">
                <a:solidFill>
                  <a:srgbClr val="142A4A"/>
                </a:solidFill>
                <a:latin typeface="Aptos"/>
              </a:rPr>
              <a:t>Accessibility Evidence — Photograph 2</a:t>
            </a:r>
          </a:p>
        </p:txBody>
      </p:sp>
      <p:sp>
        <p:nvSpPr>
          <p:cNvPr id="4" name="Rectangle 3"/>
          <p:cNvSpPr/>
          <p:nvPr/>
        </p:nvSpPr>
        <p:spPr>
          <a:xfrm>
            <a:off x="594360" y="987552"/>
            <a:ext cx="960120" cy="64008"/>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84048"/>
          </a:xfrm>
          <a:prstGeom prst="rect">
            <a:avLst/>
          </a:prstGeom>
          <a:noFill/>
        </p:spPr>
        <p:txBody>
          <a:bodyPr wrap="square" anchor="t">
            <a:spAutoFit/>
          </a:bodyPr>
          <a:lstStyle/>
          <a:p>
            <a:pPr algn="l"/>
            <a:r>
              <a:rPr sz="1300" b="0">
                <a:solidFill>
                  <a:srgbClr val="66707A"/>
                </a:solidFill>
                <a:latin typeface="Aptos"/>
              </a:rPr>
              <a:t>Existing facilities documented in the audit report</a:t>
            </a:r>
          </a:p>
        </p:txBody>
      </p:sp>
      <p:pic>
        <p:nvPicPr>
          <p:cNvPr id="6" name="Picture 5" descr="p4.png"/>
          <p:cNvPicPr>
            <a:picLocks noChangeAspect="1"/>
          </p:cNvPicPr>
          <p:nvPr/>
        </p:nvPicPr>
        <p:blipFill>
          <a:blip r:embed="rId2"/>
          <a:srcRect b="48659"/>
          <a:stretch>
            <a:fillRect/>
          </a:stretch>
        </p:blipFill>
        <p:spPr>
          <a:xfrm>
            <a:off x="2083443" y="1417319"/>
            <a:ext cx="8299048" cy="3339875"/>
          </a:xfrm>
          <a:prstGeom prst="rect">
            <a:avLst/>
          </a:prstGeom>
        </p:spPr>
      </p:pic>
      <p:sp>
        <p:nvSpPr>
          <p:cNvPr id="7" name="TextBox 6"/>
          <p:cNvSpPr txBox="1"/>
          <p:nvPr/>
        </p:nvSpPr>
        <p:spPr>
          <a:xfrm>
            <a:off x="594360" y="6473952"/>
            <a:ext cx="5943600" cy="201168"/>
          </a:xfrm>
          <a:prstGeom prst="rect">
            <a:avLst/>
          </a:prstGeom>
          <a:noFill/>
        </p:spPr>
        <p:txBody>
          <a:bodyPr wrap="square" anchor="t">
            <a:spAutoFit/>
          </a:bodyPr>
          <a:lstStyle/>
          <a:p>
            <a:pPr algn="l"/>
            <a:r>
              <a:rPr sz="900" b="0">
                <a:solidFill>
                  <a:srgbClr val="66707A"/>
                </a:solidFill>
                <a:latin typeface="Aptos"/>
              </a:rPr>
              <a:t>SDG 4 • Inclusive Education  |  Week 7</a:t>
            </a:r>
          </a:p>
        </p:txBody>
      </p:sp>
      <p:sp>
        <p:nvSpPr>
          <p:cNvPr id="8" name="TextBox 7"/>
          <p:cNvSpPr txBox="1"/>
          <p:nvPr/>
        </p:nvSpPr>
        <p:spPr>
          <a:xfrm>
            <a:off x="11201400" y="6473952"/>
            <a:ext cx="411480" cy="201168"/>
          </a:xfrm>
          <a:prstGeom prst="rect">
            <a:avLst/>
          </a:prstGeom>
          <a:noFill/>
        </p:spPr>
        <p:txBody>
          <a:bodyPr wrap="square" anchor="t">
            <a:spAutoFit/>
          </a:bodyPr>
          <a:lstStyle/>
          <a:p>
            <a:pPr algn="r"/>
            <a:r>
              <a:rPr sz="900" b="0">
                <a:solidFill>
                  <a:srgbClr val="66707A"/>
                </a:solidFill>
                <a:latin typeface="Aptos"/>
              </a:rPr>
              <a:t>27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42A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777240"/>
            <a:ext cx="10789920" cy="548640"/>
          </a:xfrm>
          <a:prstGeom prst="rect">
            <a:avLst/>
          </a:prstGeom>
          <a:noFill/>
        </p:spPr>
        <p:txBody>
          <a:bodyPr wrap="square" anchor="t">
            <a:spAutoFit/>
          </a:bodyPr>
          <a:lstStyle/>
          <a:p>
            <a:pPr algn="l"/>
            <a:r>
              <a:rPr sz="2800" b="1">
                <a:solidFill>
                  <a:srgbClr val="FFFFFF"/>
                </a:solidFill>
                <a:latin typeface="Aptos"/>
              </a:rPr>
              <a:t>WEEKS 4–7: INCLUSIVE EDUCATION IN ACTION</a:t>
            </a:r>
          </a:p>
        </p:txBody>
      </p:sp>
      <p:sp>
        <p:nvSpPr>
          <p:cNvPr id="4" name="Rounded Rectangle 3"/>
          <p:cNvSpPr/>
          <p:nvPr/>
        </p:nvSpPr>
        <p:spPr>
          <a:xfrm>
            <a:off x="685800" y="1828800"/>
            <a:ext cx="2560320" cy="310896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85800" y="1828800"/>
            <a:ext cx="64008" cy="3108960"/>
          </a:xfrm>
          <a:prstGeom prst="rect">
            <a:avLst/>
          </a:prstGeom>
          <a:solidFill>
            <a:srgbClr val="1C85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86968" y="1993392"/>
            <a:ext cx="2194560" cy="320040"/>
          </a:xfrm>
          <a:prstGeom prst="rect">
            <a:avLst/>
          </a:prstGeom>
          <a:noFill/>
        </p:spPr>
        <p:txBody>
          <a:bodyPr wrap="square" anchor="t">
            <a:spAutoFit/>
          </a:bodyPr>
          <a:lstStyle/>
          <a:p>
            <a:pPr algn="l"/>
            <a:r>
              <a:rPr sz="1800" b="1">
                <a:solidFill>
                  <a:srgbClr val="142A4A"/>
                </a:solidFill>
                <a:latin typeface="Aptos"/>
              </a:rPr>
              <a:t>Week 4</a:t>
            </a:r>
          </a:p>
        </p:txBody>
      </p:sp>
      <p:sp>
        <p:nvSpPr>
          <p:cNvPr id="7" name="TextBox 6"/>
          <p:cNvSpPr txBox="1"/>
          <p:nvPr/>
        </p:nvSpPr>
        <p:spPr>
          <a:xfrm>
            <a:off x="886968" y="2395728"/>
            <a:ext cx="2176272" cy="2414015"/>
          </a:xfrm>
          <a:prstGeom prst="rect">
            <a:avLst/>
          </a:prstGeom>
          <a:noFill/>
        </p:spPr>
        <p:txBody>
          <a:bodyPr wrap="square" anchor="t">
            <a:spAutoFit/>
          </a:bodyPr>
          <a:lstStyle/>
          <a:p>
            <a:pPr algn="l"/>
            <a:r>
              <a:rPr sz="1400" b="0">
                <a:solidFill>
                  <a:srgbClr val="232B34"/>
                </a:solidFill>
                <a:latin typeface="Aptos"/>
              </a:rPr>
              <a:t>Inclusive language</a:t>
            </a:r>
            <a:br/>
            <a:br/>
            <a:r>
              <a:rPr sz="1400" b="0">
                <a:solidFill>
                  <a:srgbClr val="232B34"/>
                </a:solidFill>
                <a:latin typeface="Aptos"/>
              </a:rPr>
              <a:t>Respectful, non-discriminatory communication that promotes equality, dignity and belonging.</a:t>
            </a:r>
          </a:p>
        </p:txBody>
      </p:sp>
      <p:sp>
        <p:nvSpPr>
          <p:cNvPr id="8" name="Rounded Rectangle 7"/>
          <p:cNvSpPr/>
          <p:nvPr/>
        </p:nvSpPr>
        <p:spPr>
          <a:xfrm>
            <a:off x="3429000" y="1828800"/>
            <a:ext cx="2560320" cy="310896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3429000" y="1828800"/>
            <a:ext cx="64008" cy="3108960"/>
          </a:xfrm>
          <a:prstGeom prst="rect">
            <a:avLst/>
          </a:prstGeom>
          <a:solidFill>
            <a:srgbClr val="265D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30168" y="1993392"/>
            <a:ext cx="2194560" cy="320040"/>
          </a:xfrm>
          <a:prstGeom prst="rect">
            <a:avLst/>
          </a:prstGeom>
          <a:noFill/>
        </p:spPr>
        <p:txBody>
          <a:bodyPr wrap="square" anchor="t">
            <a:spAutoFit/>
          </a:bodyPr>
          <a:lstStyle/>
          <a:p>
            <a:pPr algn="l"/>
            <a:r>
              <a:rPr sz="1800" b="1">
                <a:solidFill>
                  <a:srgbClr val="142A4A"/>
                </a:solidFill>
                <a:latin typeface="Aptos"/>
              </a:rPr>
              <a:t>Week 5</a:t>
            </a:r>
          </a:p>
        </p:txBody>
      </p:sp>
      <p:sp>
        <p:nvSpPr>
          <p:cNvPr id="11" name="TextBox 10"/>
          <p:cNvSpPr txBox="1"/>
          <p:nvPr/>
        </p:nvSpPr>
        <p:spPr>
          <a:xfrm>
            <a:off x="3630168" y="2395728"/>
            <a:ext cx="2176272" cy="2414015"/>
          </a:xfrm>
          <a:prstGeom prst="rect">
            <a:avLst/>
          </a:prstGeom>
          <a:noFill/>
        </p:spPr>
        <p:txBody>
          <a:bodyPr wrap="square" anchor="t">
            <a:spAutoFit/>
          </a:bodyPr>
          <a:lstStyle/>
          <a:p>
            <a:pPr algn="l"/>
            <a:r>
              <a:rPr sz="1400" b="0">
                <a:solidFill>
                  <a:srgbClr val="232B34"/>
                </a:solidFill>
                <a:latin typeface="Aptos"/>
              </a:rPr>
              <a:t>Student list</a:t>
            </a:r>
            <a:br/>
            <a:br/>
            <a:r>
              <a:rPr sz="1400" b="0">
                <a:solidFill>
                  <a:srgbClr val="232B34"/>
                </a:solidFill>
                <a:latin typeface="Aptos"/>
              </a:rPr>
              <a:t>Std. IX sections: Daisy, Rose, Marigold and Gerbera.</a:t>
            </a:r>
          </a:p>
        </p:txBody>
      </p:sp>
      <p:sp>
        <p:nvSpPr>
          <p:cNvPr id="12" name="Rounded Rectangle 11"/>
          <p:cNvSpPr/>
          <p:nvPr/>
        </p:nvSpPr>
        <p:spPr>
          <a:xfrm>
            <a:off x="6172200" y="1828800"/>
            <a:ext cx="2560320" cy="310896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6172200" y="1828800"/>
            <a:ext cx="64008" cy="3108960"/>
          </a:xfrm>
          <a:prstGeom prst="rect">
            <a:avLst/>
          </a:prstGeom>
          <a:solidFill>
            <a:srgbClr val="4191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373368" y="1993392"/>
            <a:ext cx="2194560" cy="320040"/>
          </a:xfrm>
          <a:prstGeom prst="rect">
            <a:avLst/>
          </a:prstGeom>
          <a:noFill/>
        </p:spPr>
        <p:txBody>
          <a:bodyPr wrap="square" anchor="t">
            <a:spAutoFit/>
          </a:bodyPr>
          <a:lstStyle/>
          <a:p>
            <a:pPr algn="l"/>
            <a:r>
              <a:rPr sz="1800" b="1">
                <a:solidFill>
                  <a:srgbClr val="142A4A"/>
                </a:solidFill>
                <a:latin typeface="Aptos"/>
              </a:rPr>
              <a:t>Week 6</a:t>
            </a:r>
          </a:p>
        </p:txBody>
      </p:sp>
      <p:sp>
        <p:nvSpPr>
          <p:cNvPr id="15" name="TextBox 14"/>
          <p:cNvSpPr txBox="1"/>
          <p:nvPr/>
        </p:nvSpPr>
        <p:spPr>
          <a:xfrm>
            <a:off x="6373368" y="2395728"/>
            <a:ext cx="2176272" cy="2414015"/>
          </a:xfrm>
          <a:prstGeom prst="rect">
            <a:avLst/>
          </a:prstGeom>
          <a:noFill/>
        </p:spPr>
        <p:txBody>
          <a:bodyPr wrap="square" anchor="t">
            <a:spAutoFit/>
          </a:bodyPr>
          <a:lstStyle/>
          <a:p>
            <a:pPr algn="l"/>
            <a:r>
              <a:rPr sz="1400" b="0">
                <a:solidFill>
                  <a:srgbClr val="232B34"/>
                </a:solidFill>
                <a:latin typeface="Aptos"/>
              </a:rPr>
              <a:t>Teacher training</a:t>
            </a:r>
            <a:br/>
            <a:br/>
            <a:r>
              <a:rPr sz="1400" b="0">
                <a:solidFill>
                  <a:srgbClr val="232B34"/>
                </a:solidFill>
                <a:latin typeface="Aptos"/>
              </a:rPr>
              <a:t>Differentiated instruction, peer support and inclusive classroom practices.</a:t>
            </a:r>
          </a:p>
        </p:txBody>
      </p:sp>
      <p:sp>
        <p:nvSpPr>
          <p:cNvPr id="16" name="Rounded Rectangle 15"/>
          <p:cNvSpPr/>
          <p:nvPr/>
        </p:nvSpPr>
        <p:spPr>
          <a:xfrm>
            <a:off x="8915400" y="1828800"/>
            <a:ext cx="2560320" cy="3108960"/>
          </a:xfrm>
          <a:prstGeom prst="roundRect">
            <a:avLst/>
          </a:prstGeom>
          <a:solidFill>
            <a:srgbClr val="FFFFFF"/>
          </a:solidFill>
          <a:ln>
            <a:solidFill>
              <a:srgbClr val="DCE2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8915400" y="1828800"/>
            <a:ext cx="64008" cy="3108960"/>
          </a:xfrm>
          <a:prstGeom prst="rect">
            <a:avLst/>
          </a:prstGeom>
          <a:solidFill>
            <a:srgbClr val="E0A7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116568" y="1993392"/>
            <a:ext cx="2194560" cy="320040"/>
          </a:xfrm>
          <a:prstGeom prst="rect">
            <a:avLst/>
          </a:prstGeom>
          <a:noFill/>
        </p:spPr>
        <p:txBody>
          <a:bodyPr wrap="square" anchor="t">
            <a:spAutoFit/>
          </a:bodyPr>
          <a:lstStyle/>
          <a:p>
            <a:pPr algn="l"/>
            <a:r>
              <a:rPr sz="1800" b="1">
                <a:solidFill>
                  <a:srgbClr val="142A4A"/>
                </a:solidFill>
                <a:latin typeface="Aptos"/>
              </a:rPr>
              <a:t>Week 7</a:t>
            </a:r>
          </a:p>
        </p:txBody>
      </p:sp>
      <p:sp>
        <p:nvSpPr>
          <p:cNvPr id="19" name="TextBox 18"/>
          <p:cNvSpPr txBox="1"/>
          <p:nvPr/>
        </p:nvSpPr>
        <p:spPr>
          <a:xfrm>
            <a:off x="9116568" y="2395728"/>
            <a:ext cx="2176272" cy="2414015"/>
          </a:xfrm>
          <a:prstGeom prst="rect">
            <a:avLst/>
          </a:prstGeom>
          <a:noFill/>
        </p:spPr>
        <p:txBody>
          <a:bodyPr wrap="square" anchor="t">
            <a:spAutoFit/>
          </a:bodyPr>
          <a:lstStyle/>
          <a:p>
            <a:pPr algn="l"/>
            <a:r>
              <a:rPr sz="1400" b="0">
                <a:solidFill>
                  <a:srgbClr val="232B34"/>
                </a:solidFill>
                <a:latin typeface="Aptos"/>
              </a:rPr>
              <a:t>Accessibility audit</a:t>
            </a:r>
            <a:br/>
            <a:br/>
            <a:r>
              <a:rPr sz="1400" b="0">
                <a:solidFill>
                  <a:srgbClr val="232B34"/>
                </a:solidFill>
                <a:latin typeface="Aptos"/>
              </a:rPr>
              <a:t>Existing strengths, identified gaps and practical improvements.</a:t>
            </a:r>
          </a:p>
        </p:txBody>
      </p:sp>
      <p:sp>
        <p:nvSpPr>
          <p:cNvPr id="20" name="TextBox 19"/>
          <p:cNvSpPr txBox="1"/>
          <p:nvPr/>
        </p:nvSpPr>
        <p:spPr>
          <a:xfrm>
            <a:off x="731520" y="5806440"/>
            <a:ext cx="10789920" cy="365760"/>
          </a:xfrm>
          <a:prstGeom prst="rect">
            <a:avLst/>
          </a:prstGeom>
          <a:noFill/>
        </p:spPr>
        <p:txBody>
          <a:bodyPr wrap="square" anchor="t">
            <a:spAutoFit/>
          </a:bodyPr>
          <a:lstStyle/>
          <a:p>
            <a:pPr algn="ctr"/>
            <a:r>
              <a:rPr sz="1300" b="0">
                <a:solidFill>
                  <a:srgbClr val="BECDDC"/>
                </a:solidFill>
                <a:latin typeface="Aptos"/>
              </a:rPr>
              <a:t>SDG 4 • Quality Education • M. I. Hajwani English Medium School &amp; Jr. College, Khed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62D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1143000"/>
            <a:ext cx="10789920" cy="502920"/>
          </a:xfrm>
          <a:prstGeom prst="rect">
            <a:avLst/>
          </a:prstGeom>
          <a:noFill/>
        </p:spPr>
        <p:txBody>
          <a:bodyPr wrap="square" anchor="t">
            <a:spAutoFit/>
          </a:bodyPr>
          <a:lstStyle/>
          <a:p>
            <a:pPr algn="l"/>
            <a:r>
              <a:rPr sz="3000" b="1">
                <a:solidFill>
                  <a:srgbClr val="FFFFFF"/>
                </a:solidFill>
                <a:latin typeface="Aptos"/>
              </a:rPr>
              <a:t>PEER SUPPORT THROUGH</a:t>
            </a:r>
          </a:p>
        </p:txBody>
      </p:sp>
      <p:sp>
        <p:nvSpPr>
          <p:cNvPr id="4" name="TextBox 3"/>
          <p:cNvSpPr txBox="1"/>
          <p:nvPr/>
        </p:nvSpPr>
        <p:spPr>
          <a:xfrm>
            <a:off x="731520" y="1783080"/>
            <a:ext cx="10789920" cy="640080"/>
          </a:xfrm>
          <a:prstGeom prst="rect">
            <a:avLst/>
          </a:prstGeom>
          <a:noFill/>
        </p:spPr>
        <p:txBody>
          <a:bodyPr wrap="square" anchor="t">
            <a:spAutoFit/>
          </a:bodyPr>
          <a:lstStyle/>
          <a:p>
            <a:pPr algn="l"/>
            <a:r>
              <a:rPr sz="3800" b="1">
                <a:solidFill>
                  <a:srgbClr val="FFFFFF"/>
                </a:solidFill>
                <a:latin typeface="Aptos"/>
              </a:rPr>
              <a:t>ROBOTICS LAB ACTIVITY</a:t>
            </a:r>
          </a:p>
        </p:txBody>
      </p:sp>
      <p:sp>
        <p:nvSpPr>
          <p:cNvPr id="5" name="TextBox 4"/>
          <p:cNvSpPr txBox="1"/>
          <p:nvPr/>
        </p:nvSpPr>
        <p:spPr>
          <a:xfrm>
            <a:off x="749808" y="2697480"/>
            <a:ext cx="10515600" cy="365760"/>
          </a:xfrm>
          <a:prstGeom prst="rect">
            <a:avLst/>
          </a:prstGeom>
          <a:noFill/>
        </p:spPr>
        <p:txBody>
          <a:bodyPr wrap="square" anchor="t">
            <a:spAutoFit/>
          </a:bodyPr>
          <a:lstStyle/>
          <a:p>
            <a:pPr algn="l"/>
            <a:r>
              <a:rPr sz="1900" b="0">
                <a:solidFill>
                  <a:srgbClr val="D2E1EE"/>
                </a:solidFill>
                <a:latin typeface="Aptos"/>
              </a:rPr>
              <a:t>Hands-on STEM / Experiential Learning</a:t>
            </a:r>
          </a:p>
        </p:txBody>
      </p:sp>
      <p:sp>
        <p:nvSpPr>
          <p:cNvPr id="6" name="TextBox 5"/>
          <p:cNvSpPr txBox="1"/>
          <p:nvPr/>
        </p:nvSpPr>
        <p:spPr>
          <a:xfrm>
            <a:off x="749808" y="3182112"/>
            <a:ext cx="10515600" cy="365760"/>
          </a:xfrm>
          <a:prstGeom prst="rect">
            <a:avLst/>
          </a:prstGeom>
          <a:noFill/>
        </p:spPr>
        <p:txBody>
          <a:bodyPr wrap="square" anchor="t">
            <a:spAutoFit/>
          </a:bodyPr>
          <a:lstStyle/>
          <a:p>
            <a:pPr algn="l"/>
            <a:r>
              <a:rPr sz="1800" b="0">
                <a:solidFill>
                  <a:srgbClr val="D2E1EE"/>
                </a:solidFill>
                <a:latin typeface="Aptos"/>
              </a:rPr>
              <a:t>Teamwork • Peer Learning • Problem Solving • Creativity</a:t>
            </a:r>
          </a:p>
        </p:txBody>
      </p:sp>
      <p:sp>
        <p:nvSpPr>
          <p:cNvPr id="7" name="TextBox 6"/>
          <p:cNvSpPr txBox="1"/>
          <p:nvPr/>
        </p:nvSpPr>
        <p:spPr>
          <a:xfrm>
            <a:off x="749808" y="5257800"/>
            <a:ext cx="10515600" cy="320040"/>
          </a:xfrm>
          <a:prstGeom prst="rect">
            <a:avLst/>
          </a:prstGeom>
          <a:noFill/>
        </p:spPr>
        <p:txBody>
          <a:bodyPr wrap="square" anchor="t">
            <a:spAutoFit/>
          </a:bodyPr>
          <a:lstStyle/>
          <a:p>
            <a:pPr algn="l"/>
            <a:r>
              <a:rPr sz="1300" b="0">
                <a:solidFill>
                  <a:srgbClr val="BECDDC"/>
                </a:solidFill>
                <a:latin typeface="Aptos"/>
              </a:rPr>
              <a:t>M.I. Hajwani English Medium School &amp; Jr. College, Khed</a:t>
            </a:r>
          </a:p>
        </p:txBody>
      </p:sp>
      <p:sp>
        <p:nvSpPr>
          <p:cNvPr id="8" name="TextBox 7"/>
          <p:cNvSpPr txBox="1"/>
          <p:nvPr/>
        </p:nvSpPr>
        <p:spPr>
          <a:xfrm>
            <a:off x="594360" y="6473952"/>
            <a:ext cx="9144000" cy="182880"/>
          </a:xfrm>
          <a:prstGeom prst="rect">
            <a:avLst/>
          </a:prstGeom>
          <a:noFill/>
        </p:spPr>
        <p:txBody>
          <a:bodyPr wrap="square" anchor="t">
            <a:spAutoFit/>
          </a:bodyPr>
          <a:lstStyle/>
          <a:p>
            <a:pPr algn="l"/>
            <a:r>
              <a:rPr sz="850" b="0">
                <a:solidFill>
                  <a:srgbClr val="69727B"/>
                </a:solidFill>
                <a:latin typeface="Aptos"/>
              </a:rPr>
              <a:t>M.I. Hajwani English Medium School &amp; Jr. College, Khed  •  Week 8</a:t>
            </a:r>
          </a:p>
        </p:txBody>
      </p:sp>
      <p:sp>
        <p:nvSpPr>
          <p:cNvPr id="9" name="TextBox 8"/>
          <p:cNvSpPr txBox="1"/>
          <p:nvPr/>
        </p:nvSpPr>
        <p:spPr>
          <a:xfrm>
            <a:off x="11155680" y="6473952"/>
            <a:ext cx="411480" cy="182880"/>
          </a:xfrm>
          <a:prstGeom prst="rect">
            <a:avLst/>
          </a:prstGeom>
          <a:noFill/>
        </p:spPr>
        <p:txBody>
          <a:bodyPr wrap="square" anchor="t">
            <a:spAutoFit/>
          </a:bodyPr>
          <a:lstStyle/>
          <a:p>
            <a:pPr algn="r"/>
            <a:r>
              <a:rPr sz="850" b="0">
                <a:solidFill>
                  <a:srgbClr val="69727B"/>
                </a:solidFill>
                <a:latin typeface="Aptos"/>
              </a:rPr>
              <a:t>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6F8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48640"/>
          </a:xfrm>
          <a:prstGeom prst="rect">
            <a:avLst/>
          </a:prstGeom>
          <a:noFill/>
        </p:spPr>
        <p:txBody>
          <a:bodyPr wrap="square" anchor="t">
            <a:spAutoFit/>
          </a:bodyPr>
          <a:lstStyle/>
          <a:p>
            <a:pPr algn="l"/>
            <a:r>
              <a:rPr sz="2900" b="1">
                <a:solidFill>
                  <a:srgbClr val="162D48"/>
                </a:solidFill>
                <a:latin typeface="Aptos"/>
              </a:rPr>
              <a:t>Robotics Lab Activity</a:t>
            </a:r>
          </a:p>
        </p:txBody>
      </p:sp>
      <p:sp>
        <p:nvSpPr>
          <p:cNvPr id="4" name="Rectangle 3"/>
          <p:cNvSpPr/>
          <p:nvPr/>
        </p:nvSpPr>
        <p:spPr>
          <a:xfrm>
            <a:off x="594360" y="987552"/>
            <a:ext cx="1005840" cy="64008"/>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20040"/>
          </a:xfrm>
          <a:prstGeom prst="rect">
            <a:avLst/>
          </a:prstGeom>
          <a:noFill/>
        </p:spPr>
        <p:txBody>
          <a:bodyPr wrap="square" anchor="t">
            <a:spAutoFit/>
          </a:bodyPr>
          <a:lstStyle/>
          <a:p>
            <a:pPr algn="l"/>
            <a:r>
              <a:rPr sz="1300" b="0">
                <a:solidFill>
                  <a:srgbClr val="69727B"/>
                </a:solidFill>
                <a:latin typeface="Aptos"/>
              </a:rPr>
              <a:t>Week 8 — Peer Support</a:t>
            </a:r>
          </a:p>
        </p:txBody>
      </p:sp>
      <p:sp>
        <p:nvSpPr>
          <p:cNvPr id="6" name="Rounded Rectangle 5"/>
          <p:cNvSpPr/>
          <p:nvPr/>
        </p:nvSpPr>
        <p:spPr>
          <a:xfrm>
            <a:off x="731520" y="1554480"/>
            <a:ext cx="5257800" cy="438912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1554480"/>
            <a:ext cx="64008" cy="4389120"/>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32688" y="1719072"/>
            <a:ext cx="4892040" cy="320040"/>
          </a:xfrm>
          <a:prstGeom prst="rect">
            <a:avLst/>
          </a:prstGeom>
          <a:noFill/>
        </p:spPr>
        <p:txBody>
          <a:bodyPr wrap="square" anchor="t">
            <a:spAutoFit/>
          </a:bodyPr>
          <a:lstStyle/>
          <a:p>
            <a:pPr algn="l"/>
            <a:r>
              <a:rPr sz="1700" b="1">
                <a:solidFill>
                  <a:srgbClr val="162D48"/>
                </a:solidFill>
                <a:latin typeface="Aptos"/>
              </a:rPr>
              <a:t>Activity</a:t>
            </a:r>
          </a:p>
        </p:txBody>
      </p:sp>
      <p:sp>
        <p:nvSpPr>
          <p:cNvPr id="9" name="TextBox 8"/>
          <p:cNvSpPr txBox="1"/>
          <p:nvPr/>
        </p:nvSpPr>
        <p:spPr>
          <a:xfrm>
            <a:off x="932688" y="2121408"/>
            <a:ext cx="4873752" cy="3703320"/>
          </a:xfrm>
          <a:prstGeom prst="rect">
            <a:avLst/>
          </a:prstGeom>
          <a:noFill/>
        </p:spPr>
        <p:txBody>
          <a:bodyPr wrap="square" anchor="t">
            <a:spAutoFit/>
          </a:bodyPr>
          <a:lstStyle/>
          <a:p>
            <a:pPr algn="l"/>
            <a:r>
              <a:rPr sz="1400" b="0">
                <a:solidFill>
                  <a:srgbClr val="262D34"/>
                </a:solidFill>
                <a:latin typeface="Aptos"/>
              </a:rPr>
              <a:t>Students participated in a practical Robotics Lab activity in which they worked collaboratively to construct three-dimensional structures using colourful rods and connecting joints.</a:t>
            </a:r>
          </a:p>
        </p:txBody>
      </p:sp>
      <p:sp>
        <p:nvSpPr>
          <p:cNvPr id="10" name="Rounded Rectangle 9"/>
          <p:cNvSpPr/>
          <p:nvPr/>
        </p:nvSpPr>
        <p:spPr>
          <a:xfrm>
            <a:off x="6217920" y="1554480"/>
            <a:ext cx="5257800" cy="438912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217920" y="1554480"/>
            <a:ext cx="64008" cy="4389120"/>
          </a:xfrm>
          <a:prstGeom prst="rect">
            <a:avLst/>
          </a:prstGeom>
          <a:solidFill>
            <a:srgbClr val="2B60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19088" y="1719072"/>
            <a:ext cx="4892040" cy="320040"/>
          </a:xfrm>
          <a:prstGeom prst="rect">
            <a:avLst/>
          </a:prstGeom>
          <a:noFill/>
        </p:spPr>
        <p:txBody>
          <a:bodyPr wrap="square" anchor="t">
            <a:spAutoFit/>
          </a:bodyPr>
          <a:lstStyle/>
          <a:p>
            <a:pPr algn="l"/>
            <a:r>
              <a:rPr sz="1700" b="1">
                <a:solidFill>
                  <a:srgbClr val="162D48"/>
                </a:solidFill>
                <a:latin typeface="Aptos"/>
              </a:rPr>
              <a:t>Learning through activity</a:t>
            </a:r>
          </a:p>
        </p:txBody>
      </p:sp>
      <p:sp>
        <p:nvSpPr>
          <p:cNvPr id="13" name="TextBox 12"/>
          <p:cNvSpPr txBox="1"/>
          <p:nvPr/>
        </p:nvSpPr>
        <p:spPr>
          <a:xfrm>
            <a:off x="6419088" y="2121408"/>
            <a:ext cx="4873752" cy="3703320"/>
          </a:xfrm>
          <a:prstGeom prst="rect">
            <a:avLst/>
          </a:prstGeom>
          <a:noFill/>
        </p:spPr>
        <p:txBody>
          <a:bodyPr wrap="square" anchor="t">
            <a:spAutoFit/>
          </a:bodyPr>
          <a:lstStyle/>
          <a:p>
            <a:pPr algn="l"/>
            <a:r>
              <a:rPr sz="1400" b="0">
                <a:solidFill>
                  <a:srgbClr val="262D34"/>
                </a:solidFill>
                <a:latin typeface="Aptos"/>
              </a:rPr>
              <a:t>The activity provided an opportunity for students to learn through observation, experimentation, discussion and peer assistance.</a:t>
            </a:r>
          </a:p>
        </p:txBody>
      </p:sp>
      <p:sp>
        <p:nvSpPr>
          <p:cNvPr id="14" name="TextBox 13"/>
          <p:cNvSpPr txBox="1"/>
          <p:nvPr/>
        </p:nvSpPr>
        <p:spPr>
          <a:xfrm>
            <a:off x="594360" y="6473952"/>
            <a:ext cx="9144000" cy="182880"/>
          </a:xfrm>
          <a:prstGeom prst="rect">
            <a:avLst/>
          </a:prstGeom>
          <a:noFill/>
        </p:spPr>
        <p:txBody>
          <a:bodyPr wrap="square" anchor="t">
            <a:spAutoFit/>
          </a:bodyPr>
          <a:lstStyle/>
          <a:p>
            <a:pPr algn="l"/>
            <a:r>
              <a:rPr sz="850" b="0">
                <a:solidFill>
                  <a:srgbClr val="69727B"/>
                </a:solidFill>
                <a:latin typeface="Aptos"/>
              </a:rPr>
              <a:t>M.I. Hajwani English Medium School &amp; Jr. College, Khed  •  Week 8</a:t>
            </a:r>
          </a:p>
        </p:txBody>
      </p:sp>
      <p:sp>
        <p:nvSpPr>
          <p:cNvPr id="15" name="TextBox 14"/>
          <p:cNvSpPr txBox="1"/>
          <p:nvPr/>
        </p:nvSpPr>
        <p:spPr>
          <a:xfrm>
            <a:off x="11155680" y="6473952"/>
            <a:ext cx="411480" cy="182880"/>
          </a:xfrm>
          <a:prstGeom prst="rect">
            <a:avLst/>
          </a:prstGeom>
          <a:noFill/>
        </p:spPr>
        <p:txBody>
          <a:bodyPr wrap="square" anchor="t">
            <a:spAutoFit/>
          </a:bodyPr>
          <a:lstStyle/>
          <a:p>
            <a:pPr algn="r"/>
            <a:r>
              <a:rPr sz="850" b="0">
                <a:solidFill>
                  <a:srgbClr val="69727B"/>
                </a:solidFill>
                <a:latin typeface="Aptos"/>
              </a:rPr>
              <a:t>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6F8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48640"/>
          </a:xfrm>
          <a:prstGeom prst="rect">
            <a:avLst/>
          </a:prstGeom>
          <a:noFill/>
        </p:spPr>
        <p:txBody>
          <a:bodyPr wrap="square" anchor="t">
            <a:spAutoFit/>
          </a:bodyPr>
          <a:lstStyle/>
          <a:p>
            <a:pPr algn="l"/>
            <a:r>
              <a:rPr sz="2900" b="1">
                <a:solidFill>
                  <a:srgbClr val="162D48"/>
                </a:solidFill>
                <a:latin typeface="Aptos"/>
              </a:rPr>
              <a:t>How Peer Support Happened</a:t>
            </a:r>
          </a:p>
        </p:txBody>
      </p:sp>
      <p:sp>
        <p:nvSpPr>
          <p:cNvPr id="4" name="Rectangle 3"/>
          <p:cNvSpPr/>
          <p:nvPr/>
        </p:nvSpPr>
        <p:spPr>
          <a:xfrm>
            <a:off x="594360" y="987552"/>
            <a:ext cx="1005840" cy="64008"/>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20040"/>
          </a:xfrm>
          <a:prstGeom prst="rect">
            <a:avLst/>
          </a:prstGeom>
          <a:noFill/>
        </p:spPr>
        <p:txBody>
          <a:bodyPr wrap="square" anchor="t">
            <a:spAutoFit/>
          </a:bodyPr>
          <a:lstStyle/>
          <a:p>
            <a:pPr algn="l"/>
            <a:r>
              <a:rPr sz="1300" b="0">
                <a:solidFill>
                  <a:srgbClr val="69727B"/>
                </a:solidFill>
                <a:latin typeface="Aptos"/>
              </a:rPr>
              <a:t>Collaborative learning during construction</a:t>
            </a:r>
          </a:p>
        </p:txBody>
      </p:sp>
      <p:sp>
        <p:nvSpPr>
          <p:cNvPr id="6" name="Rounded Rectangle 5"/>
          <p:cNvSpPr/>
          <p:nvPr/>
        </p:nvSpPr>
        <p:spPr>
          <a:xfrm>
            <a:off x="731520" y="1371600"/>
            <a:ext cx="5257800" cy="16002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1371600"/>
            <a:ext cx="64008" cy="1600200"/>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32688" y="1536192"/>
            <a:ext cx="4892040" cy="320040"/>
          </a:xfrm>
          <a:prstGeom prst="rect">
            <a:avLst/>
          </a:prstGeom>
          <a:noFill/>
        </p:spPr>
        <p:txBody>
          <a:bodyPr wrap="square" anchor="t">
            <a:spAutoFit/>
          </a:bodyPr>
          <a:lstStyle/>
          <a:p>
            <a:pPr algn="l"/>
            <a:r>
              <a:rPr sz="1700" b="1">
                <a:solidFill>
                  <a:srgbClr val="162D48"/>
                </a:solidFill>
                <a:latin typeface="Aptos"/>
              </a:rPr>
              <a:t>Peer Support 1</a:t>
            </a:r>
          </a:p>
        </p:txBody>
      </p:sp>
      <p:sp>
        <p:nvSpPr>
          <p:cNvPr id="9" name="TextBox 8"/>
          <p:cNvSpPr txBox="1"/>
          <p:nvPr/>
        </p:nvSpPr>
        <p:spPr>
          <a:xfrm>
            <a:off x="932688" y="1938528"/>
            <a:ext cx="4873752" cy="914400"/>
          </a:xfrm>
          <a:prstGeom prst="rect">
            <a:avLst/>
          </a:prstGeom>
          <a:noFill/>
        </p:spPr>
        <p:txBody>
          <a:bodyPr wrap="square" anchor="t">
            <a:spAutoFit/>
          </a:bodyPr>
          <a:lstStyle/>
          <a:p>
            <a:pPr algn="l"/>
            <a:r>
              <a:rPr sz="1400" b="0">
                <a:solidFill>
                  <a:srgbClr val="262D34"/>
                </a:solidFill>
                <a:latin typeface="Aptos"/>
              </a:rPr>
              <a:t>Students worked in pairs and supported each other during the construction process.</a:t>
            </a:r>
          </a:p>
        </p:txBody>
      </p:sp>
      <p:sp>
        <p:nvSpPr>
          <p:cNvPr id="10" name="Rounded Rectangle 9"/>
          <p:cNvSpPr/>
          <p:nvPr/>
        </p:nvSpPr>
        <p:spPr>
          <a:xfrm>
            <a:off x="6263640" y="1371600"/>
            <a:ext cx="5257800" cy="16002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263640" y="1371600"/>
            <a:ext cx="64008" cy="1600200"/>
          </a:xfrm>
          <a:prstGeom prst="rect">
            <a:avLst/>
          </a:prstGeom>
          <a:solidFill>
            <a:srgbClr val="2B60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64807" y="1536192"/>
            <a:ext cx="4892040" cy="320040"/>
          </a:xfrm>
          <a:prstGeom prst="rect">
            <a:avLst/>
          </a:prstGeom>
          <a:noFill/>
        </p:spPr>
        <p:txBody>
          <a:bodyPr wrap="square" anchor="t">
            <a:spAutoFit/>
          </a:bodyPr>
          <a:lstStyle/>
          <a:p>
            <a:pPr algn="l"/>
            <a:r>
              <a:rPr sz="1700" b="1">
                <a:solidFill>
                  <a:srgbClr val="162D48"/>
                </a:solidFill>
                <a:latin typeface="Aptos"/>
              </a:rPr>
              <a:t>Peer Support 2</a:t>
            </a:r>
          </a:p>
        </p:txBody>
      </p:sp>
      <p:sp>
        <p:nvSpPr>
          <p:cNvPr id="13" name="TextBox 12"/>
          <p:cNvSpPr txBox="1"/>
          <p:nvPr/>
        </p:nvSpPr>
        <p:spPr>
          <a:xfrm>
            <a:off x="6464807" y="1938528"/>
            <a:ext cx="4873752" cy="914400"/>
          </a:xfrm>
          <a:prstGeom prst="rect">
            <a:avLst/>
          </a:prstGeom>
          <a:noFill/>
        </p:spPr>
        <p:txBody>
          <a:bodyPr wrap="square" anchor="t">
            <a:spAutoFit/>
          </a:bodyPr>
          <a:lstStyle/>
          <a:p>
            <a:pPr algn="l"/>
            <a:r>
              <a:rPr sz="1400" b="0">
                <a:solidFill>
                  <a:srgbClr val="262D34"/>
                </a:solidFill>
                <a:latin typeface="Aptos"/>
              </a:rPr>
              <a:t>Peers shared materials, ideas and techniques while assembling the models.</a:t>
            </a:r>
          </a:p>
        </p:txBody>
      </p:sp>
      <p:sp>
        <p:nvSpPr>
          <p:cNvPr id="14" name="Rounded Rectangle 13"/>
          <p:cNvSpPr/>
          <p:nvPr/>
        </p:nvSpPr>
        <p:spPr>
          <a:xfrm>
            <a:off x="731520" y="3337560"/>
            <a:ext cx="5257800" cy="16002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731520" y="3337560"/>
            <a:ext cx="64008" cy="1600200"/>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32688" y="3502152"/>
            <a:ext cx="4892040" cy="320040"/>
          </a:xfrm>
          <a:prstGeom prst="rect">
            <a:avLst/>
          </a:prstGeom>
          <a:noFill/>
        </p:spPr>
        <p:txBody>
          <a:bodyPr wrap="square" anchor="t">
            <a:spAutoFit/>
          </a:bodyPr>
          <a:lstStyle/>
          <a:p>
            <a:pPr algn="l"/>
            <a:r>
              <a:rPr sz="1700" b="1">
                <a:solidFill>
                  <a:srgbClr val="162D48"/>
                </a:solidFill>
                <a:latin typeface="Aptos"/>
              </a:rPr>
              <a:t>Peer Support 3</a:t>
            </a:r>
          </a:p>
        </p:txBody>
      </p:sp>
      <p:sp>
        <p:nvSpPr>
          <p:cNvPr id="17" name="TextBox 16"/>
          <p:cNvSpPr txBox="1"/>
          <p:nvPr/>
        </p:nvSpPr>
        <p:spPr>
          <a:xfrm>
            <a:off x="932688" y="3904487"/>
            <a:ext cx="4873752" cy="914400"/>
          </a:xfrm>
          <a:prstGeom prst="rect">
            <a:avLst/>
          </a:prstGeom>
          <a:noFill/>
        </p:spPr>
        <p:txBody>
          <a:bodyPr wrap="square" anchor="t">
            <a:spAutoFit/>
          </a:bodyPr>
          <a:lstStyle/>
          <a:p>
            <a:pPr algn="l"/>
            <a:r>
              <a:rPr sz="1400" b="0">
                <a:solidFill>
                  <a:srgbClr val="262D34"/>
                </a:solidFill>
                <a:latin typeface="Aptos"/>
              </a:rPr>
              <a:t>Students guided classmates who needed help in connecting the rods and joints correctly.</a:t>
            </a:r>
          </a:p>
        </p:txBody>
      </p:sp>
      <p:sp>
        <p:nvSpPr>
          <p:cNvPr id="18" name="Rounded Rectangle 17"/>
          <p:cNvSpPr/>
          <p:nvPr/>
        </p:nvSpPr>
        <p:spPr>
          <a:xfrm>
            <a:off x="6263640" y="3337560"/>
            <a:ext cx="5257800" cy="16002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263640" y="3337560"/>
            <a:ext cx="64008" cy="1600200"/>
          </a:xfrm>
          <a:prstGeom prst="rect">
            <a:avLst/>
          </a:prstGeom>
          <a:solidFill>
            <a:srgbClr val="2B60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64807" y="3502152"/>
            <a:ext cx="4892040" cy="320040"/>
          </a:xfrm>
          <a:prstGeom prst="rect">
            <a:avLst/>
          </a:prstGeom>
          <a:noFill/>
        </p:spPr>
        <p:txBody>
          <a:bodyPr wrap="square" anchor="t">
            <a:spAutoFit/>
          </a:bodyPr>
          <a:lstStyle/>
          <a:p>
            <a:pPr algn="l"/>
            <a:r>
              <a:rPr sz="1700" b="1">
                <a:solidFill>
                  <a:srgbClr val="162D48"/>
                </a:solidFill>
                <a:latin typeface="Aptos"/>
              </a:rPr>
              <a:t>Peer Support 4</a:t>
            </a:r>
          </a:p>
        </p:txBody>
      </p:sp>
      <p:sp>
        <p:nvSpPr>
          <p:cNvPr id="21" name="TextBox 20"/>
          <p:cNvSpPr txBox="1"/>
          <p:nvPr/>
        </p:nvSpPr>
        <p:spPr>
          <a:xfrm>
            <a:off x="6464807" y="3904487"/>
            <a:ext cx="4873752" cy="914400"/>
          </a:xfrm>
          <a:prstGeom prst="rect">
            <a:avLst/>
          </a:prstGeom>
          <a:noFill/>
        </p:spPr>
        <p:txBody>
          <a:bodyPr wrap="square" anchor="t">
            <a:spAutoFit/>
          </a:bodyPr>
          <a:lstStyle/>
          <a:p>
            <a:pPr algn="l"/>
            <a:r>
              <a:rPr sz="1400" b="0">
                <a:solidFill>
                  <a:srgbClr val="262D34"/>
                </a:solidFill>
                <a:latin typeface="Aptos"/>
              </a:rPr>
              <a:t>Learners discussed possible solutions when they faced difficulties in constructing stable structures.</a:t>
            </a:r>
          </a:p>
        </p:txBody>
      </p:sp>
      <p:sp>
        <p:nvSpPr>
          <p:cNvPr id="22" name="Rounded Rectangle 21"/>
          <p:cNvSpPr/>
          <p:nvPr/>
        </p:nvSpPr>
        <p:spPr>
          <a:xfrm>
            <a:off x="731520" y="5303520"/>
            <a:ext cx="10744200" cy="16002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731520" y="5303520"/>
            <a:ext cx="64008" cy="1600200"/>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32688" y="5468112"/>
            <a:ext cx="10378440" cy="320040"/>
          </a:xfrm>
          <a:prstGeom prst="rect">
            <a:avLst/>
          </a:prstGeom>
          <a:noFill/>
        </p:spPr>
        <p:txBody>
          <a:bodyPr wrap="square" anchor="t">
            <a:spAutoFit/>
          </a:bodyPr>
          <a:lstStyle/>
          <a:p>
            <a:pPr algn="l"/>
            <a:r>
              <a:rPr sz="1700" b="1">
                <a:solidFill>
                  <a:srgbClr val="162D48"/>
                </a:solidFill>
                <a:latin typeface="Aptos"/>
              </a:rPr>
              <a:t>Peer Support 5</a:t>
            </a:r>
          </a:p>
        </p:txBody>
      </p:sp>
      <p:sp>
        <p:nvSpPr>
          <p:cNvPr id="25" name="TextBox 24"/>
          <p:cNvSpPr txBox="1"/>
          <p:nvPr/>
        </p:nvSpPr>
        <p:spPr>
          <a:xfrm>
            <a:off x="932688" y="5870448"/>
            <a:ext cx="10360152" cy="914400"/>
          </a:xfrm>
          <a:prstGeom prst="rect">
            <a:avLst/>
          </a:prstGeom>
          <a:noFill/>
        </p:spPr>
        <p:txBody>
          <a:bodyPr wrap="square" anchor="t">
            <a:spAutoFit/>
          </a:bodyPr>
          <a:lstStyle/>
          <a:p>
            <a:pPr algn="l"/>
            <a:r>
              <a:rPr sz="1400" b="0">
                <a:solidFill>
                  <a:srgbClr val="262D34"/>
                </a:solidFill>
                <a:latin typeface="Aptos"/>
              </a:rPr>
              <a:t>Students observed and appreciated one another’s work, encouraging cooperation and confidence.</a:t>
            </a:r>
          </a:p>
        </p:txBody>
      </p:sp>
      <p:sp>
        <p:nvSpPr>
          <p:cNvPr id="26" name="TextBox 25"/>
          <p:cNvSpPr txBox="1"/>
          <p:nvPr/>
        </p:nvSpPr>
        <p:spPr>
          <a:xfrm>
            <a:off x="594360" y="6473952"/>
            <a:ext cx="9144000" cy="182880"/>
          </a:xfrm>
          <a:prstGeom prst="rect">
            <a:avLst/>
          </a:prstGeom>
          <a:noFill/>
        </p:spPr>
        <p:txBody>
          <a:bodyPr wrap="square" anchor="t">
            <a:spAutoFit/>
          </a:bodyPr>
          <a:lstStyle/>
          <a:p>
            <a:pPr algn="l"/>
            <a:r>
              <a:rPr sz="850" b="0">
                <a:solidFill>
                  <a:srgbClr val="69727B"/>
                </a:solidFill>
                <a:latin typeface="Aptos"/>
              </a:rPr>
              <a:t>M.I. Hajwani English Medium School &amp; Jr. College, Khed  •  Week 8</a:t>
            </a:r>
          </a:p>
        </p:txBody>
      </p:sp>
      <p:sp>
        <p:nvSpPr>
          <p:cNvPr id="27" name="TextBox 26"/>
          <p:cNvSpPr txBox="1"/>
          <p:nvPr/>
        </p:nvSpPr>
        <p:spPr>
          <a:xfrm>
            <a:off x="11155680" y="6473952"/>
            <a:ext cx="411480" cy="182880"/>
          </a:xfrm>
          <a:prstGeom prst="rect">
            <a:avLst/>
          </a:prstGeom>
          <a:noFill/>
        </p:spPr>
        <p:txBody>
          <a:bodyPr wrap="square" anchor="t">
            <a:spAutoFit/>
          </a:bodyPr>
          <a:lstStyle/>
          <a:p>
            <a:pPr algn="r"/>
            <a:r>
              <a:rPr sz="850" b="0">
                <a:solidFill>
                  <a:srgbClr val="69727B"/>
                </a:solidFill>
                <a:latin typeface="Aptos"/>
              </a:rPr>
              <a:t>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6F8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48640"/>
          </a:xfrm>
          <a:prstGeom prst="rect">
            <a:avLst/>
          </a:prstGeom>
          <a:noFill/>
        </p:spPr>
        <p:txBody>
          <a:bodyPr wrap="square" anchor="t">
            <a:spAutoFit/>
          </a:bodyPr>
          <a:lstStyle/>
          <a:p>
            <a:pPr algn="l"/>
            <a:r>
              <a:rPr sz="2900" b="1">
                <a:solidFill>
                  <a:srgbClr val="162D48"/>
                </a:solidFill>
                <a:latin typeface="Aptos"/>
              </a:rPr>
              <a:t>Learning Outcomes</a:t>
            </a:r>
          </a:p>
        </p:txBody>
      </p:sp>
      <p:sp>
        <p:nvSpPr>
          <p:cNvPr id="4" name="Rectangle 3"/>
          <p:cNvSpPr/>
          <p:nvPr/>
        </p:nvSpPr>
        <p:spPr>
          <a:xfrm>
            <a:off x="594360" y="987552"/>
            <a:ext cx="1005840" cy="64008"/>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20040"/>
          </a:xfrm>
          <a:prstGeom prst="rect">
            <a:avLst/>
          </a:prstGeom>
          <a:noFill/>
        </p:spPr>
        <p:txBody>
          <a:bodyPr wrap="square" anchor="t">
            <a:spAutoFit/>
          </a:bodyPr>
          <a:lstStyle/>
          <a:p>
            <a:pPr algn="l"/>
            <a:r>
              <a:rPr sz="1300" b="0">
                <a:solidFill>
                  <a:srgbClr val="69727B"/>
                </a:solidFill>
                <a:latin typeface="Aptos"/>
              </a:rPr>
              <a:t>Skills developed through the activity</a:t>
            </a:r>
          </a:p>
        </p:txBody>
      </p:sp>
      <p:sp>
        <p:nvSpPr>
          <p:cNvPr id="6" name="Rounded Rectangle 5"/>
          <p:cNvSpPr/>
          <p:nvPr/>
        </p:nvSpPr>
        <p:spPr>
          <a:xfrm>
            <a:off x="731520" y="1371600"/>
            <a:ext cx="5257800" cy="11430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1371600"/>
            <a:ext cx="64008" cy="1143000"/>
          </a:xfrm>
          <a:prstGeom prst="rect">
            <a:avLst/>
          </a:prstGeom>
          <a:solidFill>
            <a:srgbClr val="458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32688" y="1536192"/>
            <a:ext cx="4892040" cy="320040"/>
          </a:xfrm>
          <a:prstGeom prst="rect">
            <a:avLst/>
          </a:prstGeom>
          <a:noFill/>
        </p:spPr>
        <p:txBody>
          <a:bodyPr wrap="square" anchor="t">
            <a:spAutoFit/>
          </a:bodyPr>
          <a:lstStyle/>
          <a:p>
            <a:pPr algn="l"/>
            <a:r>
              <a:rPr sz="1700" b="1">
                <a:solidFill>
                  <a:srgbClr val="162D48"/>
                </a:solidFill>
                <a:latin typeface="Aptos"/>
              </a:rPr>
              <a:t>Outcome 1</a:t>
            </a:r>
          </a:p>
        </p:txBody>
      </p:sp>
      <p:sp>
        <p:nvSpPr>
          <p:cNvPr id="9" name="TextBox 8"/>
          <p:cNvSpPr txBox="1"/>
          <p:nvPr/>
        </p:nvSpPr>
        <p:spPr>
          <a:xfrm>
            <a:off x="932688" y="1938528"/>
            <a:ext cx="4873752" cy="457200"/>
          </a:xfrm>
          <a:prstGeom prst="rect">
            <a:avLst/>
          </a:prstGeom>
          <a:noFill/>
        </p:spPr>
        <p:txBody>
          <a:bodyPr wrap="square" anchor="t">
            <a:spAutoFit/>
          </a:bodyPr>
          <a:lstStyle/>
          <a:p>
            <a:pPr algn="l"/>
            <a:r>
              <a:rPr sz="1400" b="0">
                <a:solidFill>
                  <a:srgbClr val="262D34"/>
                </a:solidFill>
                <a:latin typeface="Aptos"/>
              </a:rPr>
              <a:t>Developed teamwork and cooperative learning skills.</a:t>
            </a:r>
          </a:p>
        </p:txBody>
      </p:sp>
      <p:sp>
        <p:nvSpPr>
          <p:cNvPr id="10" name="Rounded Rectangle 9"/>
          <p:cNvSpPr/>
          <p:nvPr/>
        </p:nvSpPr>
        <p:spPr>
          <a:xfrm>
            <a:off x="6263640" y="1371600"/>
            <a:ext cx="5257800" cy="11430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263640" y="1371600"/>
            <a:ext cx="64008" cy="1143000"/>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64807" y="1536192"/>
            <a:ext cx="4892040" cy="320040"/>
          </a:xfrm>
          <a:prstGeom prst="rect">
            <a:avLst/>
          </a:prstGeom>
          <a:noFill/>
        </p:spPr>
        <p:txBody>
          <a:bodyPr wrap="square" anchor="t">
            <a:spAutoFit/>
          </a:bodyPr>
          <a:lstStyle/>
          <a:p>
            <a:pPr algn="l"/>
            <a:r>
              <a:rPr sz="1700" b="1">
                <a:solidFill>
                  <a:srgbClr val="162D48"/>
                </a:solidFill>
                <a:latin typeface="Aptos"/>
              </a:rPr>
              <a:t>Outcome 2</a:t>
            </a:r>
          </a:p>
        </p:txBody>
      </p:sp>
      <p:sp>
        <p:nvSpPr>
          <p:cNvPr id="13" name="TextBox 12"/>
          <p:cNvSpPr txBox="1"/>
          <p:nvPr/>
        </p:nvSpPr>
        <p:spPr>
          <a:xfrm>
            <a:off x="6464807" y="1938528"/>
            <a:ext cx="4873752" cy="457200"/>
          </a:xfrm>
          <a:prstGeom prst="rect">
            <a:avLst/>
          </a:prstGeom>
          <a:noFill/>
        </p:spPr>
        <p:txBody>
          <a:bodyPr wrap="square" anchor="t">
            <a:spAutoFit/>
          </a:bodyPr>
          <a:lstStyle/>
          <a:p>
            <a:pPr algn="l"/>
            <a:r>
              <a:rPr sz="1400" b="0">
                <a:solidFill>
                  <a:srgbClr val="262D34"/>
                </a:solidFill>
                <a:latin typeface="Aptos"/>
              </a:rPr>
              <a:t>Improved communication and peer-support abilities.</a:t>
            </a:r>
          </a:p>
        </p:txBody>
      </p:sp>
      <p:sp>
        <p:nvSpPr>
          <p:cNvPr id="14" name="Rounded Rectangle 13"/>
          <p:cNvSpPr/>
          <p:nvPr/>
        </p:nvSpPr>
        <p:spPr>
          <a:xfrm>
            <a:off x="731520" y="2788920"/>
            <a:ext cx="5257800" cy="11430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731520" y="2788920"/>
            <a:ext cx="64008" cy="1143000"/>
          </a:xfrm>
          <a:prstGeom prst="rect">
            <a:avLst/>
          </a:prstGeom>
          <a:solidFill>
            <a:srgbClr val="458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32688" y="2953512"/>
            <a:ext cx="4892040" cy="320040"/>
          </a:xfrm>
          <a:prstGeom prst="rect">
            <a:avLst/>
          </a:prstGeom>
          <a:noFill/>
        </p:spPr>
        <p:txBody>
          <a:bodyPr wrap="square" anchor="t">
            <a:spAutoFit/>
          </a:bodyPr>
          <a:lstStyle/>
          <a:p>
            <a:pPr algn="l"/>
            <a:r>
              <a:rPr sz="1700" b="1">
                <a:solidFill>
                  <a:srgbClr val="162D48"/>
                </a:solidFill>
                <a:latin typeface="Aptos"/>
              </a:rPr>
              <a:t>Outcome 3</a:t>
            </a:r>
          </a:p>
        </p:txBody>
      </p:sp>
      <p:sp>
        <p:nvSpPr>
          <p:cNvPr id="17" name="TextBox 16"/>
          <p:cNvSpPr txBox="1"/>
          <p:nvPr/>
        </p:nvSpPr>
        <p:spPr>
          <a:xfrm>
            <a:off x="932688" y="3355848"/>
            <a:ext cx="4873752" cy="457200"/>
          </a:xfrm>
          <a:prstGeom prst="rect">
            <a:avLst/>
          </a:prstGeom>
          <a:noFill/>
        </p:spPr>
        <p:txBody>
          <a:bodyPr wrap="square" anchor="t">
            <a:spAutoFit/>
          </a:bodyPr>
          <a:lstStyle/>
          <a:p>
            <a:pPr algn="l"/>
            <a:r>
              <a:rPr sz="1400" b="0">
                <a:solidFill>
                  <a:srgbClr val="262D34"/>
                </a:solidFill>
                <a:latin typeface="Aptos"/>
              </a:rPr>
              <a:t>Encouraged logical thinking and problem-solving.</a:t>
            </a:r>
          </a:p>
        </p:txBody>
      </p:sp>
      <p:sp>
        <p:nvSpPr>
          <p:cNvPr id="18" name="Rounded Rectangle 17"/>
          <p:cNvSpPr/>
          <p:nvPr/>
        </p:nvSpPr>
        <p:spPr>
          <a:xfrm>
            <a:off x="6263640" y="2788920"/>
            <a:ext cx="5257800" cy="11430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263640" y="2788920"/>
            <a:ext cx="64008" cy="1143000"/>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64807" y="2953512"/>
            <a:ext cx="4892040" cy="320040"/>
          </a:xfrm>
          <a:prstGeom prst="rect">
            <a:avLst/>
          </a:prstGeom>
          <a:noFill/>
        </p:spPr>
        <p:txBody>
          <a:bodyPr wrap="square" anchor="t">
            <a:spAutoFit/>
          </a:bodyPr>
          <a:lstStyle/>
          <a:p>
            <a:pPr algn="l"/>
            <a:r>
              <a:rPr sz="1700" b="1">
                <a:solidFill>
                  <a:srgbClr val="162D48"/>
                </a:solidFill>
                <a:latin typeface="Aptos"/>
              </a:rPr>
              <a:t>Outcome 4</a:t>
            </a:r>
          </a:p>
        </p:txBody>
      </p:sp>
      <p:sp>
        <p:nvSpPr>
          <p:cNvPr id="21" name="TextBox 20"/>
          <p:cNvSpPr txBox="1"/>
          <p:nvPr/>
        </p:nvSpPr>
        <p:spPr>
          <a:xfrm>
            <a:off x="6464807" y="3355848"/>
            <a:ext cx="4873752" cy="457200"/>
          </a:xfrm>
          <a:prstGeom prst="rect">
            <a:avLst/>
          </a:prstGeom>
          <a:noFill/>
        </p:spPr>
        <p:txBody>
          <a:bodyPr wrap="square" anchor="t">
            <a:spAutoFit/>
          </a:bodyPr>
          <a:lstStyle/>
          <a:p>
            <a:pPr algn="l"/>
            <a:r>
              <a:rPr sz="1400" b="0">
                <a:solidFill>
                  <a:srgbClr val="262D34"/>
                </a:solidFill>
                <a:latin typeface="Aptos"/>
              </a:rPr>
              <a:t>Enhanced creativity and spatial understanding.</a:t>
            </a:r>
          </a:p>
        </p:txBody>
      </p:sp>
      <p:sp>
        <p:nvSpPr>
          <p:cNvPr id="22" name="Rounded Rectangle 21"/>
          <p:cNvSpPr/>
          <p:nvPr/>
        </p:nvSpPr>
        <p:spPr>
          <a:xfrm>
            <a:off x="731520" y="4206240"/>
            <a:ext cx="5257800" cy="11430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731520" y="4206240"/>
            <a:ext cx="64008" cy="1143000"/>
          </a:xfrm>
          <a:prstGeom prst="rect">
            <a:avLst/>
          </a:prstGeom>
          <a:solidFill>
            <a:srgbClr val="458E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932688" y="4370831"/>
            <a:ext cx="4892040" cy="320040"/>
          </a:xfrm>
          <a:prstGeom prst="rect">
            <a:avLst/>
          </a:prstGeom>
          <a:noFill/>
        </p:spPr>
        <p:txBody>
          <a:bodyPr wrap="square" anchor="t">
            <a:spAutoFit/>
          </a:bodyPr>
          <a:lstStyle/>
          <a:p>
            <a:pPr algn="l"/>
            <a:r>
              <a:rPr sz="1700" b="1">
                <a:solidFill>
                  <a:srgbClr val="162D48"/>
                </a:solidFill>
                <a:latin typeface="Aptos"/>
              </a:rPr>
              <a:t>Outcome 5</a:t>
            </a:r>
          </a:p>
        </p:txBody>
      </p:sp>
      <p:sp>
        <p:nvSpPr>
          <p:cNvPr id="25" name="TextBox 24"/>
          <p:cNvSpPr txBox="1"/>
          <p:nvPr/>
        </p:nvSpPr>
        <p:spPr>
          <a:xfrm>
            <a:off x="932688" y="4773168"/>
            <a:ext cx="4873752" cy="457200"/>
          </a:xfrm>
          <a:prstGeom prst="rect">
            <a:avLst/>
          </a:prstGeom>
          <a:noFill/>
        </p:spPr>
        <p:txBody>
          <a:bodyPr wrap="square" anchor="t">
            <a:spAutoFit/>
          </a:bodyPr>
          <a:lstStyle/>
          <a:p>
            <a:pPr algn="l"/>
            <a:r>
              <a:rPr sz="1400" b="0">
                <a:solidFill>
                  <a:srgbClr val="262D34"/>
                </a:solidFill>
                <a:latin typeface="Aptos"/>
              </a:rPr>
              <a:t>Built confidence through hands-on participation.</a:t>
            </a:r>
          </a:p>
        </p:txBody>
      </p:sp>
      <p:sp>
        <p:nvSpPr>
          <p:cNvPr id="26" name="Rounded Rectangle 25"/>
          <p:cNvSpPr/>
          <p:nvPr/>
        </p:nvSpPr>
        <p:spPr>
          <a:xfrm>
            <a:off x="6263640" y="4206240"/>
            <a:ext cx="5257800" cy="11430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6263640" y="4206240"/>
            <a:ext cx="64008" cy="1143000"/>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6464807" y="4370831"/>
            <a:ext cx="4892040" cy="320040"/>
          </a:xfrm>
          <a:prstGeom prst="rect">
            <a:avLst/>
          </a:prstGeom>
          <a:noFill/>
        </p:spPr>
        <p:txBody>
          <a:bodyPr wrap="square" anchor="t">
            <a:spAutoFit/>
          </a:bodyPr>
          <a:lstStyle/>
          <a:p>
            <a:pPr algn="l"/>
            <a:r>
              <a:rPr sz="1700" b="1">
                <a:solidFill>
                  <a:srgbClr val="162D48"/>
                </a:solidFill>
                <a:latin typeface="Aptos"/>
              </a:rPr>
              <a:t>Outcome 6</a:t>
            </a:r>
          </a:p>
        </p:txBody>
      </p:sp>
      <p:sp>
        <p:nvSpPr>
          <p:cNvPr id="29" name="TextBox 28"/>
          <p:cNvSpPr txBox="1"/>
          <p:nvPr/>
        </p:nvSpPr>
        <p:spPr>
          <a:xfrm>
            <a:off x="6464807" y="4773168"/>
            <a:ext cx="4873752" cy="457200"/>
          </a:xfrm>
          <a:prstGeom prst="rect">
            <a:avLst/>
          </a:prstGeom>
          <a:noFill/>
        </p:spPr>
        <p:txBody>
          <a:bodyPr wrap="square" anchor="t">
            <a:spAutoFit/>
          </a:bodyPr>
          <a:lstStyle/>
          <a:p>
            <a:pPr algn="l"/>
            <a:r>
              <a:rPr sz="1400" b="0">
                <a:solidFill>
                  <a:srgbClr val="262D34"/>
                </a:solidFill>
                <a:latin typeface="Aptos"/>
              </a:rPr>
              <a:t>Promoted leadership, responsibility and mutual respect among students.</a:t>
            </a:r>
          </a:p>
        </p:txBody>
      </p:sp>
      <p:sp>
        <p:nvSpPr>
          <p:cNvPr id="30" name="TextBox 29"/>
          <p:cNvSpPr txBox="1"/>
          <p:nvPr/>
        </p:nvSpPr>
        <p:spPr>
          <a:xfrm>
            <a:off x="594360" y="6473952"/>
            <a:ext cx="9144000" cy="182880"/>
          </a:xfrm>
          <a:prstGeom prst="rect">
            <a:avLst/>
          </a:prstGeom>
          <a:noFill/>
        </p:spPr>
        <p:txBody>
          <a:bodyPr wrap="square" anchor="t">
            <a:spAutoFit/>
          </a:bodyPr>
          <a:lstStyle/>
          <a:p>
            <a:pPr algn="l"/>
            <a:r>
              <a:rPr sz="850" b="0">
                <a:solidFill>
                  <a:srgbClr val="69727B"/>
                </a:solidFill>
                <a:latin typeface="Aptos"/>
              </a:rPr>
              <a:t>M.I. Hajwani English Medium School &amp; Jr. College, Khed  •  Week 8</a:t>
            </a:r>
          </a:p>
        </p:txBody>
      </p:sp>
      <p:sp>
        <p:nvSpPr>
          <p:cNvPr id="31" name="TextBox 30"/>
          <p:cNvSpPr txBox="1"/>
          <p:nvPr/>
        </p:nvSpPr>
        <p:spPr>
          <a:xfrm>
            <a:off x="11155680" y="6473952"/>
            <a:ext cx="411480" cy="182880"/>
          </a:xfrm>
          <a:prstGeom prst="rect">
            <a:avLst/>
          </a:prstGeom>
          <a:noFill/>
        </p:spPr>
        <p:txBody>
          <a:bodyPr wrap="square" anchor="t">
            <a:spAutoFit/>
          </a:bodyPr>
          <a:lstStyle/>
          <a:p>
            <a:pPr algn="r"/>
            <a:r>
              <a:rPr sz="850" b="0">
                <a:solidFill>
                  <a:srgbClr val="69727B"/>
                </a:solidFill>
                <a:latin typeface="Aptos"/>
              </a:rPr>
              <a:t>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6F8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48640"/>
          </a:xfrm>
          <a:prstGeom prst="rect">
            <a:avLst/>
          </a:prstGeom>
          <a:noFill/>
        </p:spPr>
        <p:txBody>
          <a:bodyPr wrap="square" anchor="t">
            <a:spAutoFit/>
          </a:bodyPr>
          <a:lstStyle/>
          <a:p>
            <a:pPr algn="l"/>
            <a:r>
              <a:rPr sz="2900" b="1">
                <a:solidFill>
                  <a:srgbClr val="162D48"/>
                </a:solidFill>
                <a:latin typeface="Aptos"/>
              </a:rPr>
              <a:t>Inclusive &amp; Interactive Learning Environment</a:t>
            </a:r>
          </a:p>
        </p:txBody>
      </p:sp>
      <p:sp>
        <p:nvSpPr>
          <p:cNvPr id="4" name="Rectangle 3"/>
          <p:cNvSpPr/>
          <p:nvPr/>
        </p:nvSpPr>
        <p:spPr>
          <a:xfrm>
            <a:off x="594360" y="987552"/>
            <a:ext cx="1005840" cy="64008"/>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31520" y="1508760"/>
            <a:ext cx="5257800" cy="448056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31520" y="1508760"/>
            <a:ext cx="64008" cy="4480560"/>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32688" y="1673351"/>
            <a:ext cx="4892040" cy="320040"/>
          </a:xfrm>
          <a:prstGeom prst="rect">
            <a:avLst/>
          </a:prstGeom>
          <a:noFill/>
        </p:spPr>
        <p:txBody>
          <a:bodyPr wrap="square" anchor="t">
            <a:spAutoFit/>
          </a:bodyPr>
          <a:lstStyle/>
          <a:p>
            <a:pPr algn="l"/>
            <a:r>
              <a:rPr sz="1700" b="1">
                <a:solidFill>
                  <a:srgbClr val="162D48"/>
                </a:solidFill>
                <a:latin typeface="Aptos"/>
              </a:rPr>
              <a:t>What the photographs show</a:t>
            </a:r>
          </a:p>
        </p:txBody>
      </p:sp>
      <p:sp>
        <p:nvSpPr>
          <p:cNvPr id="8" name="TextBox 7"/>
          <p:cNvSpPr txBox="1"/>
          <p:nvPr/>
        </p:nvSpPr>
        <p:spPr>
          <a:xfrm>
            <a:off x="932688" y="2075688"/>
            <a:ext cx="4873752" cy="3794760"/>
          </a:xfrm>
          <a:prstGeom prst="rect">
            <a:avLst/>
          </a:prstGeom>
          <a:noFill/>
        </p:spPr>
        <p:txBody>
          <a:bodyPr wrap="square" anchor="t">
            <a:spAutoFit/>
          </a:bodyPr>
          <a:lstStyle/>
          <a:p>
            <a:pPr algn="l"/>
            <a:r>
              <a:rPr sz="1400" b="0">
                <a:solidFill>
                  <a:srgbClr val="262D34"/>
                </a:solidFill>
                <a:latin typeface="Aptos"/>
              </a:rPr>
              <a:t>The photographs show students actively engaged in collaborative Robotics Lab work. They are seen assisting one another, discussing construction ideas and working together to complete their models.</a:t>
            </a:r>
          </a:p>
        </p:txBody>
      </p:sp>
      <p:sp>
        <p:nvSpPr>
          <p:cNvPr id="9" name="Rounded Rectangle 8"/>
          <p:cNvSpPr/>
          <p:nvPr/>
        </p:nvSpPr>
        <p:spPr>
          <a:xfrm>
            <a:off x="6217920" y="1508760"/>
            <a:ext cx="5257800" cy="448056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217920" y="1508760"/>
            <a:ext cx="64008" cy="4480560"/>
          </a:xfrm>
          <a:prstGeom prst="rect">
            <a:avLst/>
          </a:prstGeom>
          <a:solidFill>
            <a:srgbClr val="2B60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19088" y="1673351"/>
            <a:ext cx="4892040" cy="320040"/>
          </a:xfrm>
          <a:prstGeom prst="rect">
            <a:avLst/>
          </a:prstGeom>
          <a:noFill/>
        </p:spPr>
        <p:txBody>
          <a:bodyPr wrap="square" anchor="t">
            <a:spAutoFit/>
          </a:bodyPr>
          <a:lstStyle/>
          <a:p>
            <a:pPr algn="l"/>
            <a:r>
              <a:rPr sz="1700" b="1">
                <a:solidFill>
                  <a:srgbClr val="162D48"/>
                </a:solidFill>
                <a:latin typeface="Aptos"/>
              </a:rPr>
              <a:t>Learning environment</a:t>
            </a:r>
          </a:p>
        </p:txBody>
      </p:sp>
      <p:sp>
        <p:nvSpPr>
          <p:cNvPr id="12" name="TextBox 11"/>
          <p:cNvSpPr txBox="1"/>
          <p:nvPr/>
        </p:nvSpPr>
        <p:spPr>
          <a:xfrm>
            <a:off x="6419088" y="2075688"/>
            <a:ext cx="4873752" cy="3794760"/>
          </a:xfrm>
          <a:prstGeom prst="rect">
            <a:avLst/>
          </a:prstGeom>
          <a:noFill/>
        </p:spPr>
        <p:txBody>
          <a:bodyPr wrap="square" anchor="t">
            <a:spAutoFit/>
          </a:bodyPr>
          <a:lstStyle/>
          <a:p>
            <a:pPr algn="l"/>
            <a:r>
              <a:rPr sz="1400" b="0">
                <a:solidFill>
                  <a:srgbClr val="262D34"/>
                </a:solidFill>
                <a:latin typeface="Aptos"/>
              </a:rPr>
              <a:t>The activity created an inclusive and interactive learning environment in which students could learn from both the teacher and their peers.</a:t>
            </a:r>
          </a:p>
        </p:txBody>
      </p:sp>
      <p:sp>
        <p:nvSpPr>
          <p:cNvPr id="13" name="TextBox 12"/>
          <p:cNvSpPr txBox="1"/>
          <p:nvPr/>
        </p:nvSpPr>
        <p:spPr>
          <a:xfrm>
            <a:off x="594360" y="6473952"/>
            <a:ext cx="9144000" cy="182880"/>
          </a:xfrm>
          <a:prstGeom prst="rect">
            <a:avLst/>
          </a:prstGeom>
          <a:noFill/>
        </p:spPr>
        <p:txBody>
          <a:bodyPr wrap="square" anchor="t">
            <a:spAutoFit/>
          </a:bodyPr>
          <a:lstStyle/>
          <a:p>
            <a:pPr algn="l"/>
            <a:r>
              <a:rPr sz="850" b="0">
                <a:solidFill>
                  <a:srgbClr val="69727B"/>
                </a:solidFill>
                <a:latin typeface="Aptos"/>
              </a:rPr>
              <a:t>M.I. Hajwani English Medium School &amp; Jr. College, Khed  •  Week 8</a:t>
            </a:r>
          </a:p>
        </p:txBody>
      </p:sp>
      <p:sp>
        <p:nvSpPr>
          <p:cNvPr id="14" name="TextBox 13"/>
          <p:cNvSpPr txBox="1"/>
          <p:nvPr/>
        </p:nvSpPr>
        <p:spPr>
          <a:xfrm>
            <a:off x="11155680" y="6473952"/>
            <a:ext cx="411480" cy="182880"/>
          </a:xfrm>
          <a:prstGeom prst="rect">
            <a:avLst/>
          </a:prstGeom>
          <a:noFill/>
        </p:spPr>
        <p:txBody>
          <a:bodyPr wrap="square" anchor="t">
            <a:spAutoFit/>
          </a:bodyPr>
          <a:lstStyle/>
          <a:p>
            <a:pPr algn="r"/>
            <a:r>
              <a:rPr sz="850" b="0">
                <a:solidFill>
                  <a:srgbClr val="69727B"/>
                </a:solidFill>
                <a:latin typeface="Aptos"/>
              </a:rPr>
              <a:t>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62D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1005840"/>
            <a:ext cx="10789920" cy="502920"/>
          </a:xfrm>
          <a:prstGeom prst="rect">
            <a:avLst/>
          </a:prstGeom>
          <a:noFill/>
        </p:spPr>
        <p:txBody>
          <a:bodyPr wrap="square" anchor="t">
            <a:spAutoFit/>
          </a:bodyPr>
          <a:lstStyle/>
          <a:p>
            <a:pPr algn="ctr"/>
            <a:r>
              <a:rPr sz="3000" b="1">
                <a:solidFill>
                  <a:srgbClr val="FFFFFF"/>
                </a:solidFill>
                <a:latin typeface="Aptos"/>
              </a:rPr>
              <a:t>CONCLUSION</a:t>
            </a:r>
          </a:p>
        </p:txBody>
      </p:sp>
      <p:sp>
        <p:nvSpPr>
          <p:cNvPr id="4" name="TextBox 3"/>
          <p:cNvSpPr txBox="1"/>
          <p:nvPr/>
        </p:nvSpPr>
        <p:spPr>
          <a:xfrm>
            <a:off x="1005840" y="1965960"/>
            <a:ext cx="10149840" cy="777240"/>
          </a:xfrm>
          <a:prstGeom prst="rect">
            <a:avLst/>
          </a:prstGeom>
          <a:noFill/>
        </p:spPr>
        <p:txBody>
          <a:bodyPr wrap="square" anchor="t">
            <a:spAutoFit/>
          </a:bodyPr>
          <a:lstStyle/>
          <a:p>
            <a:pPr algn="ctr"/>
            <a:r>
              <a:rPr sz="2200" b="1">
                <a:solidFill>
                  <a:srgbClr val="FFFFFF"/>
                </a:solidFill>
                <a:latin typeface="Aptos"/>
              </a:rPr>
              <a:t>The Robotics Lab activity was a meaningful example of peer-supported experiential learning.</a:t>
            </a:r>
          </a:p>
        </p:txBody>
      </p:sp>
      <p:sp>
        <p:nvSpPr>
          <p:cNvPr id="5" name="TextBox 4"/>
          <p:cNvSpPr txBox="1"/>
          <p:nvPr/>
        </p:nvSpPr>
        <p:spPr>
          <a:xfrm>
            <a:off x="1097280" y="2971800"/>
            <a:ext cx="9966960" cy="960120"/>
          </a:xfrm>
          <a:prstGeom prst="rect">
            <a:avLst/>
          </a:prstGeom>
          <a:noFill/>
        </p:spPr>
        <p:txBody>
          <a:bodyPr wrap="square" anchor="t">
            <a:spAutoFit/>
          </a:bodyPr>
          <a:lstStyle/>
          <a:p>
            <a:pPr algn="ctr"/>
            <a:r>
              <a:rPr sz="1800" b="0">
                <a:solidFill>
                  <a:srgbClr val="D7E4EE"/>
                </a:solidFill>
                <a:latin typeface="Aptos"/>
              </a:rPr>
              <a:t>Through collaboration and hands-on model building, students strengthened their social, technical, communication and problem-solving skills.</a:t>
            </a:r>
          </a:p>
        </p:txBody>
      </p:sp>
      <p:sp>
        <p:nvSpPr>
          <p:cNvPr id="6" name="TextBox 5"/>
          <p:cNvSpPr txBox="1"/>
          <p:nvPr/>
        </p:nvSpPr>
        <p:spPr>
          <a:xfrm>
            <a:off x="1097280" y="4160520"/>
            <a:ext cx="9966960" cy="868680"/>
          </a:xfrm>
          <a:prstGeom prst="rect">
            <a:avLst/>
          </a:prstGeom>
          <a:noFill/>
        </p:spPr>
        <p:txBody>
          <a:bodyPr wrap="square" anchor="t">
            <a:spAutoFit/>
          </a:bodyPr>
          <a:lstStyle/>
          <a:p>
            <a:pPr algn="ctr"/>
            <a:r>
              <a:rPr sz="1800" b="0">
                <a:solidFill>
                  <a:srgbClr val="D7E4EE"/>
                </a:solidFill>
                <a:latin typeface="Aptos"/>
              </a:rPr>
              <a:t>The activity also encouraged students to learn together, help one another and participate confidently in STEM-based learning.</a:t>
            </a:r>
          </a:p>
        </p:txBody>
      </p:sp>
      <p:sp>
        <p:nvSpPr>
          <p:cNvPr id="7" name="TextBox 6"/>
          <p:cNvSpPr txBox="1"/>
          <p:nvPr/>
        </p:nvSpPr>
        <p:spPr>
          <a:xfrm>
            <a:off x="594360" y="6473952"/>
            <a:ext cx="9144000" cy="182880"/>
          </a:xfrm>
          <a:prstGeom prst="rect">
            <a:avLst/>
          </a:prstGeom>
          <a:noFill/>
        </p:spPr>
        <p:txBody>
          <a:bodyPr wrap="square" anchor="t">
            <a:spAutoFit/>
          </a:bodyPr>
          <a:lstStyle/>
          <a:p>
            <a:pPr algn="l"/>
            <a:r>
              <a:rPr sz="850" b="0">
                <a:solidFill>
                  <a:srgbClr val="69727B"/>
                </a:solidFill>
                <a:latin typeface="Aptos"/>
              </a:rPr>
              <a:t>M.I. Hajwani English Medium School &amp; Jr. College, Khed  •  Week 8</a:t>
            </a:r>
          </a:p>
        </p:txBody>
      </p:sp>
      <p:sp>
        <p:nvSpPr>
          <p:cNvPr id="8" name="TextBox 7"/>
          <p:cNvSpPr txBox="1"/>
          <p:nvPr/>
        </p:nvSpPr>
        <p:spPr>
          <a:xfrm>
            <a:off x="11155680" y="6473952"/>
            <a:ext cx="411480" cy="182880"/>
          </a:xfrm>
          <a:prstGeom prst="rect">
            <a:avLst/>
          </a:prstGeom>
          <a:noFill/>
        </p:spPr>
        <p:txBody>
          <a:bodyPr wrap="square" anchor="t">
            <a:spAutoFit/>
          </a:bodyPr>
          <a:lstStyle/>
          <a:p>
            <a:pPr algn="r"/>
            <a:r>
              <a:rPr sz="850" b="0">
                <a:solidFill>
                  <a:srgbClr val="69727B"/>
                </a:solidFill>
                <a:latin typeface="Aptos"/>
              </a:rPr>
              <a:t>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6F8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347472"/>
            <a:ext cx="10972800" cy="548640"/>
          </a:xfrm>
          <a:prstGeom prst="rect">
            <a:avLst/>
          </a:prstGeom>
          <a:noFill/>
        </p:spPr>
        <p:txBody>
          <a:bodyPr wrap="square" anchor="t">
            <a:spAutoFit/>
          </a:bodyPr>
          <a:lstStyle/>
          <a:p>
            <a:pPr algn="l"/>
            <a:r>
              <a:rPr sz="2900" b="1">
                <a:solidFill>
                  <a:srgbClr val="162D48"/>
                </a:solidFill>
                <a:latin typeface="Aptos"/>
              </a:rPr>
              <a:t>Photographic Documentation</a:t>
            </a:r>
          </a:p>
        </p:txBody>
      </p:sp>
      <p:sp>
        <p:nvSpPr>
          <p:cNvPr id="4" name="Rectangle 3"/>
          <p:cNvSpPr/>
          <p:nvPr/>
        </p:nvSpPr>
        <p:spPr>
          <a:xfrm>
            <a:off x="594360" y="987552"/>
            <a:ext cx="1005840" cy="64008"/>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94360" y="1115568"/>
            <a:ext cx="10789920" cy="320040"/>
          </a:xfrm>
          <a:prstGeom prst="rect">
            <a:avLst/>
          </a:prstGeom>
          <a:noFill/>
        </p:spPr>
        <p:txBody>
          <a:bodyPr wrap="square" anchor="t">
            <a:spAutoFit/>
          </a:bodyPr>
          <a:lstStyle/>
          <a:p>
            <a:pPr algn="l"/>
            <a:r>
              <a:rPr sz="1300" b="0">
                <a:solidFill>
                  <a:srgbClr val="69727B"/>
                </a:solidFill>
                <a:latin typeface="Aptos"/>
              </a:rPr>
              <a:t>Robotics Lab activity</a:t>
            </a:r>
          </a:p>
        </p:txBody>
      </p:sp>
      <p:sp>
        <p:nvSpPr>
          <p:cNvPr id="6" name="Rounded Rectangle 5"/>
          <p:cNvSpPr/>
          <p:nvPr/>
        </p:nvSpPr>
        <p:spPr>
          <a:xfrm>
            <a:off x="731520" y="1554480"/>
            <a:ext cx="5257800" cy="429768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731520" y="1554480"/>
            <a:ext cx="64008" cy="4297680"/>
          </a:xfrm>
          <a:prstGeom prst="rect">
            <a:avLst/>
          </a:prstGeom>
          <a:solidFill>
            <a:srgbClr val="23847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32688" y="1719072"/>
            <a:ext cx="4892040" cy="320040"/>
          </a:xfrm>
          <a:prstGeom prst="rect">
            <a:avLst/>
          </a:prstGeom>
          <a:noFill/>
        </p:spPr>
        <p:txBody>
          <a:bodyPr wrap="square" anchor="t">
            <a:spAutoFit/>
          </a:bodyPr>
          <a:lstStyle/>
          <a:p>
            <a:pPr algn="l"/>
            <a:r>
              <a:rPr sz="1700" b="1">
                <a:solidFill>
                  <a:srgbClr val="162D48"/>
                </a:solidFill>
                <a:latin typeface="Aptos"/>
              </a:rPr>
              <a:t>Photograph 1</a:t>
            </a:r>
          </a:p>
        </p:txBody>
      </p:sp>
      <p:sp>
        <p:nvSpPr>
          <p:cNvPr id="9" name="TextBox 8"/>
          <p:cNvSpPr txBox="1"/>
          <p:nvPr/>
        </p:nvSpPr>
        <p:spPr>
          <a:xfrm>
            <a:off x="932688" y="2121408"/>
            <a:ext cx="4873752" cy="3611880"/>
          </a:xfrm>
          <a:prstGeom prst="rect">
            <a:avLst/>
          </a:prstGeom>
          <a:noFill/>
        </p:spPr>
        <p:txBody>
          <a:bodyPr wrap="square" anchor="t">
            <a:spAutoFit/>
          </a:bodyPr>
          <a:lstStyle/>
          <a:p>
            <a:pPr algn="l"/>
            <a:r>
              <a:rPr sz="1400" b="0">
                <a:solidFill>
                  <a:srgbClr val="262D34"/>
                </a:solidFill>
                <a:latin typeface="Aptos"/>
              </a:rPr>
              <a:t>Students engaged in collaborative Robotics Lab activity.</a:t>
            </a:r>
          </a:p>
        </p:txBody>
      </p:sp>
      <p:sp>
        <p:nvSpPr>
          <p:cNvPr id="10" name="Rounded Rectangle 9"/>
          <p:cNvSpPr/>
          <p:nvPr/>
        </p:nvSpPr>
        <p:spPr>
          <a:xfrm>
            <a:off x="6217920" y="1554480"/>
            <a:ext cx="5257800" cy="429768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217920" y="1554480"/>
            <a:ext cx="64008" cy="4297680"/>
          </a:xfrm>
          <a:prstGeom prst="rect">
            <a:avLst/>
          </a:prstGeom>
          <a:solidFill>
            <a:srgbClr val="2B60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19088" y="1719072"/>
            <a:ext cx="4892040" cy="320040"/>
          </a:xfrm>
          <a:prstGeom prst="rect">
            <a:avLst/>
          </a:prstGeom>
          <a:noFill/>
        </p:spPr>
        <p:txBody>
          <a:bodyPr wrap="square" anchor="t">
            <a:spAutoFit/>
          </a:bodyPr>
          <a:lstStyle/>
          <a:p>
            <a:pPr algn="l"/>
            <a:r>
              <a:rPr sz="1700" b="1">
                <a:solidFill>
                  <a:srgbClr val="162D48"/>
                </a:solidFill>
                <a:latin typeface="Aptos"/>
              </a:rPr>
              <a:t>Photograph 2</a:t>
            </a:r>
          </a:p>
        </p:txBody>
      </p:sp>
      <p:sp>
        <p:nvSpPr>
          <p:cNvPr id="13" name="TextBox 12"/>
          <p:cNvSpPr txBox="1"/>
          <p:nvPr/>
        </p:nvSpPr>
        <p:spPr>
          <a:xfrm>
            <a:off x="6419088" y="2121408"/>
            <a:ext cx="4873752" cy="3611880"/>
          </a:xfrm>
          <a:prstGeom prst="rect">
            <a:avLst/>
          </a:prstGeom>
          <a:noFill/>
        </p:spPr>
        <p:txBody>
          <a:bodyPr wrap="square" anchor="t">
            <a:spAutoFit/>
          </a:bodyPr>
          <a:lstStyle/>
          <a:p>
            <a:pPr algn="l"/>
            <a:r>
              <a:rPr sz="1400" b="0">
                <a:solidFill>
                  <a:srgbClr val="262D34"/>
                </a:solidFill>
                <a:latin typeface="Aptos"/>
              </a:rPr>
              <a:t>Students engaged in collaborative Robotics Lab activity.</a:t>
            </a:r>
          </a:p>
        </p:txBody>
      </p:sp>
      <p:sp>
        <p:nvSpPr>
          <p:cNvPr id="14" name="TextBox 13"/>
          <p:cNvSpPr txBox="1"/>
          <p:nvPr/>
        </p:nvSpPr>
        <p:spPr>
          <a:xfrm>
            <a:off x="594360" y="6473952"/>
            <a:ext cx="9144000" cy="182880"/>
          </a:xfrm>
          <a:prstGeom prst="rect">
            <a:avLst/>
          </a:prstGeom>
          <a:noFill/>
        </p:spPr>
        <p:txBody>
          <a:bodyPr wrap="square" anchor="t">
            <a:spAutoFit/>
          </a:bodyPr>
          <a:lstStyle/>
          <a:p>
            <a:pPr algn="l"/>
            <a:r>
              <a:rPr sz="850" b="0">
                <a:solidFill>
                  <a:srgbClr val="69727B"/>
                </a:solidFill>
                <a:latin typeface="Aptos"/>
              </a:rPr>
              <a:t>M.I. Hajwani English Medium School &amp; Jr. College, Khed  •  Week 8</a:t>
            </a:r>
          </a:p>
        </p:txBody>
      </p:sp>
      <p:sp>
        <p:nvSpPr>
          <p:cNvPr id="15" name="TextBox 14"/>
          <p:cNvSpPr txBox="1"/>
          <p:nvPr/>
        </p:nvSpPr>
        <p:spPr>
          <a:xfrm>
            <a:off x="11155680" y="6473952"/>
            <a:ext cx="411480" cy="182880"/>
          </a:xfrm>
          <a:prstGeom prst="rect">
            <a:avLst/>
          </a:prstGeom>
          <a:noFill/>
        </p:spPr>
        <p:txBody>
          <a:bodyPr wrap="square" anchor="t">
            <a:spAutoFit/>
          </a:bodyPr>
          <a:lstStyle/>
          <a:p>
            <a:pPr algn="r"/>
            <a:r>
              <a:rPr sz="850" b="0">
                <a:solidFill>
                  <a:srgbClr val="69727B"/>
                </a:solidFill>
                <a:latin typeface="Aptos"/>
              </a:rPr>
              <a:t>7</a:t>
            </a:r>
          </a:p>
        </p:txBody>
      </p:sp>
      <p:pic>
        <p:nvPicPr>
          <p:cNvPr id="17" name="Picture 16">
            <a:extLst>
              <a:ext uri="{FF2B5EF4-FFF2-40B4-BE49-F238E27FC236}">
                <a16:creationId xmlns:a16="http://schemas.microsoft.com/office/drawing/2014/main" id="{CDCE550C-26BE-0D68-F53F-6A7006250E1E}"/>
              </a:ext>
            </a:extLst>
          </p:cNvPr>
          <p:cNvPicPr>
            <a:picLocks noChangeAspect="1"/>
          </p:cNvPicPr>
          <p:nvPr/>
        </p:nvPicPr>
        <p:blipFill>
          <a:blip r:embed="rId2"/>
          <a:srcRect t="28942"/>
          <a:stretch>
            <a:fillRect/>
          </a:stretch>
        </p:blipFill>
        <p:spPr>
          <a:xfrm>
            <a:off x="1862709" y="2505456"/>
            <a:ext cx="3059430" cy="2898648"/>
          </a:xfrm>
          <a:prstGeom prst="rect">
            <a:avLst/>
          </a:prstGeom>
        </p:spPr>
      </p:pic>
      <p:pic>
        <p:nvPicPr>
          <p:cNvPr id="19" name="Picture 18">
            <a:extLst>
              <a:ext uri="{FF2B5EF4-FFF2-40B4-BE49-F238E27FC236}">
                <a16:creationId xmlns:a16="http://schemas.microsoft.com/office/drawing/2014/main" id="{1A3974F9-DEF7-4A97-EC91-9B2034FCF967}"/>
              </a:ext>
            </a:extLst>
          </p:cNvPr>
          <p:cNvPicPr>
            <a:picLocks noChangeAspect="1"/>
          </p:cNvPicPr>
          <p:nvPr/>
        </p:nvPicPr>
        <p:blipFill>
          <a:blip r:embed="rId3"/>
          <a:srcRect t="30533"/>
          <a:stretch>
            <a:fillRect/>
          </a:stretch>
        </p:blipFill>
        <p:spPr>
          <a:xfrm>
            <a:off x="7199450" y="2505456"/>
            <a:ext cx="3292653" cy="3049728"/>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sApp Video 2026-08-10 at 12.03.38 PM">
            <a:hlinkClick r:id="" action="ppaction://media"/>
            <a:extLst>
              <a:ext uri="{FF2B5EF4-FFF2-40B4-BE49-F238E27FC236}">
                <a16:creationId xmlns:a16="http://schemas.microsoft.com/office/drawing/2014/main" id="{F76C457F-2EF1-9101-60E0-067990A2411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493436" y="439837"/>
            <a:ext cx="3237769" cy="5758405"/>
          </a:xfrm>
          <a:prstGeom prst="rect">
            <a:avLst/>
          </a:prstGeom>
        </p:spPr>
      </p:pic>
      <p:pic>
        <p:nvPicPr>
          <p:cNvPr id="3" name="WhatsApp Video 2026-08-10 at 12.03.39 PM">
            <a:hlinkClick r:id="" action="ppaction://media"/>
            <a:extLst>
              <a:ext uri="{FF2B5EF4-FFF2-40B4-BE49-F238E27FC236}">
                <a16:creationId xmlns:a16="http://schemas.microsoft.com/office/drawing/2014/main" id="{541FDAF2-4732-8815-0069-BC025633D1BB}"/>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5786074" y="439837"/>
            <a:ext cx="3237770" cy="5758406"/>
          </a:xfrm>
          <a:prstGeom prst="rect">
            <a:avLst/>
          </a:prstGeom>
        </p:spPr>
      </p:pic>
    </p:spTree>
    <p:extLst>
      <p:ext uri="{BB962C8B-B14F-4D97-AF65-F5344CB8AC3E}">
        <p14:creationId xmlns:p14="http://schemas.microsoft.com/office/powerpoint/2010/main" val="332819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388"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045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p:cTn id="17"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3F70B-9DF6-17C5-8187-DF4ADE8ECEF1}"/>
              </a:ext>
            </a:extLst>
          </p:cNvPr>
          <p:cNvSpPr>
            <a:spLocks noGrp="1"/>
          </p:cNvSpPr>
          <p:nvPr>
            <p:ph type="ctrTitle"/>
          </p:nvPr>
        </p:nvSpPr>
        <p:spPr>
          <a:xfrm>
            <a:off x="1524000" y="269631"/>
            <a:ext cx="9144000" cy="1019907"/>
          </a:xfrm>
        </p:spPr>
        <p:txBody>
          <a:bodyPr/>
          <a:lstStyle/>
          <a:p>
            <a:r>
              <a:rPr lang="en-US" dirty="0"/>
              <a:t>Week 9</a:t>
            </a:r>
          </a:p>
        </p:txBody>
      </p:sp>
      <p:sp>
        <p:nvSpPr>
          <p:cNvPr id="3" name="Subtitle 2">
            <a:extLst>
              <a:ext uri="{FF2B5EF4-FFF2-40B4-BE49-F238E27FC236}">
                <a16:creationId xmlns:a16="http://schemas.microsoft.com/office/drawing/2014/main" id="{74438E5F-D7C6-CD1E-1179-6617CBA5FE4A}"/>
              </a:ext>
            </a:extLst>
          </p:cNvPr>
          <p:cNvSpPr>
            <a:spLocks noGrp="1"/>
          </p:cNvSpPr>
          <p:nvPr>
            <p:ph type="subTitle" idx="1"/>
          </p:nvPr>
        </p:nvSpPr>
        <p:spPr>
          <a:xfrm>
            <a:off x="1524000" y="1441938"/>
            <a:ext cx="9144000" cy="515816"/>
          </a:xfrm>
        </p:spPr>
        <p:txBody>
          <a:bodyPr/>
          <a:lstStyle/>
          <a:p>
            <a:r>
              <a:rPr lang="en-US" dirty="0"/>
              <a:t>Inclusive Education</a:t>
            </a:r>
          </a:p>
        </p:txBody>
      </p:sp>
      <p:pic>
        <p:nvPicPr>
          <p:cNvPr id="5" name="Picture 4">
            <a:extLst>
              <a:ext uri="{FF2B5EF4-FFF2-40B4-BE49-F238E27FC236}">
                <a16:creationId xmlns:a16="http://schemas.microsoft.com/office/drawing/2014/main" id="{2076AA06-B1E3-D09D-3C4E-41A7EA2DC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4261" y="2033954"/>
            <a:ext cx="7631724" cy="4636478"/>
          </a:xfrm>
          <a:prstGeom prst="rect">
            <a:avLst/>
          </a:prstGeom>
        </p:spPr>
      </p:pic>
    </p:spTree>
    <p:extLst>
      <p:ext uri="{BB962C8B-B14F-4D97-AF65-F5344CB8AC3E}">
        <p14:creationId xmlns:p14="http://schemas.microsoft.com/office/powerpoint/2010/main" val="27974257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4814C1-F81B-94DE-A6D6-2497D7CFAE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2585" y="-1"/>
            <a:ext cx="7491046" cy="6260123"/>
          </a:xfrm>
          <a:prstGeom prst="rect">
            <a:avLst/>
          </a:prstGeom>
        </p:spPr>
      </p:pic>
    </p:spTree>
    <p:extLst>
      <p:ext uri="{BB962C8B-B14F-4D97-AF65-F5344CB8AC3E}">
        <p14:creationId xmlns:p14="http://schemas.microsoft.com/office/powerpoint/2010/main" val="8666178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D1522B-B908-0545-5176-687562FC07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538" y="0"/>
            <a:ext cx="8030308" cy="5744308"/>
          </a:xfrm>
          <a:prstGeom prst="rect">
            <a:avLst/>
          </a:prstGeom>
        </p:spPr>
      </p:pic>
    </p:spTree>
    <p:extLst>
      <p:ext uri="{BB962C8B-B14F-4D97-AF65-F5344CB8AC3E}">
        <p14:creationId xmlns:p14="http://schemas.microsoft.com/office/powerpoint/2010/main" val="226942830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sApp Video 2026-08-12 at 11.34.06 AM">
            <a:hlinkClick r:id="" action="ppaction://media"/>
            <a:extLst>
              <a:ext uri="{FF2B5EF4-FFF2-40B4-BE49-F238E27FC236}">
                <a16:creationId xmlns:a16="http://schemas.microsoft.com/office/drawing/2014/main" id="{C22A8F2F-3EE9-7AD8-4F6E-BA074A9804E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98431" y="1"/>
            <a:ext cx="7373815" cy="5005754"/>
          </a:xfrm>
          <a:prstGeom prst="rect">
            <a:avLst/>
          </a:prstGeom>
        </p:spPr>
      </p:pic>
    </p:spTree>
    <p:extLst>
      <p:ext uri="{BB962C8B-B14F-4D97-AF65-F5344CB8AC3E}">
        <p14:creationId xmlns:p14="http://schemas.microsoft.com/office/powerpoint/2010/main" val="2744816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35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A46FB3-7653-B0B8-D044-D1D5A1CD2C4F}"/>
              </a:ext>
            </a:extLst>
          </p:cNvPr>
          <p:cNvSpPr txBox="1"/>
          <p:nvPr/>
        </p:nvSpPr>
        <p:spPr>
          <a:xfrm>
            <a:off x="0" y="492369"/>
            <a:ext cx="10914186" cy="6691319"/>
          </a:xfrm>
          <a:prstGeom prst="rect">
            <a:avLst/>
          </a:prstGeom>
          <a:noFill/>
        </p:spPr>
        <p:txBody>
          <a:bodyPr wrap="square">
            <a:spAutoFit/>
          </a:bodyPr>
          <a:lstStyle/>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For SDG 4: Inclusive Education project at </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M.I. Hajwani School, here are practical practices we can include:</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1. Classroom &amp; Teaching Practices</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 Differentiated Instruction: Give different ways to learn the same topic. </a:t>
            </a:r>
            <a:r>
              <a:rPr lang="en-US" sz="1200" b="1" kern="100" dirty="0" err="1">
                <a:effectLst/>
                <a:latin typeface="Calibri" panose="020F0502020204030204" pitchFamily="34" charset="0"/>
                <a:ea typeface="Calibri" panose="020F0502020204030204" pitchFamily="34" charset="0"/>
                <a:cs typeface="Arial" panose="020B0604020202020204" pitchFamily="34" charset="0"/>
              </a:rPr>
              <a:t>E.g</a:t>
            </a:r>
            <a:r>
              <a:rPr lang="en-US" sz="1200" b="1" kern="100" dirty="0">
                <a:effectLst/>
                <a:latin typeface="Calibri" panose="020F0502020204030204" pitchFamily="34" charset="0"/>
                <a:ea typeface="Calibri" panose="020F0502020204030204" pitchFamily="34" charset="0"/>
                <a:cs typeface="Arial" panose="020B0604020202020204" pitchFamily="34" charset="0"/>
              </a:rPr>
              <a:t>: videos, diagrams, hands-on experiments, and reading for Science.</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 Universal Design for Learning (UDL): Plan lessons with multiple means of engagement, representation, and expression.</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 Flexible Grouping: Mix students of different abilities for projects, labs, and peer teaching. Rotate groups so no one is always "helper" or "helped".</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 Multiple Assessment Options: Allow students to show understanding via quiz, poster, model, presentation, or oral explanation.</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2. Peer Support &amp; Collaboration</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 Buddy System: Pair students to help each other in classwork and practicals.</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 Peer Tutoring: Stronger students mentor others in specific topics, and vice-versa for different subjects.</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 Circle Time / Sharing Sessions: 10 min weekly to discuss challenges and celebrate efforts.</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3. Accessibility &amp; Environment</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 Accessible Materials: Big font handouts, audio explanations, sign language/visual aids for hearing impaired.</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 Physical Accessibility: Check ramps, lab tables height, seating arrangement for students with mobility needs.</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4. Teacher &amp; Student Support</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 Teacher Training Workshops: On handling diverse learners, using assistive tech, and positive behavior support.</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 Student Sensitization: Awareness sessions on empathy, disability etiquette, and inclusion.</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 5. Documentation for  Project</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1. Photos of group work, accessible classroom setup</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r>
              <a:rPr lang="en-US" sz="1200" b="1" kern="100" dirty="0">
                <a:effectLst/>
                <a:latin typeface="Calibri" panose="020F0502020204030204" pitchFamily="34" charset="0"/>
                <a:ea typeface="Calibri" panose="020F0502020204030204" pitchFamily="34" charset="0"/>
                <a:cs typeface="Arial" panose="020B0604020202020204" pitchFamily="34" charset="0"/>
              </a:rPr>
              <a:t>2. Lesson plans showing differentiation</a:t>
            </a:r>
            <a:endParaRPr lang="en-US" sz="1200" kern="1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15000"/>
              </a:lnSpc>
              <a:spcAft>
                <a:spcPts val="800"/>
              </a:spcAft>
              <a:buNone/>
            </a:pPr>
            <a:endParaRPr lang="en-US" sz="18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397693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9692640" y="-2011680"/>
            <a:ext cx="5486400" cy="5486400"/>
          </a:xfrm>
          <a:prstGeom prst="ellipse">
            <a:avLst/>
          </a:prstGeom>
          <a:solidFill>
            <a:srgbClr val="24316F"/>
          </a:solidFill>
          <a:ln/>
        </p:spPr>
      </p:sp>
      <p:sp>
        <p:nvSpPr>
          <p:cNvPr id="3" name="Shape 1"/>
          <p:cNvSpPr/>
          <p:nvPr/>
        </p:nvSpPr>
        <p:spPr>
          <a:xfrm>
            <a:off x="-2377440" y="4572000"/>
            <a:ext cx="4572000" cy="4572000"/>
          </a:xfrm>
          <a:prstGeom prst="ellipse">
            <a:avLst/>
          </a:prstGeom>
          <a:solidFill>
            <a:srgbClr val="24316F"/>
          </a:solidFill>
          <a:ln/>
        </p:spPr>
      </p:sp>
      <p:sp>
        <p:nvSpPr>
          <p:cNvPr id="4" name="Text 2"/>
          <p:cNvSpPr/>
          <p:nvPr/>
        </p:nvSpPr>
        <p:spPr>
          <a:xfrm>
            <a:off x="822960" y="1965960"/>
            <a:ext cx="9144000" cy="365760"/>
          </a:xfrm>
          <a:prstGeom prst="rect">
            <a:avLst/>
          </a:prstGeom>
          <a:noFill/>
          <a:ln/>
        </p:spPr>
        <p:txBody>
          <a:bodyPr wrap="square" rtlCol="0" anchor="ctr"/>
          <a:lstStyle/>
          <a:p>
            <a:pPr marL="0" indent="0">
              <a:buNone/>
            </a:pPr>
            <a:r>
              <a:rPr lang="en-US" sz="1400" b="1" kern="0" spc="200" dirty="0">
                <a:solidFill>
                  <a:srgbClr val="F2A900"/>
                </a:solidFill>
                <a:latin typeface="Calibri" pitchFamily="34" charset="0"/>
                <a:ea typeface="Calibri" pitchFamily="34" charset="-122"/>
                <a:cs typeface="Calibri" pitchFamily="34" charset="-120"/>
              </a:rPr>
              <a:t>COMMUNITY LEARNING &amp; ENGAGEMENT REPORT</a:t>
            </a:r>
            <a:endParaRPr lang="en-US" sz="1400" dirty="0"/>
          </a:p>
        </p:txBody>
      </p:sp>
      <p:sp>
        <p:nvSpPr>
          <p:cNvPr id="5" name="Text 3"/>
          <p:cNvSpPr/>
          <p:nvPr/>
        </p:nvSpPr>
        <p:spPr>
          <a:xfrm>
            <a:off x="777240" y="2377440"/>
            <a:ext cx="10515600" cy="1188720"/>
          </a:xfrm>
          <a:prstGeom prst="rect">
            <a:avLst/>
          </a:prstGeom>
          <a:noFill/>
          <a:ln/>
        </p:spPr>
        <p:txBody>
          <a:bodyPr wrap="square" rtlCol="0" anchor="ctr"/>
          <a:lstStyle/>
          <a:p>
            <a:pPr marL="0" indent="0">
              <a:buNone/>
            </a:pPr>
            <a:r>
              <a:rPr lang="en-US" sz="4800" b="1" dirty="0">
                <a:solidFill>
                  <a:srgbClr val="FFFFFF"/>
                </a:solidFill>
                <a:latin typeface="Cambria" pitchFamily="34" charset="0"/>
                <a:ea typeface="Cambria" pitchFamily="34" charset="-122"/>
                <a:cs typeface="Cambria" pitchFamily="34" charset="-120"/>
              </a:rPr>
              <a:t>Super Memory Masterclass</a:t>
            </a:r>
            <a:endParaRPr lang="en-US" sz="4800" dirty="0"/>
          </a:p>
        </p:txBody>
      </p:sp>
      <p:sp>
        <p:nvSpPr>
          <p:cNvPr id="6" name="Text 4"/>
          <p:cNvSpPr/>
          <p:nvPr/>
        </p:nvSpPr>
        <p:spPr>
          <a:xfrm>
            <a:off x="822960" y="3520440"/>
            <a:ext cx="8686800" cy="731520"/>
          </a:xfrm>
          <a:prstGeom prst="rect">
            <a:avLst/>
          </a:prstGeom>
          <a:noFill/>
          <a:ln/>
        </p:spPr>
        <p:txBody>
          <a:bodyPr wrap="square" rtlCol="0" anchor="ctr"/>
          <a:lstStyle/>
          <a:p>
            <a:pPr marL="0" indent="0">
              <a:buNone/>
            </a:pPr>
            <a:r>
              <a:rPr lang="en-US" sz="1500" i="1" dirty="0">
                <a:solidFill>
                  <a:srgbClr val="CADCFC"/>
                </a:solidFill>
                <a:latin typeface="Calibri" pitchFamily="34" charset="0"/>
                <a:ea typeface="Calibri" pitchFamily="34" charset="-122"/>
                <a:cs typeface="Calibri" pitchFamily="34" charset="-120"/>
              </a:rPr>
              <a:t>An in-person community masterclass on memory and learning techniques — attended by families, adults, and children.</a:t>
            </a:r>
            <a:endParaRPr lang="en-US" sz="1500" dirty="0"/>
          </a:p>
        </p:txBody>
      </p:sp>
      <p:sp>
        <p:nvSpPr>
          <p:cNvPr id="7" name="Shape 5"/>
          <p:cNvSpPr/>
          <p:nvPr/>
        </p:nvSpPr>
        <p:spPr>
          <a:xfrm>
            <a:off x="822960" y="4434840"/>
            <a:ext cx="2194560" cy="0"/>
          </a:xfrm>
          <a:prstGeom prst="line">
            <a:avLst/>
          </a:prstGeom>
          <a:noFill/>
          <a:ln w="31750">
            <a:solidFill>
              <a:srgbClr val="F2A900"/>
            </a:solidFill>
            <a:prstDash val="solid"/>
          </a:ln>
        </p:spPr>
      </p:sp>
      <p:sp>
        <p:nvSpPr>
          <p:cNvPr id="8" name="Text 6"/>
          <p:cNvSpPr/>
          <p:nvPr/>
        </p:nvSpPr>
        <p:spPr>
          <a:xfrm>
            <a:off x="822960" y="4709160"/>
            <a:ext cx="10058400" cy="457200"/>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Week 10   </a:t>
            </a:r>
            <a:r>
              <a:rPr lang="en-US" sz="1300" dirty="0">
                <a:solidFill>
                  <a:srgbClr val="CADCFC"/>
                </a:solidFill>
                <a:latin typeface="Calibri" pitchFamily="34" charset="0"/>
                <a:ea typeface="Calibri" pitchFamily="34" charset="-122"/>
                <a:cs typeface="Calibri" pitchFamily="34" charset="-120"/>
              </a:rPr>
              <a:t>|   Event Format: In-person session   |   Prepared from photographic event documentation</a:t>
            </a:r>
            <a:endParaRPr lang="en-US" sz="13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548640"/>
          </a:xfrm>
          <a:prstGeom prst="rect">
            <a:avLst/>
          </a:prstGeom>
          <a:noFill/>
          <a:ln/>
        </p:spPr>
        <p:txBody>
          <a:bodyPr wrap="square"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Event Snapshot</a:t>
            </a:r>
            <a:endParaRPr lang="en-US" sz="3000" dirty="0"/>
          </a:p>
        </p:txBody>
      </p:sp>
      <p:sp>
        <p:nvSpPr>
          <p:cNvPr id="3" name="Text 1"/>
          <p:cNvSpPr/>
          <p:nvPr/>
        </p:nvSpPr>
        <p:spPr>
          <a:xfrm>
            <a:off x="548640" y="960120"/>
            <a:ext cx="6400800" cy="365760"/>
          </a:xfrm>
          <a:prstGeom prst="rect">
            <a:avLst/>
          </a:prstGeom>
          <a:noFill/>
          <a:ln/>
        </p:spPr>
        <p:txBody>
          <a:bodyPr wrap="square" rtlCol="0" anchor="ctr"/>
          <a:lstStyle/>
          <a:p>
            <a:pPr marL="0" indent="0">
              <a:buNone/>
            </a:pPr>
            <a:r>
              <a:rPr lang="en-US" sz="1300" i="1" dirty="0">
                <a:solidFill>
                  <a:srgbClr val="5C6478"/>
                </a:solidFill>
                <a:latin typeface="Calibri" pitchFamily="34" charset="0"/>
                <a:ea typeface="Calibri" pitchFamily="34" charset="-122"/>
                <a:cs typeface="Calibri" pitchFamily="34" charset="-120"/>
              </a:rPr>
              <a:t>Key facts about the session, drawn from the supplied event photographs</a:t>
            </a:r>
            <a:endParaRPr lang="en-US" sz="1300" dirty="0"/>
          </a:p>
        </p:txBody>
      </p:sp>
      <p:pic>
        <p:nvPicPr>
          <p:cNvPr id="4" name="Image 0" descr="photo1.jpg"/>
          <p:cNvPicPr>
            <a:picLocks noChangeAspect="1"/>
          </p:cNvPicPr>
          <p:nvPr/>
        </p:nvPicPr>
        <p:blipFill>
          <a:blip r:embed="rId3"/>
          <a:srcRect/>
          <a:stretch/>
        </p:blipFill>
        <p:spPr>
          <a:xfrm>
            <a:off x="7909560" y="0"/>
            <a:ext cx="4279392" cy="6858000"/>
          </a:xfrm>
          <a:prstGeom prst="rect">
            <a:avLst/>
          </a:prstGeom>
        </p:spPr>
      </p:pic>
      <p:sp>
        <p:nvSpPr>
          <p:cNvPr id="5" name="Shape 2"/>
          <p:cNvSpPr/>
          <p:nvPr/>
        </p:nvSpPr>
        <p:spPr>
          <a:xfrm>
            <a:off x="7909560" y="0"/>
            <a:ext cx="4279392" cy="6858000"/>
          </a:xfrm>
          <a:prstGeom prst="rect">
            <a:avLst/>
          </a:prstGeom>
          <a:solidFill>
            <a:srgbClr val="1E2761">
              <a:alpha val="22000"/>
            </a:srgbClr>
          </a:solidFill>
          <a:ln/>
        </p:spPr>
      </p:sp>
      <p:sp>
        <p:nvSpPr>
          <p:cNvPr id="6" name="Shape 3"/>
          <p:cNvSpPr/>
          <p:nvPr/>
        </p:nvSpPr>
        <p:spPr>
          <a:xfrm>
            <a:off x="548640" y="1691640"/>
            <a:ext cx="109728" cy="960120"/>
          </a:xfrm>
          <a:prstGeom prst="rect">
            <a:avLst/>
          </a:prstGeom>
          <a:solidFill>
            <a:srgbClr val="F2A900"/>
          </a:solidFill>
          <a:ln/>
        </p:spPr>
      </p:sp>
      <p:sp>
        <p:nvSpPr>
          <p:cNvPr id="7" name="Text 4"/>
          <p:cNvSpPr/>
          <p:nvPr/>
        </p:nvSpPr>
        <p:spPr>
          <a:xfrm>
            <a:off x="868680" y="1719072"/>
            <a:ext cx="6583680" cy="320040"/>
          </a:xfrm>
          <a:prstGeom prst="rect">
            <a:avLst/>
          </a:prstGeom>
          <a:noFill/>
          <a:ln/>
        </p:spPr>
        <p:txBody>
          <a:bodyPr wrap="square" rtlCol="0" anchor="ctr"/>
          <a:lstStyle/>
          <a:p>
            <a:pPr marL="0" indent="0">
              <a:buNone/>
            </a:pPr>
            <a:r>
              <a:rPr lang="en-US" sz="1200" b="1" kern="0" spc="100" dirty="0">
                <a:solidFill>
                  <a:srgbClr val="F2A900"/>
                </a:solidFill>
                <a:latin typeface="Calibri" pitchFamily="34" charset="0"/>
                <a:ea typeface="Calibri" pitchFamily="34" charset="-122"/>
                <a:cs typeface="Calibri" pitchFamily="34" charset="-120"/>
              </a:rPr>
              <a:t>EVENT</a:t>
            </a:r>
            <a:endParaRPr lang="en-US" sz="1200" dirty="0"/>
          </a:p>
        </p:txBody>
      </p:sp>
      <p:sp>
        <p:nvSpPr>
          <p:cNvPr id="8" name="Text 5"/>
          <p:cNvSpPr/>
          <p:nvPr/>
        </p:nvSpPr>
        <p:spPr>
          <a:xfrm>
            <a:off x="868680" y="2039112"/>
            <a:ext cx="6583680" cy="548640"/>
          </a:xfrm>
          <a:prstGeom prst="rect">
            <a:avLst/>
          </a:prstGeom>
          <a:noFill/>
          <a:ln/>
        </p:spPr>
        <p:txBody>
          <a:bodyPr wrap="square" rtlCol="0" anchor="ctr"/>
          <a:lstStyle/>
          <a:p>
            <a:pPr marL="0" indent="0">
              <a:buNone/>
            </a:pPr>
            <a:r>
              <a:rPr lang="en-US" sz="1600" dirty="0">
                <a:solidFill>
                  <a:srgbClr val="222833"/>
                </a:solidFill>
                <a:latin typeface="Calibri" pitchFamily="34" charset="0"/>
                <a:ea typeface="Calibri" pitchFamily="34" charset="-122"/>
                <a:cs typeface="Calibri" pitchFamily="34" charset="-120"/>
              </a:rPr>
              <a:t>Super Memory Masterclass</a:t>
            </a:r>
            <a:endParaRPr lang="en-US" sz="1600" dirty="0"/>
          </a:p>
        </p:txBody>
      </p:sp>
      <p:sp>
        <p:nvSpPr>
          <p:cNvPr id="9" name="Shape 6"/>
          <p:cNvSpPr/>
          <p:nvPr/>
        </p:nvSpPr>
        <p:spPr>
          <a:xfrm>
            <a:off x="548640" y="2880360"/>
            <a:ext cx="109728" cy="960120"/>
          </a:xfrm>
          <a:prstGeom prst="rect">
            <a:avLst/>
          </a:prstGeom>
          <a:solidFill>
            <a:srgbClr val="F2A900"/>
          </a:solidFill>
          <a:ln/>
        </p:spPr>
      </p:sp>
      <p:sp>
        <p:nvSpPr>
          <p:cNvPr id="10" name="Text 7"/>
          <p:cNvSpPr/>
          <p:nvPr/>
        </p:nvSpPr>
        <p:spPr>
          <a:xfrm>
            <a:off x="868680" y="2907792"/>
            <a:ext cx="6583680" cy="320040"/>
          </a:xfrm>
          <a:prstGeom prst="rect">
            <a:avLst/>
          </a:prstGeom>
          <a:noFill/>
          <a:ln/>
        </p:spPr>
        <p:txBody>
          <a:bodyPr wrap="square" rtlCol="0" anchor="ctr"/>
          <a:lstStyle/>
          <a:p>
            <a:pPr marL="0" indent="0">
              <a:buNone/>
            </a:pPr>
            <a:r>
              <a:rPr lang="en-US" sz="1200" b="1" kern="0" spc="100" dirty="0">
                <a:solidFill>
                  <a:srgbClr val="F2A900"/>
                </a:solidFill>
                <a:latin typeface="Calibri" pitchFamily="34" charset="0"/>
                <a:ea typeface="Calibri" pitchFamily="34" charset="-122"/>
                <a:cs typeface="Calibri" pitchFamily="34" charset="-120"/>
              </a:rPr>
              <a:t>FORMAT</a:t>
            </a:r>
            <a:endParaRPr lang="en-US" sz="1200" dirty="0"/>
          </a:p>
        </p:txBody>
      </p:sp>
      <p:sp>
        <p:nvSpPr>
          <p:cNvPr id="11" name="Text 8"/>
          <p:cNvSpPr/>
          <p:nvPr/>
        </p:nvSpPr>
        <p:spPr>
          <a:xfrm>
            <a:off x="868680" y="3227832"/>
            <a:ext cx="6583680" cy="548640"/>
          </a:xfrm>
          <a:prstGeom prst="rect">
            <a:avLst/>
          </a:prstGeom>
          <a:noFill/>
          <a:ln/>
        </p:spPr>
        <p:txBody>
          <a:bodyPr wrap="square" rtlCol="0" anchor="ctr"/>
          <a:lstStyle/>
          <a:p>
            <a:pPr marL="0" indent="0">
              <a:buNone/>
            </a:pPr>
            <a:r>
              <a:rPr lang="en-US" sz="1600" dirty="0">
                <a:solidFill>
                  <a:srgbClr val="222833"/>
                </a:solidFill>
                <a:latin typeface="Calibri" pitchFamily="34" charset="0"/>
                <a:ea typeface="Calibri" pitchFamily="34" charset="-122"/>
                <a:cs typeface="Calibri" pitchFamily="34" charset="-120"/>
              </a:rPr>
              <a:t>In-person community learning session</a:t>
            </a:r>
            <a:endParaRPr lang="en-US" sz="1600" dirty="0"/>
          </a:p>
        </p:txBody>
      </p:sp>
      <p:sp>
        <p:nvSpPr>
          <p:cNvPr id="12" name="Shape 9"/>
          <p:cNvSpPr/>
          <p:nvPr/>
        </p:nvSpPr>
        <p:spPr>
          <a:xfrm>
            <a:off x="548640" y="4069080"/>
            <a:ext cx="109728" cy="960120"/>
          </a:xfrm>
          <a:prstGeom prst="rect">
            <a:avLst/>
          </a:prstGeom>
          <a:solidFill>
            <a:srgbClr val="F2A900"/>
          </a:solidFill>
          <a:ln/>
        </p:spPr>
      </p:sp>
      <p:sp>
        <p:nvSpPr>
          <p:cNvPr id="13" name="Text 10"/>
          <p:cNvSpPr/>
          <p:nvPr/>
        </p:nvSpPr>
        <p:spPr>
          <a:xfrm>
            <a:off x="868680" y="4096512"/>
            <a:ext cx="6583680" cy="320040"/>
          </a:xfrm>
          <a:prstGeom prst="rect">
            <a:avLst/>
          </a:prstGeom>
          <a:noFill/>
          <a:ln/>
        </p:spPr>
        <p:txBody>
          <a:bodyPr wrap="square" rtlCol="0" anchor="ctr"/>
          <a:lstStyle/>
          <a:p>
            <a:pPr marL="0" indent="0">
              <a:buNone/>
            </a:pPr>
            <a:r>
              <a:rPr lang="en-US" sz="1200" b="1" kern="0" spc="100" dirty="0">
                <a:solidFill>
                  <a:srgbClr val="F2A900"/>
                </a:solidFill>
                <a:latin typeface="Calibri" pitchFamily="34" charset="0"/>
                <a:ea typeface="Calibri" pitchFamily="34" charset="-122"/>
                <a:cs typeface="Calibri" pitchFamily="34" charset="-120"/>
              </a:rPr>
              <a:t>AUDIENCE</a:t>
            </a:r>
            <a:endParaRPr lang="en-US" sz="1200" dirty="0"/>
          </a:p>
        </p:txBody>
      </p:sp>
      <p:sp>
        <p:nvSpPr>
          <p:cNvPr id="14" name="Text 11"/>
          <p:cNvSpPr/>
          <p:nvPr/>
        </p:nvSpPr>
        <p:spPr>
          <a:xfrm>
            <a:off x="868680" y="4416552"/>
            <a:ext cx="6583680" cy="548640"/>
          </a:xfrm>
          <a:prstGeom prst="rect">
            <a:avLst/>
          </a:prstGeom>
          <a:noFill/>
          <a:ln/>
        </p:spPr>
        <p:txBody>
          <a:bodyPr wrap="square" rtlCol="0" anchor="ctr"/>
          <a:lstStyle/>
          <a:p>
            <a:pPr marL="0" indent="0">
              <a:buNone/>
            </a:pPr>
            <a:r>
              <a:rPr lang="en-US" sz="1600" dirty="0">
                <a:solidFill>
                  <a:srgbClr val="222833"/>
                </a:solidFill>
                <a:latin typeface="Calibri" pitchFamily="34" charset="0"/>
                <a:ea typeface="Calibri" pitchFamily="34" charset="-122"/>
                <a:cs typeface="Calibri" pitchFamily="34" charset="-120"/>
              </a:rPr>
              <a:t>Community members, families, and young participants</a:t>
            </a:r>
            <a:endParaRPr lang="en-US" sz="1600" dirty="0"/>
          </a:p>
        </p:txBody>
      </p:sp>
      <p:sp>
        <p:nvSpPr>
          <p:cNvPr id="15" name="Shape 12"/>
          <p:cNvSpPr/>
          <p:nvPr/>
        </p:nvSpPr>
        <p:spPr>
          <a:xfrm>
            <a:off x="548640" y="5257800"/>
            <a:ext cx="109728" cy="960120"/>
          </a:xfrm>
          <a:prstGeom prst="rect">
            <a:avLst/>
          </a:prstGeom>
          <a:solidFill>
            <a:srgbClr val="F2A900"/>
          </a:solidFill>
          <a:ln/>
        </p:spPr>
      </p:sp>
      <p:sp>
        <p:nvSpPr>
          <p:cNvPr id="16" name="Text 13"/>
          <p:cNvSpPr/>
          <p:nvPr/>
        </p:nvSpPr>
        <p:spPr>
          <a:xfrm>
            <a:off x="868680" y="5285232"/>
            <a:ext cx="6583680" cy="320040"/>
          </a:xfrm>
          <a:prstGeom prst="rect">
            <a:avLst/>
          </a:prstGeom>
          <a:noFill/>
          <a:ln/>
        </p:spPr>
        <p:txBody>
          <a:bodyPr wrap="square" rtlCol="0" anchor="ctr"/>
          <a:lstStyle/>
          <a:p>
            <a:pPr marL="0" indent="0">
              <a:buNone/>
            </a:pPr>
            <a:r>
              <a:rPr lang="en-US" sz="1200" b="1" kern="0" spc="100" dirty="0">
                <a:solidFill>
                  <a:srgbClr val="F2A900"/>
                </a:solidFill>
                <a:latin typeface="Calibri" pitchFamily="34" charset="0"/>
                <a:ea typeface="Calibri" pitchFamily="34" charset="-122"/>
                <a:cs typeface="Calibri" pitchFamily="34" charset="-120"/>
              </a:rPr>
              <a:t>REPORT BASIS</a:t>
            </a:r>
            <a:endParaRPr lang="en-US" sz="1200" dirty="0"/>
          </a:p>
        </p:txBody>
      </p:sp>
      <p:sp>
        <p:nvSpPr>
          <p:cNvPr id="17" name="Text 14"/>
          <p:cNvSpPr/>
          <p:nvPr/>
        </p:nvSpPr>
        <p:spPr>
          <a:xfrm>
            <a:off x="868680" y="5605272"/>
            <a:ext cx="6583680" cy="548640"/>
          </a:xfrm>
          <a:prstGeom prst="rect">
            <a:avLst/>
          </a:prstGeom>
          <a:noFill/>
          <a:ln/>
        </p:spPr>
        <p:txBody>
          <a:bodyPr wrap="square" rtlCol="0" anchor="ctr"/>
          <a:lstStyle/>
          <a:p>
            <a:pPr marL="0" indent="0">
              <a:buNone/>
            </a:pPr>
            <a:r>
              <a:rPr lang="en-US" sz="1600" dirty="0">
                <a:solidFill>
                  <a:srgbClr val="222833"/>
                </a:solidFill>
                <a:latin typeface="Calibri" pitchFamily="34" charset="0"/>
                <a:ea typeface="Calibri" pitchFamily="34" charset="-122"/>
                <a:cs typeface="Calibri" pitchFamily="34" charset="-120"/>
              </a:rPr>
              <a:t>Event photographs and visible event materials</a:t>
            </a:r>
            <a:endParaRPr lang="en-US" sz="1600" dirty="0"/>
          </a:p>
        </p:txBody>
      </p:sp>
      <p:sp>
        <p:nvSpPr>
          <p:cNvPr id="18" name="Text 15"/>
          <p:cNvSpPr/>
          <p:nvPr/>
        </p:nvSpPr>
        <p:spPr>
          <a:xfrm>
            <a:off x="548640" y="6400800"/>
            <a:ext cx="6400800" cy="320040"/>
          </a:xfrm>
          <a:prstGeom prst="rect">
            <a:avLst/>
          </a:prstGeom>
          <a:noFill/>
          <a:ln/>
        </p:spPr>
        <p:txBody>
          <a:bodyPr wrap="square" rtlCol="0" anchor="ctr"/>
          <a:lstStyle/>
          <a:p>
            <a:pPr marL="0" indent="0">
              <a:buNone/>
            </a:pPr>
            <a:r>
              <a:rPr lang="en-US" sz="1000" dirty="0">
                <a:solidFill>
                  <a:srgbClr val="A3A9B8"/>
                </a:solidFill>
                <a:latin typeface="Calibri" pitchFamily="34" charset="0"/>
                <a:ea typeface="Calibri" pitchFamily="34" charset="-122"/>
                <a:cs typeface="Calibri" pitchFamily="34" charset="-120"/>
              </a:rPr>
              <a:t>Super Memory Masterclass  •  Community Event Report</a:t>
            </a:r>
            <a:endParaRPr lang="en-US" sz="1000" dirty="0"/>
          </a:p>
        </p:txBody>
      </p:sp>
      <p:sp>
        <p:nvSpPr>
          <p:cNvPr id="19" name="Text 16"/>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3A9B8"/>
                </a:solidFill>
                <a:latin typeface="Calibri" pitchFamily="34" charset="0"/>
                <a:ea typeface="Calibri" pitchFamily="34" charset="-122"/>
                <a:cs typeface="Calibri" pitchFamily="34" charset="-120"/>
              </a:rPr>
              <a:t>02</a:t>
            </a:r>
            <a:endParaRPr lang="en-US" sz="10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548640"/>
          </a:xfrm>
          <a:prstGeom prst="rect">
            <a:avLst/>
          </a:prstGeom>
          <a:noFill/>
          <a:ln/>
        </p:spPr>
        <p:txBody>
          <a:bodyPr wrap="square"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Executive Summary</a:t>
            </a:r>
            <a:endParaRPr lang="en-US" sz="3000" dirty="0"/>
          </a:p>
        </p:txBody>
      </p:sp>
      <p:sp>
        <p:nvSpPr>
          <p:cNvPr id="3" name="Shape 1"/>
          <p:cNvSpPr/>
          <p:nvPr/>
        </p:nvSpPr>
        <p:spPr>
          <a:xfrm>
            <a:off x="548640" y="1280160"/>
            <a:ext cx="6675120" cy="4937760"/>
          </a:xfrm>
          <a:prstGeom prst="rect">
            <a:avLst/>
          </a:prstGeom>
          <a:solidFill>
            <a:srgbClr val="F4F6FB"/>
          </a:solidFill>
          <a:ln/>
          <a:effectLst>
            <a:outerShdw blurRad="127000" dist="38100" dir="5400000" algn="bl" rotWithShape="0">
              <a:srgbClr val="1E2761">
                <a:alpha val="12000"/>
              </a:srgbClr>
            </a:outerShdw>
          </a:effectLst>
        </p:spPr>
      </p:sp>
      <p:sp>
        <p:nvSpPr>
          <p:cNvPr id="4" name="Text 2"/>
          <p:cNvSpPr/>
          <p:nvPr/>
        </p:nvSpPr>
        <p:spPr>
          <a:xfrm>
            <a:off x="914400" y="1600200"/>
            <a:ext cx="6035040" cy="4297680"/>
          </a:xfrm>
          <a:prstGeom prst="rect">
            <a:avLst/>
          </a:prstGeom>
          <a:noFill/>
          <a:ln/>
        </p:spPr>
        <p:txBody>
          <a:bodyPr wrap="square" rtlCol="0" anchor="t"/>
          <a:lstStyle/>
          <a:p>
            <a:pPr marL="0" indent="0">
              <a:lnSpc>
                <a:spcPct val="125000"/>
              </a:lnSpc>
              <a:buNone/>
            </a:pPr>
            <a:r>
              <a:rPr lang="en-US" sz="1450" dirty="0">
                <a:solidFill>
                  <a:srgbClr val="222833"/>
                </a:solidFill>
                <a:latin typeface="Calibri" pitchFamily="34" charset="0"/>
                <a:ea typeface="Calibri" pitchFamily="34" charset="-122"/>
                <a:cs typeface="Calibri" pitchFamily="34" charset="-120"/>
              </a:rPr>
              <a:t>The Super Memory Masterclass was conducted as an in-person community learning event with a strong emphasis on participation, demonstration, and practical learning.</a:t>
            </a:r>
            <a:endParaRPr lang="en-US" sz="1450" dirty="0"/>
          </a:p>
          <a:p>
            <a:pPr marL="0" indent="0">
              <a:lnSpc>
                <a:spcPct val="125000"/>
              </a:lnSpc>
              <a:buNone/>
            </a:pPr>
            <a:endParaRPr lang="en-US" sz="1450" dirty="0"/>
          </a:p>
          <a:p>
            <a:pPr marL="0" indent="0">
              <a:lnSpc>
                <a:spcPct val="125000"/>
              </a:lnSpc>
              <a:buNone/>
            </a:pPr>
            <a:r>
              <a:rPr lang="en-US" sz="1450" dirty="0">
                <a:solidFill>
                  <a:srgbClr val="222833"/>
                </a:solidFill>
                <a:latin typeface="Calibri" pitchFamily="34" charset="0"/>
                <a:ea typeface="Calibri" pitchFamily="34" charset="-122"/>
                <a:cs typeface="Calibri" pitchFamily="34" charset="-120"/>
              </a:rPr>
              <a:t>The photographs show a well-attended session in a hall arranged with rows of chairs, a presentation screen, event signage, and audio equipment.</a:t>
            </a:r>
            <a:endParaRPr lang="en-US" sz="1450" dirty="0"/>
          </a:p>
          <a:p>
            <a:pPr marL="0" indent="0">
              <a:lnSpc>
                <a:spcPct val="125000"/>
              </a:lnSpc>
              <a:buNone/>
            </a:pPr>
            <a:endParaRPr lang="en-US" sz="1450" dirty="0"/>
          </a:p>
          <a:p>
            <a:pPr marL="0" indent="0">
              <a:lnSpc>
                <a:spcPct val="125000"/>
              </a:lnSpc>
              <a:buNone/>
            </a:pPr>
            <a:r>
              <a:rPr lang="en-US" sz="1450" dirty="0">
                <a:solidFill>
                  <a:srgbClr val="222833"/>
                </a:solidFill>
                <a:latin typeface="Calibri" pitchFamily="34" charset="0"/>
                <a:ea typeface="Calibri" pitchFamily="34" charset="-122"/>
                <a:cs typeface="Calibri" pitchFamily="34" charset="-120"/>
              </a:rPr>
              <a:t>The session brought together a mixed audience that included adults, families, and children. The presenter engaged directly with the audience while using a microphone and presentation materials. Several attendees were observed documenting the session on their mobile phones, indicating active interest and engagement.</a:t>
            </a:r>
            <a:endParaRPr lang="en-US" sz="1450" dirty="0"/>
          </a:p>
        </p:txBody>
      </p:sp>
      <p:sp>
        <p:nvSpPr>
          <p:cNvPr id="5" name="Shape 3"/>
          <p:cNvSpPr/>
          <p:nvPr/>
        </p:nvSpPr>
        <p:spPr>
          <a:xfrm>
            <a:off x="7635240" y="1280160"/>
            <a:ext cx="3977640" cy="1508760"/>
          </a:xfrm>
          <a:prstGeom prst="roundRect">
            <a:avLst>
              <a:gd name="adj" fmla="val 4848"/>
            </a:avLst>
          </a:prstGeom>
          <a:solidFill>
            <a:srgbClr val="1E2761"/>
          </a:solidFill>
          <a:ln/>
        </p:spPr>
      </p:sp>
      <p:sp>
        <p:nvSpPr>
          <p:cNvPr id="6" name="Text 4"/>
          <p:cNvSpPr/>
          <p:nvPr/>
        </p:nvSpPr>
        <p:spPr>
          <a:xfrm>
            <a:off x="7863840" y="1417320"/>
            <a:ext cx="3566160" cy="777240"/>
          </a:xfrm>
          <a:prstGeom prst="rect">
            <a:avLst/>
          </a:prstGeom>
          <a:noFill/>
          <a:ln/>
        </p:spPr>
        <p:txBody>
          <a:bodyPr wrap="square" rtlCol="0" anchor="ctr"/>
          <a:lstStyle/>
          <a:p>
            <a:pPr marL="0" indent="0">
              <a:buNone/>
            </a:pPr>
            <a:r>
              <a:rPr lang="en-US" sz="3200" b="1" dirty="0">
                <a:solidFill>
                  <a:srgbClr val="F2A900"/>
                </a:solidFill>
                <a:latin typeface="Cambria" pitchFamily="34" charset="0"/>
                <a:ea typeface="Cambria" pitchFamily="34" charset="-122"/>
                <a:cs typeface="Cambria" pitchFamily="34" charset="-120"/>
              </a:rPr>
              <a:t>3</a:t>
            </a:r>
            <a:endParaRPr lang="en-US" sz="3200" dirty="0"/>
          </a:p>
        </p:txBody>
      </p:sp>
      <p:sp>
        <p:nvSpPr>
          <p:cNvPr id="7" name="Text 5"/>
          <p:cNvSpPr/>
          <p:nvPr/>
        </p:nvSpPr>
        <p:spPr>
          <a:xfrm>
            <a:off x="7863840" y="2194560"/>
            <a:ext cx="3566160" cy="457200"/>
          </a:xfrm>
          <a:prstGeom prst="rect">
            <a:avLst/>
          </a:prstGeom>
          <a:noFill/>
          <a:ln/>
        </p:spPr>
        <p:txBody>
          <a:bodyPr wrap="square" rtlCol="0" anchor="ctr"/>
          <a:lstStyle/>
          <a:p>
            <a:pPr marL="0" indent="0">
              <a:buNone/>
            </a:pPr>
            <a:r>
              <a:rPr lang="en-US" sz="1300" dirty="0">
                <a:solidFill>
                  <a:srgbClr val="CADCFC"/>
                </a:solidFill>
                <a:latin typeface="Calibri" pitchFamily="34" charset="0"/>
                <a:ea typeface="Calibri" pitchFamily="34" charset="-122"/>
                <a:cs typeface="Calibri" pitchFamily="34" charset="-120"/>
              </a:rPr>
              <a:t>Photos documented</a:t>
            </a:r>
            <a:endParaRPr lang="en-US" sz="1300" dirty="0"/>
          </a:p>
        </p:txBody>
      </p:sp>
      <p:sp>
        <p:nvSpPr>
          <p:cNvPr id="8" name="Shape 6"/>
          <p:cNvSpPr/>
          <p:nvPr/>
        </p:nvSpPr>
        <p:spPr>
          <a:xfrm>
            <a:off x="7635240" y="2926080"/>
            <a:ext cx="3977640" cy="1508760"/>
          </a:xfrm>
          <a:prstGeom prst="roundRect">
            <a:avLst>
              <a:gd name="adj" fmla="val 4848"/>
            </a:avLst>
          </a:prstGeom>
          <a:solidFill>
            <a:srgbClr val="1E2761"/>
          </a:solidFill>
          <a:ln/>
        </p:spPr>
      </p:sp>
      <p:sp>
        <p:nvSpPr>
          <p:cNvPr id="9" name="Text 7"/>
          <p:cNvSpPr/>
          <p:nvPr/>
        </p:nvSpPr>
        <p:spPr>
          <a:xfrm>
            <a:off x="7863840" y="3063240"/>
            <a:ext cx="3566160" cy="777240"/>
          </a:xfrm>
          <a:prstGeom prst="rect">
            <a:avLst/>
          </a:prstGeom>
          <a:noFill/>
          <a:ln/>
        </p:spPr>
        <p:txBody>
          <a:bodyPr wrap="square" rtlCol="0" anchor="ctr"/>
          <a:lstStyle/>
          <a:p>
            <a:pPr marL="0" indent="0">
              <a:buNone/>
            </a:pPr>
            <a:r>
              <a:rPr lang="en-US" sz="3200" b="1" dirty="0">
                <a:solidFill>
                  <a:srgbClr val="F2A900"/>
                </a:solidFill>
                <a:latin typeface="Cambria" pitchFamily="34" charset="0"/>
                <a:ea typeface="Cambria" pitchFamily="34" charset="-122"/>
                <a:cs typeface="Cambria" pitchFamily="34" charset="-120"/>
              </a:rPr>
              <a:t>All ages</a:t>
            </a:r>
            <a:endParaRPr lang="en-US" sz="3200" dirty="0"/>
          </a:p>
        </p:txBody>
      </p:sp>
      <p:sp>
        <p:nvSpPr>
          <p:cNvPr id="10" name="Text 8"/>
          <p:cNvSpPr/>
          <p:nvPr/>
        </p:nvSpPr>
        <p:spPr>
          <a:xfrm>
            <a:off x="7863840" y="3840480"/>
            <a:ext cx="3566160" cy="457200"/>
          </a:xfrm>
          <a:prstGeom prst="rect">
            <a:avLst/>
          </a:prstGeom>
          <a:noFill/>
          <a:ln/>
        </p:spPr>
        <p:txBody>
          <a:bodyPr wrap="square" rtlCol="0" anchor="ctr"/>
          <a:lstStyle/>
          <a:p>
            <a:pPr marL="0" indent="0">
              <a:buNone/>
            </a:pPr>
            <a:r>
              <a:rPr lang="en-US" sz="1300" dirty="0">
                <a:solidFill>
                  <a:srgbClr val="CADCFC"/>
                </a:solidFill>
                <a:latin typeface="Calibri" pitchFamily="34" charset="0"/>
                <a:ea typeface="Calibri" pitchFamily="34" charset="-122"/>
                <a:cs typeface="Calibri" pitchFamily="34" charset="-120"/>
              </a:rPr>
              <a:t>Audience range</a:t>
            </a:r>
            <a:endParaRPr lang="en-US" sz="1300" dirty="0"/>
          </a:p>
        </p:txBody>
      </p:sp>
      <p:sp>
        <p:nvSpPr>
          <p:cNvPr id="11" name="Shape 9"/>
          <p:cNvSpPr/>
          <p:nvPr/>
        </p:nvSpPr>
        <p:spPr>
          <a:xfrm>
            <a:off x="7635240" y="4572000"/>
            <a:ext cx="3977640" cy="1508760"/>
          </a:xfrm>
          <a:prstGeom prst="roundRect">
            <a:avLst>
              <a:gd name="adj" fmla="val 4848"/>
            </a:avLst>
          </a:prstGeom>
          <a:solidFill>
            <a:srgbClr val="1E2761"/>
          </a:solidFill>
          <a:ln/>
        </p:spPr>
      </p:sp>
      <p:sp>
        <p:nvSpPr>
          <p:cNvPr id="12" name="Text 10"/>
          <p:cNvSpPr/>
          <p:nvPr/>
        </p:nvSpPr>
        <p:spPr>
          <a:xfrm>
            <a:off x="7863840" y="4709160"/>
            <a:ext cx="3566160" cy="777240"/>
          </a:xfrm>
          <a:prstGeom prst="rect">
            <a:avLst/>
          </a:prstGeom>
          <a:noFill/>
          <a:ln/>
        </p:spPr>
        <p:txBody>
          <a:bodyPr wrap="square" rtlCol="0" anchor="ctr"/>
          <a:lstStyle/>
          <a:p>
            <a:pPr marL="0" indent="0">
              <a:buNone/>
            </a:pPr>
            <a:r>
              <a:rPr lang="en-US" sz="3200" b="1" dirty="0">
                <a:solidFill>
                  <a:srgbClr val="F2A900"/>
                </a:solidFill>
                <a:latin typeface="Cambria" pitchFamily="34" charset="0"/>
                <a:ea typeface="Cambria" pitchFamily="34" charset="-122"/>
                <a:cs typeface="Cambria" pitchFamily="34" charset="-120"/>
              </a:rPr>
              <a:t>Live</a:t>
            </a:r>
            <a:endParaRPr lang="en-US" sz="3200" dirty="0"/>
          </a:p>
        </p:txBody>
      </p:sp>
      <p:sp>
        <p:nvSpPr>
          <p:cNvPr id="13" name="Text 11"/>
          <p:cNvSpPr/>
          <p:nvPr/>
        </p:nvSpPr>
        <p:spPr>
          <a:xfrm>
            <a:off x="7863840" y="5486400"/>
            <a:ext cx="3566160" cy="457200"/>
          </a:xfrm>
          <a:prstGeom prst="rect">
            <a:avLst/>
          </a:prstGeom>
          <a:noFill/>
          <a:ln/>
        </p:spPr>
        <p:txBody>
          <a:bodyPr wrap="square" rtlCol="0" anchor="ctr"/>
          <a:lstStyle/>
          <a:p>
            <a:pPr marL="0" indent="0">
              <a:buNone/>
            </a:pPr>
            <a:r>
              <a:rPr lang="en-US" sz="1300" dirty="0">
                <a:solidFill>
                  <a:srgbClr val="CADCFC"/>
                </a:solidFill>
                <a:latin typeface="Calibri" pitchFamily="34" charset="0"/>
                <a:ea typeface="Calibri" pitchFamily="34" charset="-122"/>
                <a:cs typeface="Calibri" pitchFamily="34" charset="-120"/>
              </a:rPr>
              <a:t>Presenter engagement</a:t>
            </a:r>
            <a:endParaRPr lang="en-US" sz="1300" dirty="0"/>
          </a:p>
        </p:txBody>
      </p:sp>
      <p:sp>
        <p:nvSpPr>
          <p:cNvPr id="14" name="Text 12"/>
          <p:cNvSpPr/>
          <p:nvPr/>
        </p:nvSpPr>
        <p:spPr>
          <a:xfrm>
            <a:off x="548640" y="6400800"/>
            <a:ext cx="6400800" cy="320040"/>
          </a:xfrm>
          <a:prstGeom prst="rect">
            <a:avLst/>
          </a:prstGeom>
          <a:noFill/>
          <a:ln/>
        </p:spPr>
        <p:txBody>
          <a:bodyPr wrap="square" rtlCol="0" anchor="ctr"/>
          <a:lstStyle/>
          <a:p>
            <a:pPr marL="0" indent="0">
              <a:buNone/>
            </a:pPr>
            <a:r>
              <a:rPr lang="en-US" sz="1000" dirty="0">
                <a:solidFill>
                  <a:srgbClr val="A3A9B8"/>
                </a:solidFill>
                <a:latin typeface="Calibri" pitchFamily="34" charset="0"/>
                <a:ea typeface="Calibri" pitchFamily="34" charset="-122"/>
                <a:cs typeface="Calibri" pitchFamily="34" charset="-120"/>
              </a:rPr>
              <a:t>Super Memory Masterclass  •  Community Event Report</a:t>
            </a:r>
            <a:endParaRPr lang="en-US" sz="1000" dirty="0"/>
          </a:p>
        </p:txBody>
      </p:sp>
      <p:sp>
        <p:nvSpPr>
          <p:cNvPr id="15" name="Text 1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3A9B8"/>
                </a:solidFill>
                <a:latin typeface="Calibri" pitchFamily="34" charset="0"/>
                <a:ea typeface="Calibri" pitchFamily="34" charset="-122"/>
                <a:cs typeface="Calibri" pitchFamily="34" charset="-120"/>
              </a:rPr>
              <a:t>03</a:t>
            </a:r>
            <a:endParaRPr lang="en-US" sz="10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548640"/>
          </a:xfrm>
          <a:prstGeom prst="rect">
            <a:avLst/>
          </a:prstGeom>
          <a:noFill/>
          <a:ln/>
        </p:spPr>
        <p:txBody>
          <a:bodyPr wrap="square"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Purpose &amp; Objectives</a:t>
            </a:r>
            <a:endParaRPr lang="en-US" sz="3000" dirty="0"/>
          </a:p>
        </p:txBody>
      </p:sp>
      <p:sp>
        <p:nvSpPr>
          <p:cNvPr id="3" name="Text 1"/>
          <p:cNvSpPr/>
          <p:nvPr/>
        </p:nvSpPr>
        <p:spPr>
          <a:xfrm>
            <a:off x="548640" y="960120"/>
            <a:ext cx="8229600" cy="365760"/>
          </a:xfrm>
          <a:prstGeom prst="rect">
            <a:avLst/>
          </a:prstGeom>
          <a:noFill/>
          <a:ln/>
        </p:spPr>
        <p:txBody>
          <a:bodyPr wrap="square" rtlCol="0" anchor="ctr"/>
          <a:lstStyle/>
          <a:p>
            <a:pPr marL="0" indent="0">
              <a:buNone/>
            </a:pPr>
            <a:r>
              <a:rPr lang="en-US" sz="1300" i="1" dirty="0">
                <a:solidFill>
                  <a:srgbClr val="5C6478"/>
                </a:solidFill>
                <a:latin typeface="Calibri" pitchFamily="34" charset="0"/>
                <a:ea typeface="Calibri" pitchFamily="34" charset="-122"/>
                <a:cs typeface="Calibri" pitchFamily="34" charset="-120"/>
              </a:rPr>
              <a:t>What the masterclass set out to achieve for the community</a:t>
            </a:r>
            <a:endParaRPr lang="en-US" sz="1300" dirty="0"/>
          </a:p>
        </p:txBody>
      </p:sp>
      <p:sp>
        <p:nvSpPr>
          <p:cNvPr id="4" name="Shape 2"/>
          <p:cNvSpPr/>
          <p:nvPr/>
        </p:nvSpPr>
        <p:spPr>
          <a:xfrm>
            <a:off x="548640" y="1600200"/>
            <a:ext cx="685800" cy="685800"/>
          </a:xfrm>
          <a:prstGeom prst="ellipse">
            <a:avLst/>
          </a:prstGeom>
          <a:solidFill>
            <a:srgbClr val="1E2761"/>
          </a:solidFill>
          <a:ln/>
        </p:spPr>
      </p:sp>
      <p:sp>
        <p:nvSpPr>
          <p:cNvPr id="5" name="Text 3"/>
          <p:cNvSpPr/>
          <p:nvPr/>
        </p:nvSpPr>
        <p:spPr>
          <a:xfrm>
            <a:off x="548640" y="1600200"/>
            <a:ext cx="685800" cy="685800"/>
          </a:xfrm>
          <a:prstGeom prst="rect">
            <a:avLst/>
          </a:prstGeom>
          <a:noFill/>
          <a:ln/>
        </p:spPr>
        <p:txBody>
          <a:bodyPr wrap="square" rtlCol="0" anchor="ctr"/>
          <a:lstStyle/>
          <a:p>
            <a:pPr marL="0" indent="0" algn="ctr">
              <a:buNone/>
            </a:pPr>
            <a:r>
              <a:rPr lang="en-US" sz="1800" b="1" dirty="0">
                <a:solidFill>
                  <a:srgbClr val="F2A900"/>
                </a:solidFill>
                <a:latin typeface="Cambria" pitchFamily="34" charset="0"/>
                <a:ea typeface="Cambria" pitchFamily="34" charset="-122"/>
                <a:cs typeface="Cambria" pitchFamily="34" charset="-120"/>
              </a:rPr>
              <a:t>01</a:t>
            </a:r>
            <a:endParaRPr lang="en-US" sz="1800" dirty="0"/>
          </a:p>
        </p:txBody>
      </p:sp>
      <p:sp>
        <p:nvSpPr>
          <p:cNvPr id="6" name="Text 4"/>
          <p:cNvSpPr/>
          <p:nvPr/>
        </p:nvSpPr>
        <p:spPr>
          <a:xfrm>
            <a:off x="1463040" y="1618488"/>
            <a:ext cx="9966960" cy="685800"/>
          </a:xfrm>
          <a:prstGeom prst="rect">
            <a:avLst/>
          </a:prstGeom>
          <a:noFill/>
          <a:ln/>
        </p:spPr>
        <p:txBody>
          <a:bodyPr wrap="square" rtlCol="0" anchor="ctr"/>
          <a:lstStyle/>
          <a:p>
            <a:pPr marL="0" indent="0">
              <a:buNone/>
            </a:pPr>
            <a:r>
              <a:rPr lang="en-US" sz="1550" dirty="0">
                <a:solidFill>
                  <a:srgbClr val="222833"/>
                </a:solidFill>
                <a:latin typeface="Calibri" pitchFamily="34" charset="0"/>
                <a:ea typeface="Calibri" pitchFamily="34" charset="-122"/>
                <a:cs typeface="Calibri" pitchFamily="34" charset="-120"/>
              </a:rPr>
              <a:t>Create an accessible community learning opportunity around memory and learning techniques.</a:t>
            </a:r>
            <a:endParaRPr lang="en-US" sz="1550" dirty="0"/>
          </a:p>
        </p:txBody>
      </p:sp>
      <p:sp>
        <p:nvSpPr>
          <p:cNvPr id="7" name="Shape 5"/>
          <p:cNvSpPr/>
          <p:nvPr/>
        </p:nvSpPr>
        <p:spPr>
          <a:xfrm>
            <a:off x="548640" y="2743200"/>
            <a:ext cx="685800" cy="685800"/>
          </a:xfrm>
          <a:prstGeom prst="ellipse">
            <a:avLst/>
          </a:prstGeom>
          <a:solidFill>
            <a:srgbClr val="1E2761"/>
          </a:solidFill>
          <a:ln/>
        </p:spPr>
      </p:sp>
      <p:sp>
        <p:nvSpPr>
          <p:cNvPr id="8" name="Text 6"/>
          <p:cNvSpPr/>
          <p:nvPr/>
        </p:nvSpPr>
        <p:spPr>
          <a:xfrm>
            <a:off x="548640" y="2743200"/>
            <a:ext cx="685800" cy="685800"/>
          </a:xfrm>
          <a:prstGeom prst="rect">
            <a:avLst/>
          </a:prstGeom>
          <a:noFill/>
          <a:ln/>
        </p:spPr>
        <p:txBody>
          <a:bodyPr wrap="square" rtlCol="0" anchor="ctr"/>
          <a:lstStyle/>
          <a:p>
            <a:pPr marL="0" indent="0" algn="ctr">
              <a:buNone/>
            </a:pPr>
            <a:r>
              <a:rPr lang="en-US" sz="1800" b="1" dirty="0">
                <a:solidFill>
                  <a:srgbClr val="F2A900"/>
                </a:solidFill>
                <a:latin typeface="Cambria" pitchFamily="34" charset="0"/>
                <a:ea typeface="Cambria" pitchFamily="34" charset="-122"/>
                <a:cs typeface="Cambria" pitchFamily="34" charset="-120"/>
              </a:rPr>
              <a:t>02</a:t>
            </a:r>
            <a:endParaRPr lang="en-US" sz="1800" dirty="0"/>
          </a:p>
        </p:txBody>
      </p:sp>
      <p:sp>
        <p:nvSpPr>
          <p:cNvPr id="9" name="Text 7"/>
          <p:cNvSpPr/>
          <p:nvPr/>
        </p:nvSpPr>
        <p:spPr>
          <a:xfrm>
            <a:off x="1463040" y="2761488"/>
            <a:ext cx="9966960" cy="685800"/>
          </a:xfrm>
          <a:prstGeom prst="rect">
            <a:avLst/>
          </a:prstGeom>
          <a:noFill/>
          <a:ln/>
        </p:spPr>
        <p:txBody>
          <a:bodyPr wrap="square" rtlCol="0" anchor="ctr"/>
          <a:lstStyle/>
          <a:p>
            <a:pPr marL="0" indent="0">
              <a:buNone/>
            </a:pPr>
            <a:r>
              <a:rPr lang="en-US" sz="1550" dirty="0">
                <a:solidFill>
                  <a:srgbClr val="222833"/>
                </a:solidFill>
                <a:latin typeface="Calibri" pitchFamily="34" charset="0"/>
                <a:ea typeface="Calibri" pitchFamily="34" charset="-122"/>
                <a:cs typeface="Calibri" pitchFamily="34" charset="-120"/>
              </a:rPr>
              <a:t>Encourage active audience participation rather than one-way instruction.</a:t>
            </a:r>
            <a:endParaRPr lang="en-US" sz="1550" dirty="0"/>
          </a:p>
        </p:txBody>
      </p:sp>
      <p:sp>
        <p:nvSpPr>
          <p:cNvPr id="10" name="Shape 8"/>
          <p:cNvSpPr/>
          <p:nvPr/>
        </p:nvSpPr>
        <p:spPr>
          <a:xfrm>
            <a:off x="548640" y="3886200"/>
            <a:ext cx="685800" cy="685800"/>
          </a:xfrm>
          <a:prstGeom prst="ellipse">
            <a:avLst/>
          </a:prstGeom>
          <a:solidFill>
            <a:srgbClr val="1E2761"/>
          </a:solidFill>
          <a:ln/>
        </p:spPr>
      </p:sp>
      <p:sp>
        <p:nvSpPr>
          <p:cNvPr id="11" name="Text 9"/>
          <p:cNvSpPr/>
          <p:nvPr/>
        </p:nvSpPr>
        <p:spPr>
          <a:xfrm>
            <a:off x="548640" y="3886200"/>
            <a:ext cx="685800" cy="685800"/>
          </a:xfrm>
          <a:prstGeom prst="rect">
            <a:avLst/>
          </a:prstGeom>
          <a:noFill/>
          <a:ln/>
        </p:spPr>
        <p:txBody>
          <a:bodyPr wrap="square" rtlCol="0" anchor="ctr"/>
          <a:lstStyle/>
          <a:p>
            <a:pPr marL="0" indent="0" algn="ctr">
              <a:buNone/>
            </a:pPr>
            <a:r>
              <a:rPr lang="en-US" sz="1800" b="1" dirty="0">
                <a:solidFill>
                  <a:srgbClr val="F2A900"/>
                </a:solidFill>
                <a:latin typeface="Cambria" pitchFamily="34" charset="0"/>
                <a:ea typeface="Cambria" pitchFamily="34" charset="-122"/>
                <a:cs typeface="Cambria" pitchFamily="34" charset="-120"/>
              </a:rPr>
              <a:t>03</a:t>
            </a:r>
            <a:endParaRPr lang="en-US" sz="1800" dirty="0"/>
          </a:p>
        </p:txBody>
      </p:sp>
      <p:sp>
        <p:nvSpPr>
          <p:cNvPr id="12" name="Text 10"/>
          <p:cNvSpPr/>
          <p:nvPr/>
        </p:nvSpPr>
        <p:spPr>
          <a:xfrm>
            <a:off x="1463040" y="3904488"/>
            <a:ext cx="9966960" cy="685800"/>
          </a:xfrm>
          <a:prstGeom prst="rect">
            <a:avLst/>
          </a:prstGeom>
          <a:noFill/>
          <a:ln/>
        </p:spPr>
        <p:txBody>
          <a:bodyPr wrap="square" rtlCol="0" anchor="ctr"/>
          <a:lstStyle/>
          <a:p>
            <a:pPr marL="0" indent="0">
              <a:buNone/>
            </a:pPr>
            <a:r>
              <a:rPr lang="en-US" sz="1550" dirty="0">
                <a:solidFill>
                  <a:srgbClr val="222833"/>
                </a:solidFill>
                <a:latin typeface="Calibri" pitchFamily="34" charset="0"/>
                <a:ea typeface="Calibri" pitchFamily="34" charset="-122"/>
                <a:cs typeface="Calibri" pitchFamily="34" charset="-120"/>
              </a:rPr>
              <a:t>Provide practical demonstrations that participants could observe and potentially apply after the event.</a:t>
            </a:r>
            <a:endParaRPr lang="en-US" sz="1550" dirty="0"/>
          </a:p>
        </p:txBody>
      </p:sp>
      <p:sp>
        <p:nvSpPr>
          <p:cNvPr id="13" name="Shape 11"/>
          <p:cNvSpPr/>
          <p:nvPr/>
        </p:nvSpPr>
        <p:spPr>
          <a:xfrm>
            <a:off x="548640" y="5029200"/>
            <a:ext cx="685800" cy="685800"/>
          </a:xfrm>
          <a:prstGeom prst="ellipse">
            <a:avLst/>
          </a:prstGeom>
          <a:solidFill>
            <a:srgbClr val="1E2761"/>
          </a:solidFill>
          <a:ln/>
        </p:spPr>
      </p:sp>
      <p:sp>
        <p:nvSpPr>
          <p:cNvPr id="14" name="Text 12"/>
          <p:cNvSpPr/>
          <p:nvPr/>
        </p:nvSpPr>
        <p:spPr>
          <a:xfrm>
            <a:off x="548640" y="5029200"/>
            <a:ext cx="685800" cy="685800"/>
          </a:xfrm>
          <a:prstGeom prst="rect">
            <a:avLst/>
          </a:prstGeom>
          <a:noFill/>
          <a:ln/>
        </p:spPr>
        <p:txBody>
          <a:bodyPr wrap="square" rtlCol="0" anchor="ctr"/>
          <a:lstStyle/>
          <a:p>
            <a:pPr marL="0" indent="0" algn="ctr">
              <a:buNone/>
            </a:pPr>
            <a:r>
              <a:rPr lang="en-US" sz="1800" b="1" dirty="0">
                <a:solidFill>
                  <a:srgbClr val="F2A900"/>
                </a:solidFill>
                <a:latin typeface="Cambria" pitchFamily="34" charset="0"/>
                <a:ea typeface="Cambria" pitchFamily="34" charset="-122"/>
                <a:cs typeface="Cambria" pitchFamily="34" charset="-120"/>
              </a:rPr>
              <a:t>04</a:t>
            </a:r>
            <a:endParaRPr lang="en-US" sz="1800" dirty="0"/>
          </a:p>
        </p:txBody>
      </p:sp>
      <p:sp>
        <p:nvSpPr>
          <p:cNvPr id="15" name="Text 13"/>
          <p:cNvSpPr/>
          <p:nvPr/>
        </p:nvSpPr>
        <p:spPr>
          <a:xfrm>
            <a:off x="1463040" y="5047488"/>
            <a:ext cx="9966960" cy="685800"/>
          </a:xfrm>
          <a:prstGeom prst="rect">
            <a:avLst/>
          </a:prstGeom>
          <a:noFill/>
          <a:ln/>
        </p:spPr>
        <p:txBody>
          <a:bodyPr wrap="square" rtlCol="0" anchor="ctr"/>
          <a:lstStyle/>
          <a:p>
            <a:pPr marL="0" indent="0">
              <a:buNone/>
            </a:pPr>
            <a:r>
              <a:rPr lang="en-US" sz="1550" dirty="0">
                <a:solidFill>
                  <a:srgbClr val="222833"/>
                </a:solidFill>
                <a:latin typeface="Calibri" pitchFamily="34" charset="0"/>
                <a:ea typeface="Calibri" pitchFamily="34" charset="-122"/>
                <a:cs typeface="Calibri" pitchFamily="34" charset="-120"/>
              </a:rPr>
              <a:t>Promote interest in continued learning and community-based educational activities.</a:t>
            </a:r>
            <a:endParaRPr lang="en-US" sz="1550" dirty="0"/>
          </a:p>
        </p:txBody>
      </p:sp>
      <p:sp>
        <p:nvSpPr>
          <p:cNvPr id="16" name="Text 14"/>
          <p:cNvSpPr/>
          <p:nvPr/>
        </p:nvSpPr>
        <p:spPr>
          <a:xfrm>
            <a:off x="548640" y="6400800"/>
            <a:ext cx="6400800" cy="320040"/>
          </a:xfrm>
          <a:prstGeom prst="rect">
            <a:avLst/>
          </a:prstGeom>
          <a:noFill/>
          <a:ln/>
        </p:spPr>
        <p:txBody>
          <a:bodyPr wrap="square" rtlCol="0" anchor="ctr"/>
          <a:lstStyle/>
          <a:p>
            <a:pPr marL="0" indent="0">
              <a:buNone/>
            </a:pPr>
            <a:r>
              <a:rPr lang="en-US" sz="1000" dirty="0">
                <a:solidFill>
                  <a:srgbClr val="A3A9B8"/>
                </a:solidFill>
                <a:latin typeface="Calibri" pitchFamily="34" charset="0"/>
                <a:ea typeface="Calibri" pitchFamily="34" charset="-122"/>
                <a:cs typeface="Calibri" pitchFamily="34" charset="-120"/>
              </a:rPr>
              <a:t>Super Memory Masterclass  •  Community Event Report</a:t>
            </a:r>
            <a:endParaRPr lang="en-US" sz="1000" dirty="0"/>
          </a:p>
        </p:txBody>
      </p:sp>
      <p:sp>
        <p:nvSpPr>
          <p:cNvPr id="17" name="Text 15"/>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3A9B8"/>
                </a:solidFill>
                <a:latin typeface="Calibri" pitchFamily="34" charset="0"/>
                <a:ea typeface="Calibri" pitchFamily="34" charset="-122"/>
                <a:cs typeface="Calibri" pitchFamily="34" charset="-120"/>
              </a:rPr>
              <a:t>04</a:t>
            </a:r>
            <a:endParaRPr lang="en-US" sz="10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5">
    <p:bg>
      <p:bgPr>
        <a:solidFill>
          <a:srgbClr val="F4F6FB"/>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548640"/>
          </a:xfrm>
          <a:prstGeom prst="rect">
            <a:avLst/>
          </a:prstGeom>
          <a:noFill/>
          <a:ln/>
        </p:spPr>
        <p:txBody>
          <a:bodyPr wrap="square"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Event Overview</a:t>
            </a:r>
            <a:endParaRPr lang="en-US" sz="3000" dirty="0"/>
          </a:p>
        </p:txBody>
      </p:sp>
      <p:sp>
        <p:nvSpPr>
          <p:cNvPr id="3" name="Shape 1"/>
          <p:cNvSpPr/>
          <p:nvPr/>
        </p:nvSpPr>
        <p:spPr>
          <a:xfrm>
            <a:off x="548640" y="1371600"/>
            <a:ext cx="6309360" cy="4846320"/>
          </a:xfrm>
          <a:prstGeom prst="roundRect">
            <a:avLst>
              <a:gd name="adj" fmla="val 1509"/>
            </a:avLst>
          </a:prstGeom>
          <a:solidFill>
            <a:srgbClr val="FFFFFF"/>
          </a:solidFill>
          <a:ln/>
          <a:effectLst>
            <a:outerShdw blurRad="101600" dist="25400" dir="5400000" algn="bl" rotWithShape="0">
              <a:srgbClr val="1E2761">
                <a:alpha val="10000"/>
              </a:srgbClr>
            </a:outerShdw>
          </a:effectLst>
        </p:spPr>
      </p:sp>
      <p:sp>
        <p:nvSpPr>
          <p:cNvPr id="4" name="Text 2"/>
          <p:cNvSpPr/>
          <p:nvPr/>
        </p:nvSpPr>
        <p:spPr>
          <a:xfrm>
            <a:off x="914400" y="1691640"/>
            <a:ext cx="5577840" cy="4206240"/>
          </a:xfrm>
          <a:prstGeom prst="rect">
            <a:avLst/>
          </a:prstGeom>
          <a:noFill/>
          <a:ln/>
        </p:spPr>
        <p:txBody>
          <a:bodyPr wrap="square" rtlCol="0" anchor="ctr"/>
          <a:lstStyle/>
          <a:p>
            <a:pPr marL="0" indent="0">
              <a:lnSpc>
                <a:spcPct val="130000"/>
              </a:lnSpc>
              <a:buNone/>
            </a:pPr>
            <a:r>
              <a:rPr lang="en-US" sz="1500" dirty="0">
                <a:solidFill>
                  <a:srgbClr val="222833"/>
                </a:solidFill>
                <a:latin typeface="Calibri" pitchFamily="34" charset="0"/>
                <a:ea typeface="Calibri" pitchFamily="34" charset="-122"/>
                <a:cs typeface="Calibri" pitchFamily="34" charset="-120"/>
              </a:rPr>
              <a:t>The event appears to have been organized as a masterclass-style educational session.</a:t>
            </a:r>
            <a:endParaRPr lang="en-US" sz="1500" dirty="0"/>
          </a:p>
          <a:p>
            <a:pPr marL="0" indent="0">
              <a:lnSpc>
                <a:spcPct val="130000"/>
              </a:lnSpc>
              <a:buNone/>
            </a:pPr>
            <a:endParaRPr lang="en-US" sz="1500" dirty="0"/>
          </a:p>
          <a:p>
            <a:pPr marL="0" indent="0">
              <a:lnSpc>
                <a:spcPct val="130000"/>
              </a:lnSpc>
              <a:buNone/>
            </a:pPr>
            <a:r>
              <a:rPr lang="en-US" sz="1500" dirty="0">
                <a:solidFill>
                  <a:srgbClr val="222833"/>
                </a:solidFill>
                <a:latin typeface="Calibri" pitchFamily="34" charset="0"/>
                <a:ea typeface="Calibri" pitchFamily="34" charset="-122"/>
                <a:cs typeface="Calibri" pitchFamily="34" charset="-120"/>
              </a:rPr>
              <a:t>Visible signage identifies the program as a “Super Memory Masterclass,” while the venue was configured for a presentation to a sizable community audience.</a:t>
            </a:r>
            <a:endParaRPr lang="en-US" sz="1500" dirty="0"/>
          </a:p>
          <a:p>
            <a:pPr marL="0" indent="0">
              <a:lnSpc>
                <a:spcPct val="130000"/>
              </a:lnSpc>
              <a:buNone/>
            </a:pPr>
            <a:endParaRPr lang="en-US" sz="1500" dirty="0"/>
          </a:p>
          <a:p>
            <a:pPr marL="0" indent="0">
              <a:lnSpc>
                <a:spcPct val="130000"/>
              </a:lnSpc>
              <a:buNone/>
            </a:pPr>
            <a:r>
              <a:rPr lang="en-US" sz="1500" dirty="0">
                <a:solidFill>
                  <a:srgbClr val="222833"/>
                </a:solidFill>
                <a:latin typeface="Calibri" pitchFamily="34" charset="0"/>
                <a:ea typeface="Calibri" pitchFamily="34" charset="-122"/>
                <a:cs typeface="Calibri" pitchFamily="34" charset="-120"/>
              </a:rPr>
              <a:t>The program included a central speaker, a projection screen, supporting visual material, and sound equipment.</a:t>
            </a:r>
            <a:endParaRPr lang="en-US" sz="1500" dirty="0"/>
          </a:p>
        </p:txBody>
      </p:sp>
      <p:sp>
        <p:nvSpPr>
          <p:cNvPr id="5" name="Text 3"/>
          <p:cNvSpPr/>
          <p:nvPr/>
        </p:nvSpPr>
        <p:spPr>
          <a:xfrm>
            <a:off x="7178040" y="1417320"/>
            <a:ext cx="4480560" cy="365760"/>
          </a:xfrm>
          <a:prstGeom prst="rect">
            <a:avLst/>
          </a:prstGeom>
          <a:noFill/>
          <a:ln/>
        </p:spPr>
        <p:txBody>
          <a:bodyPr wrap="square" rtlCol="0" anchor="ctr"/>
          <a:lstStyle/>
          <a:p>
            <a:pPr marL="0" indent="0">
              <a:buNone/>
            </a:pPr>
            <a:r>
              <a:rPr lang="en-US" sz="1300" b="1" kern="0" spc="100" dirty="0">
                <a:solidFill>
                  <a:srgbClr val="1E2761"/>
                </a:solidFill>
                <a:latin typeface="Calibri" pitchFamily="34" charset="0"/>
                <a:ea typeface="Calibri" pitchFamily="34" charset="-122"/>
                <a:cs typeface="Calibri" pitchFamily="34" charset="-120"/>
              </a:rPr>
              <a:t>SESSION COMPONENTS</a:t>
            </a:r>
            <a:endParaRPr lang="en-US" sz="1300" dirty="0"/>
          </a:p>
        </p:txBody>
      </p:sp>
      <p:sp>
        <p:nvSpPr>
          <p:cNvPr id="6" name="Shape 4"/>
          <p:cNvSpPr/>
          <p:nvPr/>
        </p:nvSpPr>
        <p:spPr>
          <a:xfrm>
            <a:off x="7178040" y="2002536"/>
            <a:ext cx="128016" cy="128016"/>
          </a:xfrm>
          <a:prstGeom prst="ellipse">
            <a:avLst/>
          </a:prstGeom>
          <a:solidFill>
            <a:srgbClr val="F2A900"/>
          </a:solidFill>
          <a:ln/>
        </p:spPr>
      </p:sp>
      <p:sp>
        <p:nvSpPr>
          <p:cNvPr id="7" name="Text 5"/>
          <p:cNvSpPr/>
          <p:nvPr/>
        </p:nvSpPr>
        <p:spPr>
          <a:xfrm>
            <a:off x="7452360" y="1874520"/>
            <a:ext cx="4206240" cy="457200"/>
          </a:xfrm>
          <a:prstGeom prst="rect">
            <a:avLst/>
          </a:prstGeom>
          <a:noFill/>
          <a:ln/>
        </p:spPr>
        <p:txBody>
          <a:bodyPr wrap="square" rtlCol="0" anchor="ctr"/>
          <a:lstStyle/>
          <a:p>
            <a:pPr marL="0" indent="0">
              <a:buNone/>
            </a:pPr>
            <a:r>
              <a:rPr lang="en-US" sz="1400" dirty="0">
                <a:solidFill>
                  <a:srgbClr val="222833"/>
                </a:solidFill>
                <a:latin typeface="Calibri" pitchFamily="34" charset="0"/>
                <a:ea typeface="Calibri" pitchFamily="34" charset="-122"/>
                <a:cs typeface="Calibri" pitchFamily="34" charset="-120"/>
              </a:rPr>
              <a:t>Central speaker / presenter</a:t>
            </a:r>
            <a:endParaRPr lang="en-US" sz="1400" dirty="0"/>
          </a:p>
        </p:txBody>
      </p:sp>
      <p:sp>
        <p:nvSpPr>
          <p:cNvPr id="8" name="Shape 6"/>
          <p:cNvSpPr/>
          <p:nvPr/>
        </p:nvSpPr>
        <p:spPr>
          <a:xfrm>
            <a:off x="7178040" y="2569464"/>
            <a:ext cx="128016" cy="128016"/>
          </a:xfrm>
          <a:prstGeom prst="ellipse">
            <a:avLst/>
          </a:prstGeom>
          <a:solidFill>
            <a:srgbClr val="F2A900"/>
          </a:solidFill>
          <a:ln/>
        </p:spPr>
      </p:sp>
      <p:sp>
        <p:nvSpPr>
          <p:cNvPr id="9" name="Text 7"/>
          <p:cNvSpPr/>
          <p:nvPr/>
        </p:nvSpPr>
        <p:spPr>
          <a:xfrm>
            <a:off x="7452360" y="2441448"/>
            <a:ext cx="4206240" cy="457200"/>
          </a:xfrm>
          <a:prstGeom prst="rect">
            <a:avLst/>
          </a:prstGeom>
          <a:noFill/>
          <a:ln/>
        </p:spPr>
        <p:txBody>
          <a:bodyPr wrap="square" rtlCol="0" anchor="ctr"/>
          <a:lstStyle/>
          <a:p>
            <a:pPr marL="0" indent="0">
              <a:buNone/>
            </a:pPr>
            <a:r>
              <a:rPr lang="en-US" sz="1400" dirty="0">
                <a:solidFill>
                  <a:srgbClr val="222833"/>
                </a:solidFill>
                <a:latin typeface="Calibri" pitchFamily="34" charset="0"/>
                <a:ea typeface="Calibri" pitchFamily="34" charset="-122"/>
                <a:cs typeface="Calibri" pitchFamily="34" charset="-120"/>
              </a:rPr>
              <a:t>Projection screen</a:t>
            </a:r>
            <a:endParaRPr lang="en-US" sz="1400" dirty="0"/>
          </a:p>
        </p:txBody>
      </p:sp>
      <p:sp>
        <p:nvSpPr>
          <p:cNvPr id="10" name="Shape 8"/>
          <p:cNvSpPr/>
          <p:nvPr/>
        </p:nvSpPr>
        <p:spPr>
          <a:xfrm>
            <a:off x="7178040" y="3136392"/>
            <a:ext cx="128016" cy="128016"/>
          </a:xfrm>
          <a:prstGeom prst="ellipse">
            <a:avLst/>
          </a:prstGeom>
          <a:solidFill>
            <a:srgbClr val="F2A900"/>
          </a:solidFill>
          <a:ln/>
        </p:spPr>
      </p:sp>
      <p:sp>
        <p:nvSpPr>
          <p:cNvPr id="11" name="Text 9"/>
          <p:cNvSpPr/>
          <p:nvPr/>
        </p:nvSpPr>
        <p:spPr>
          <a:xfrm>
            <a:off x="7452360" y="3008376"/>
            <a:ext cx="4206240" cy="457200"/>
          </a:xfrm>
          <a:prstGeom prst="rect">
            <a:avLst/>
          </a:prstGeom>
          <a:noFill/>
          <a:ln/>
        </p:spPr>
        <p:txBody>
          <a:bodyPr wrap="square" rtlCol="0" anchor="ctr"/>
          <a:lstStyle/>
          <a:p>
            <a:pPr marL="0" indent="0">
              <a:buNone/>
            </a:pPr>
            <a:r>
              <a:rPr lang="en-US" sz="1400" dirty="0">
                <a:solidFill>
                  <a:srgbClr val="222833"/>
                </a:solidFill>
                <a:latin typeface="Calibri" pitchFamily="34" charset="0"/>
                <a:ea typeface="Calibri" pitchFamily="34" charset="-122"/>
                <a:cs typeface="Calibri" pitchFamily="34" charset="-120"/>
              </a:rPr>
              <a:t>Event banner &amp; signage</a:t>
            </a:r>
            <a:endParaRPr lang="en-US" sz="1400" dirty="0"/>
          </a:p>
        </p:txBody>
      </p:sp>
      <p:sp>
        <p:nvSpPr>
          <p:cNvPr id="12" name="Shape 10"/>
          <p:cNvSpPr/>
          <p:nvPr/>
        </p:nvSpPr>
        <p:spPr>
          <a:xfrm>
            <a:off x="7178040" y="3703320"/>
            <a:ext cx="128016" cy="128016"/>
          </a:xfrm>
          <a:prstGeom prst="ellipse">
            <a:avLst/>
          </a:prstGeom>
          <a:solidFill>
            <a:srgbClr val="F2A900"/>
          </a:solidFill>
          <a:ln/>
        </p:spPr>
      </p:sp>
      <p:sp>
        <p:nvSpPr>
          <p:cNvPr id="13" name="Text 11"/>
          <p:cNvSpPr/>
          <p:nvPr/>
        </p:nvSpPr>
        <p:spPr>
          <a:xfrm>
            <a:off x="7452360" y="3575304"/>
            <a:ext cx="4206240" cy="457200"/>
          </a:xfrm>
          <a:prstGeom prst="rect">
            <a:avLst/>
          </a:prstGeom>
          <a:noFill/>
          <a:ln/>
        </p:spPr>
        <p:txBody>
          <a:bodyPr wrap="square" rtlCol="0" anchor="ctr"/>
          <a:lstStyle/>
          <a:p>
            <a:pPr marL="0" indent="0">
              <a:buNone/>
            </a:pPr>
            <a:r>
              <a:rPr lang="en-US" sz="1400" dirty="0">
                <a:solidFill>
                  <a:srgbClr val="222833"/>
                </a:solidFill>
                <a:latin typeface="Calibri" pitchFamily="34" charset="0"/>
                <a:ea typeface="Calibri" pitchFamily="34" charset="-122"/>
                <a:cs typeface="Calibri" pitchFamily="34" charset="-120"/>
              </a:rPr>
              <a:t>Microphone &amp; sound system</a:t>
            </a:r>
            <a:endParaRPr lang="en-US" sz="1400" dirty="0"/>
          </a:p>
        </p:txBody>
      </p:sp>
      <p:sp>
        <p:nvSpPr>
          <p:cNvPr id="14" name="Shape 12"/>
          <p:cNvSpPr/>
          <p:nvPr/>
        </p:nvSpPr>
        <p:spPr>
          <a:xfrm>
            <a:off x="7178040" y="4270248"/>
            <a:ext cx="128016" cy="128016"/>
          </a:xfrm>
          <a:prstGeom prst="ellipse">
            <a:avLst/>
          </a:prstGeom>
          <a:solidFill>
            <a:srgbClr val="F2A900"/>
          </a:solidFill>
          <a:ln/>
        </p:spPr>
      </p:sp>
      <p:sp>
        <p:nvSpPr>
          <p:cNvPr id="15" name="Text 13"/>
          <p:cNvSpPr/>
          <p:nvPr/>
        </p:nvSpPr>
        <p:spPr>
          <a:xfrm>
            <a:off x="7452360" y="4142232"/>
            <a:ext cx="4206240" cy="457200"/>
          </a:xfrm>
          <a:prstGeom prst="rect">
            <a:avLst/>
          </a:prstGeom>
          <a:noFill/>
          <a:ln/>
        </p:spPr>
        <p:txBody>
          <a:bodyPr wrap="square" rtlCol="0" anchor="ctr"/>
          <a:lstStyle/>
          <a:p>
            <a:pPr marL="0" indent="0">
              <a:buNone/>
            </a:pPr>
            <a:r>
              <a:rPr lang="en-US" sz="1400" dirty="0">
                <a:solidFill>
                  <a:srgbClr val="222833"/>
                </a:solidFill>
                <a:latin typeface="Calibri" pitchFamily="34" charset="0"/>
                <a:ea typeface="Calibri" pitchFamily="34" charset="-122"/>
                <a:cs typeface="Calibri" pitchFamily="34" charset="-120"/>
              </a:rPr>
              <a:t>Rows of seating for attendees</a:t>
            </a:r>
            <a:endParaRPr lang="en-US" sz="1400" dirty="0"/>
          </a:p>
        </p:txBody>
      </p:sp>
      <p:sp>
        <p:nvSpPr>
          <p:cNvPr id="16" name="Text 14"/>
          <p:cNvSpPr/>
          <p:nvPr/>
        </p:nvSpPr>
        <p:spPr>
          <a:xfrm>
            <a:off x="548640" y="6400800"/>
            <a:ext cx="6400800" cy="320040"/>
          </a:xfrm>
          <a:prstGeom prst="rect">
            <a:avLst/>
          </a:prstGeom>
          <a:noFill/>
          <a:ln/>
        </p:spPr>
        <p:txBody>
          <a:bodyPr wrap="square" rtlCol="0" anchor="ctr"/>
          <a:lstStyle/>
          <a:p>
            <a:pPr marL="0" indent="0">
              <a:buNone/>
            </a:pPr>
            <a:r>
              <a:rPr lang="en-US" sz="1000" dirty="0">
                <a:solidFill>
                  <a:srgbClr val="A3A9B8"/>
                </a:solidFill>
                <a:latin typeface="Calibri" pitchFamily="34" charset="0"/>
                <a:ea typeface="Calibri" pitchFamily="34" charset="-122"/>
                <a:cs typeface="Calibri" pitchFamily="34" charset="-120"/>
              </a:rPr>
              <a:t>Super Memory Masterclass  •  Community Event Report</a:t>
            </a:r>
            <a:endParaRPr lang="en-US" sz="1000" dirty="0"/>
          </a:p>
        </p:txBody>
      </p:sp>
      <p:sp>
        <p:nvSpPr>
          <p:cNvPr id="17" name="Text 15"/>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3A9B8"/>
                </a:solidFill>
                <a:latin typeface="Calibri" pitchFamily="34" charset="0"/>
                <a:ea typeface="Calibri" pitchFamily="34" charset="-122"/>
                <a:cs typeface="Calibri" pitchFamily="34" charset="-120"/>
              </a:rPr>
              <a:t>05</a:t>
            </a:r>
            <a:endParaRPr lang="en-US" sz="10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hoto2.jpg"/>
          <p:cNvPicPr>
            <a:picLocks noChangeAspect="1"/>
          </p:cNvPicPr>
          <p:nvPr/>
        </p:nvPicPr>
        <p:blipFill>
          <a:blip r:embed="rId3"/>
          <a:srcRect/>
          <a:stretch/>
        </p:blipFill>
        <p:spPr>
          <a:xfrm>
            <a:off x="0" y="0"/>
            <a:ext cx="4937760" cy="6858000"/>
          </a:xfrm>
          <a:prstGeom prst="rect">
            <a:avLst/>
          </a:prstGeom>
        </p:spPr>
      </p:pic>
      <p:sp>
        <p:nvSpPr>
          <p:cNvPr id="3" name="Shape 0"/>
          <p:cNvSpPr/>
          <p:nvPr/>
        </p:nvSpPr>
        <p:spPr>
          <a:xfrm>
            <a:off x="0" y="0"/>
            <a:ext cx="4937760" cy="6858000"/>
          </a:xfrm>
          <a:prstGeom prst="rect">
            <a:avLst/>
          </a:prstGeom>
          <a:solidFill>
            <a:srgbClr val="1E2761">
              <a:alpha val="18000"/>
            </a:srgbClr>
          </a:solidFill>
          <a:ln/>
        </p:spPr>
      </p:sp>
      <p:sp>
        <p:nvSpPr>
          <p:cNvPr id="4" name="Text 1"/>
          <p:cNvSpPr/>
          <p:nvPr/>
        </p:nvSpPr>
        <p:spPr>
          <a:xfrm>
            <a:off x="5257800" y="502920"/>
            <a:ext cx="6400800" cy="1097280"/>
          </a:xfrm>
          <a:prstGeom prst="rect">
            <a:avLst/>
          </a:prstGeom>
          <a:noFill/>
          <a:ln/>
        </p:spPr>
        <p:txBody>
          <a:bodyPr wrap="square" rtlCol="0" anchor="ctr"/>
          <a:lstStyle/>
          <a:p>
            <a:pPr marL="0" indent="0">
              <a:buNone/>
            </a:pPr>
            <a:r>
              <a:rPr lang="en-US" sz="2700" b="1" dirty="0">
                <a:solidFill>
                  <a:srgbClr val="1E2761"/>
                </a:solidFill>
                <a:latin typeface="Cambria" pitchFamily="34" charset="0"/>
                <a:ea typeface="Cambria" pitchFamily="34" charset="-122"/>
                <a:cs typeface="Cambria" pitchFamily="34" charset="-120"/>
              </a:rPr>
              <a:t>Community Participation</a:t>
            </a:r>
            <a:endParaRPr lang="en-US" sz="2700" dirty="0"/>
          </a:p>
          <a:p>
            <a:pPr marL="0" indent="0">
              <a:buNone/>
            </a:pPr>
            <a:r>
              <a:rPr lang="en-US" sz="2700" b="1" dirty="0">
                <a:solidFill>
                  <a:srgbClr val="1E2761"/>
                </a:solidFill>
                <a:latin typeface="Cambria" pitchFamily="34" charset="0"/>
                <a:ea typeface="Cambria" pitchFamily="34" charset="-122"/>
                <a:cs typeface="Cambria" pitchFamily="34" charset="-120"/>
              </a:rPr>
              <a:t>&amp; Engagement</a:t>
            </a:r>
            <a:endParaRPr lang="en-US" sz="2700" dirty="0"/>
          </a:p>
        </p:txBody>
      </p:sp>
      <p:sp>
        <p:nvSpPr>
          <p:cNvPr id="5" name="Text 2"/>
          <p:cNvSpPr/>
          <p:nvPr/>
        </p:nvSpPr>
        <p:spPr>
          <a:xfrm>
            <a:off x="5257800" y="1691640"/>
            <a:ext cx="6400800" cy="4206240"/>
          </a:xfrm>
          <a:prstGeom prst="rect">
            <a:avLst/>
          </a:prstGeom>
          <a:noFill/>
          <a:ln/>
        </p:spPr>
        <p:txBody>
          <a:bodyPr wrap="square" rtlCol="0" anchor="ctr"/>
          <a:lstStyle/>
          <a:p>
            <a:pPr marL="0" indent="0">
              <a:lnSpc>
                <a:spcPct val="130000"/>
              </a:lnSpc>
              <a:buNone/>
            </a:pPr>
            <a:r>
              <a:rPr lang="en-US" sz="1500" dirty="0">
                <a:solidFill>
                  <a:srgbClr val="222833"/>
                </a:solidFill>
                <a:latin typeface="Calibri" pitchFamily="34" charset="0"/>
                <a:ea typeface="Calibri" pitchFamily="34" charset="-122"/>
                <a:cs typeface="Calibri" pitchFamily="34" charset="-120"/>
              </a:rPr>
              <a:t>The supplied photographs demonstrate broad participation across age groups. The audience was seated throughout the hall, with many participants focused toward the speaker and screen.</a:t>
            </a:r>
            <a:endParaRPr lang="en-US" sz="1500" dirty="0"/>
          </a:p>
          <a:p>
            <a:pPr marL="0" indent="0">
              <a:lnSpc>
                <a:spcPct val="130000"/>
              </a:lnSpc>
              <a:buNone/>
            </a:pPr>
            <a:endParaRPr lang="en-US" sz="1500" dirty="0"/>
          </a:p>
          <a:p>
            <a:pPr marL="0" indent="0">
              <a:lnSpc>
                <a:spcPct val="130000"/>
              </a:lnSpc>
              <a:buNone/>
            </a:pPr>
            <a:r>
              <a:rPr lang="en-US" sz="1500" dirty="0">
                <a:solidFill>
                  <a:srgbClr val="222833"/>
                </a:solidFill>
                <a:latin typeface="Calibri" pitchFamily="34" charset="0"/>
                <a:ea typeface="Calibri" pitchFamily="34" charset="-122"/>
                <a:cs typeface="Calibri" pitchFamily="34" charset="-120"/>
              </a:rPr>
              <a:t>The presence of children and families suggests that the session was designed to be approachable for a general community audience rather than a narrowly specialized group.</a:t>
            </a:r>
            <a:endParaRPr lang="en-US" sz="1500" dirty="0"/>
          </a:p>
          <a:p>
            <a:pPr marL="0" indent="0">
              <a:lnSpc>
                <a:spcPct val="130000"/>
              </a:lnSpc>
              <a:buNone/>
            </a:pPr>
            <a:endParaRPr lang="en-US" sz="1500" dirty="0"/>
          </a:p>
          <a:p>
            <a:pPr marL="0" indent="0">
              <a:lnSpc>
                <a:spcPct val="130000"/>
              </a:lnSpc>
              <a:buNone/>
            </a:pPr>
            <a:r>
              <a:rPr lang="en-US" sz="1500" dirty="0">
                <a:solidFill>
                  <a:srgbClr val="222833"/>
                </a:solidFill>
                <a:latin typeface="Calibri" pitchFamily="34" charset="0"/>
                <a:ea typeface="Calibri" pitchFamily="34" charset="-122"/>
                <a:cs typeface="Calibri" pitchFamily="34" charset="-120"/>
              </a:rPr>
              <a:t>Audience members were also seen recording portions of the session on smartphones — a visible sign of interest, suggesting participants considered the content useful enough to preserve or share.</a:t>
            </a:r>
            <a:endParaRPr lang="en-US" sz="1500" dirty="0"/>
          </a:p>
        </p:txBody>
      </p:sp>
      <p:sp>
        <p:nvSpPr>
          <p:cNvPr id="6" name="Text 3"/>
          <p:cNvSpPr/>
          <p:nvPr/>
        </p:nvSpPr>
        <p:spPr>
          <a:xfrm>
            <a:off x="5257800" y="6400800"/>
            <a:ext cx="5943600" cy="320040"/>
          </a:xfrm>
          <a:prstGeom prst="rect">
            <a:avLst/>
          </a:prstGeom>
          <a:noFill/>
          <a:ln/>
        </p:spPr>
        <p:txBody>
          <a:bodyPr wrap="square" rtlCol="0" anchor="ctr"/>
          <a:lstStyle/>
          <a:p>
            <a:pPr marL="0" indent="0">
              <a:buNone/>
            </a:pPr>
            <a:r>
              <a:rPr lang="en-US" sz="1000" dirty="0">
                <a:solidFill>
                  <a:srgbClr val="A3A9B8"/>
                </a:solidFill>
                <a:latin typeface="Calibri" pitchFamily="34" charset="0"/>
                <a:ea typeface="Calibri" pitchFamily="34" charset="-122"/>
                <a:cs typeface="Calibri" pitchFamily="34" charset="-120"/>
              </a:rPr>
              <a:t>Super Memory Masterclass  •  Community Event Report</a:t>
            </a:r>
            <a:endParaRPr lang="en-US" sz="1000" dirty="0"/>
          </a:p>
        </p:txBody>
      </p:sp>
      <p:sp>
        <p:nvSpPr>
          <p:cNvPr id="7" name="Text 4"/>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3A9B8"/>
                </a:solidFill>
                <a:latin typeface="Calibri" pitchFamily="34" charset="0"/>
                <a:ea typeface="Calibri" pitchFamily="34" charset="-122"/>
                <a:cs typeface="Calibri" pitchFamily="34" charset="-120"/>
              </a:rPr>
              <a:t>06</a:t>
            </a:r>
            <a:endParaRPr lang="en-US" sz="10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7">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54864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Key Highlights</a:t>
            </a:r>
            <a:endParaRPr lang="en-US" sz="3000" dirty="0"/>
          </a:p>
        </p:txBody>
      </p:sp>
      <p:sp>
        <p:nvSpPr>
          <p:cNvPr id="3" name="Shape 1"/>
          <p:cNvSpPr/>
          <p:nvPr/>
        </p:nvSpPr>
        <p:spPr>
          <a:xfrm>
            <a:off x="548640" y="1417320"/>
            <a:ext cx="3611880" cy="2331720"/>
          </a:xfrm>
          <a:prstGeom prst="roundRect">
            <a:avLst>
              <a:gd name="adj" fmla="val 3137"/>
            </a:avLst>
          </a:prstGeom>
          <a:solidFill>
            <a:srgbClr val="263477"/>
          </a:solidFill>
          <a:ln/>
        </p:spPr>
      </p:sp>
      <p:sp>
        <p:nvSpPr>
          <p:cNvPr id="4" name="Shape 2"/>
          <p:cNvSpPr/>
          <p:nvPr/>
        </p:nvSpPr>
        <p:spPr>
          <a:xfrm>
            <a:off x="804672" y="1673352"/>
            <a:ext cx="457200" cy="457200"/>
          </a:xfrm>
          <a:prstGeom prst="ellipse">
            <a:avLst/>
          </a:prstGeom>
          <a:solidFill>
            <a:srgbClr val="F2A900"/>
          </a:solidFill>
          <a:ln/>
        </p:spPr>
      </p:sp>
      <p:sp>
        <p:nvSpPr>
          <p:cNvPr id="5" name="Text 3"/>
          <p:cNvSpPr/>
          <p:nvPr/>
        </p:nvSpPr>
        <p:spPr>
          <a:xfrm>
            <a:off x="804672" y="1673352"/>
            <a:ext cx="457200" cy="457200"/>
          </a:xfrm>
          <a:prstGeom prst="rect">
            <a:avLst/>
          </a:prstGeom>
          <a:noFill/>
          <a:ln/>
        </p:spPr>
        <p:txBody>
          <a:bodyPr wrap="square" rtlCol="0" anchor="ctr"/>
          <a:lstStyle/>
          <a:p>
            <a:pPr marL="0" indent="0" algn="ctr">
              <a:buNone/>
            </a:pPr>
            <a:r>
              <a:rPr lang="en-US" sz="1600" b="1" dirty="0">
                <a:solidFill>
                  <a:srgbClr val="1E2761"/>
                </a:solidFill>
                <a:latin typeface="Cambria" pitchFamily="34" charset="0"/>
                <a:ea typeface="Cambria" pitchFamily="34" charset="-122"/>
                <a:cs typeface="Cambria" pitchFamily="34" charset="-120"/>
              </a:rPr>
              <a:t>1</a:t>
            </a:r>
            <a:endParaRPr lang="en-US" sz="1600" dirty="0"/>
          </a:p>
        </p:txBody>
      </p:sp>
      <p:sp>
        <p:nvSpPr>
          <p:cNvPr id="6" name="Text 4"/>
          <p:cNvSpPr/>
          <p:nvPr/>
        </p:nvSpPr>
        <p:spPr>
          <a:xfrm>
            <a:off x="822960" y="2286000"/>
            <a:ext cx="3063240" cy="45720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Strong Attendance</a:t>
            </a:r>
            <a:endParaRPr lang="en-US" sz="1500" dirty="0"/>
          </a:p>
        </p:txBody>
      </p:sp>
      <p:sp>
        <p:nvSpPr>
          <p:cNvPr id="7" name="Text 5"/>
          <p:cNvSpPr/>
          <p:nvPr/>
        </p:nvSpPr>
        <p:spPr>
          <a:xfrm>
            <a:off x="822960" y="2697480"/>
            <a:ext cx="3063240" cy="960120"/>
          </a:xfrm>
          <a:prstGeom prst="rect">
            <a:avLst/>
          </a:prstGeom>
          <a:noFill/>
          <a:ln/>
        </p:spPr>
        <p:txBody>
          <a:bodyPr wrap="square" rtlCol="0" anchor="ctr"/>
          <a:lstStyle/>
          <a:p>
            <a:pPr marL="0" indent="0">
              <a:lnSpc>
                <a:spcPct val="115000"/>
              </a:lnSpc>
              <a:buNone/>
            </a:pPr>
            <a:r>
              <a:rPr lang="en-US" sz="1150" dirty="0">
                <a:solidFill>
                  <a:srgbClr val="CADCFC"/>
                </a:solidFill>
                <a:latin typeface="Calibri" pitchFamily="34" charset="0"/>
                <a:ea typeface="Calibri" pitchFamily="34" charset="-122"/>
                <a:cs typeface="Calibri" pitchFamily="34" charset="-120"/>
              </a:rPr>
              <a:t>The photographs show a substantial audience occupying most of the available seating.</a:t>
            </a:r>
            <a:endParaRPr lang="en-US" sz="1150" dirty="0"/>
          </a:p>
        </p:txBody>
      </p:sp>
      <p:sp>
        <p:nvSpPr>
          <p:cNvPr id="8" name="Shape 6"/>
          <p:cNvSpPr/>
          <p:nvPr/>
        </p:nvSpPr>
        <p:spPr>
          <a:xfrm>
            <a:off x="4389120" y="1417320"/>
            <a:ext cx="3611880" cy="2331720"/>
          </a:xfrm>
          <a:prstGeom prst="roundRect">
            <a:avLst>
              <a:gd name="adj" fmla="val 3137"/>
            </a:avLst>
          </a:prstGeom>
          <a:solidFill>
            <a:srgbClr val="263477"/>
          </a:solidFill>
          <a:ln/>
        </p:spPr>
      </p:sp>
      <p:sp>
        <p:nvSpPr>
          <p:cNvPr id="9" name="Shape 7"/>
          <p:cNvSpPr/>
          <p:nvPr/>
        </p:nvSpPr>
        <p:spPr>
          <a:xfrm>
            <a:off x="4645152" y="1673352"/>
            <a:ext cx="457200" cy="457200"/>
          </a:xfrm>
          <a:prstGeom prst="ellipse">
            <a:avLst/>
          </a:prstGeom>
          <a:solidFill>
            <a:srgbClr val="F2A900"/>
          </a:solidFill>
          <a:ln/>
        </p:spPr>
      </p:sp>
      <p:sp>
        <p:nvSpPr>
          <p:cNvPr id="10" name="Text 8"/>
          <p:cNvSpPr/>
          <p:nvPr/>
        </p:nvSpPr>
        <p:spPr>
          <a:xfrm>
            <a:off x="4645152" y="1673352"/>
            <a:ext cx="457200" cy="457200"/>
          </a:xfrm>
          <a:prstGeom prst="rect">
            <a:avLst/>
          </a:prstGeom>
          <a:noFill/>
          <a:ln/>
        </p:spPr>
        <p:txBody>
          <a:bodyPr wrap="square" rtlCol="0" anchor="ctr"/>
          <a:lstStyle/>
          <a:p>
            <a:pPr marL="0" indent="0" algn="ctr">
              <a:buNone/>
            </a:pPr>
            <a:r>
              <a:rPr lang="en-US" sz="1600" b="1" dirty="0">
                <a:solidFill>
                  <a:srgbClr val="1E2761"/>
                </a:solidFill>
                <a:latin typeface="Cambria" pitchFamily="34" charset="0"/>
                <a:ea typeface="Cambria" pitchFamily="34" charset="-122"/>
                <a:cs typeface="Cambria" pitchFamily="34" charset="-120"/>
              </a:rPr>
              <a:t>2</a:t>
            </a:r>
            <a:endParaRPr lang="en-US" sz="1600" dirty="0"/>
          </a:p>
        </p:txBody>
      </p:sp>
      <p:sp>
        <p:nvSpPr>
          <p:cNvPr id="11" name="Text 9"/>
          <p:cNvSpPr/>
          <p:nvPr/>
        </p:nvSpPr>
        <p:spPr>
          <a:xfrm>
            <a:off x="4663440" y="2286000"/>
            <a:ext cx="3063240" cy="45720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Interactive Delivery</a:t>
            </a:r>
            <a:endParaRPr lang="en-US" sz="1500" dirty="0"/>
          </a:p>
        </p:txBody>
      </p:sp>
      <p:sp>
        <p:nvSpPr>
          <p:cNvPr id="12" name="Text 10"/>
          <p:cNvSpPr/>
          <p:nvPr/>
        </p:nvSpPr>
        <p:spPr>
          <a:xfrm>
            <a:off x="4663440" y="2697480"/>
            <a:ext cx="3063240" cy="960120"/>
          </a:xfrm>
          <a:prstGeom prst="rect">
            <a:avLst/>
          </a:prstGeom>
          <a:noFill/>
          <a:ln/>
        </p:spPr>
        <p:txBody>
          <a:bodyPr wrap="square" rtlCol="0" anchor="ctr"/>
          <a:lstStyle/>
          <a:p>
            <a:pPr marL="0" indent="0">
              <a:lnSpc>
                <a:spcPct val="115000"/>
              </a:lnSpc>
              <a:buNone/>
            </a:pPr>
            <a:r>
              <a:rPr lang="en-US" sz="1150" dirty="0">
                <a:solidFill>
                  <a:srgbClr val="CADCFC"/>
                </a:solidFill>
                <a:latin typeface="Calibri" pitchFamily="34" charset="0"/>
                <a:ea typeface="Calibri" pitchFamily="34" charset="-122"/>
                <a:cs typeface="Calibri" pitchFamily="34" charset="-120"/>
              </a:rPr>
              <a:t>The presenter is shown speaking from within the audience area as well as the front, suggesting an engaging delivery style.</a:t>
            </a:r>
            <a:endParaRPr lang="en-US" sz="1150" dirty="0"/>
          </a:p>
        </p:txBody>
      </p:sp>
      <p:sp>
        <p:nvSpPr>
          <p:cNvPr id="13" name="Shape 11"/>
          <p:cNvSpPr/>
          <p:nvPr/>
        </p:nvSpPr>
        <p:spPr>
          <a:xfrm>
            <a:off x="8229600" y="1417320"/>
            <a:ext cx="3611880" cy="2331720"/>
          </a:xfrm>
          <a:prstGeom prst="roundRect">
            <a:avLst>
              <a:gd name="adj" fmla="val 3137"/>
            </a:avLst>
          </a:prstGeom>
          <a:solidFill>
            <a:srgbClr val="263477"/>
          </a:solidFill>
          <a:ln/>
        </p:spPr>
      </p:sp>
      <p:sp>
        <p:nvSpPr>
          <p:cNvPr id="14" name="Shape 12"/>
          <p:cNvSpPr/>
          <p:nvPr/>
        </p:nvSpPr>
        <p:spPr>
          <a:xfrm>
            <a:off x="8485632" y="1673352"/>
            <a:ext cx="457200" cy="457200"/>
          </a:xfrm>
          <a:prstGeom prst="ellipse">
            <a:avLst/>
          </a:prstGeom>
          <a:solidFill>
            <a:srgbClr val="F2A900"/>
          </a:solidFill>
          <a:ln/>
        </p:spPr>
      </p:sp>
      <p:sp>
        <p:nvSpPr>
          <p:cNvPr id="15" name="Text 13"/>
          <p:cNvSpPr/>
          <p:nvPr/>
        </p:nvSpPr>
        <p:spPr>
          <a:xfrm>
            <a:off x="8485632" y="1673352"/>
            <a:ext cx="457200" cy="457200"/>
          </a:xfrm>
          <a:prstGeom prst="rect">
            <a:avLst/>
          </a:prstGeom>
          <a:noFill/>
          <a:ln/>
        </p:spPr>
        <p:txBody>
          <a:bodyPr wrap="square" rtlCol="0" anchor="ctr"/>
          <a:lstStyle/>
          <a:p>
            <a:pPr marL="0" indent="0" algn="ctr">
              <a:buNone/>
            </a:pPr>
            <a:r>
              <a:rPr lang="en-US" sz="1600" b="1" dirty="0">
                <a:solidFill>
                  <a:srgbClr val="1E2761"/>
                </a:solidFill>
                <a:latin typeface="Cambria" pitchFamily="34" charset="0"/>
                <a:ea typeface="Cambria" pitchFamily="34" charset="-122"/>
                <a:cs typeface="Cambria" pitchFamily="34" charset="-120"/>
              </a:rPr>
              <a:t>3</a:t>
            </a:r>
            <a:endParaRPr lang="en-US" sz="1600" dirty="0"/>
          </a:p>
        </p:txBody>
      </p:sp>
      <p:sp>
        <p:nvSpPr>
          <p:cNvPr id="16" name="Text 14"/>
          <p:cNvSpPr/>
          <p:nvPr/>
        </p:nvSpPr>
        <p:spPr>
          <a:xfrm>
            <a:off x="8503920" y="2286000"/>
            <a:ext cx="3063240" cy="45720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Family-Oriented</a:t>
            </a:r>
            <a:endParaRPr lang="en-US" sz="1500" dirty="0"/>
          </a:p>
        </p:txBody>
      </p:sp>
      <p:sp>
        <p:nvSpPr>
          <p:cNvPr id="17" name="Text 15"/>
          <p:cNvSpPr/>
          <p:nvPr/>
        </p:nvSpPr>
        <p:spPr>
          <a:xfrm>
            <a:off x="8503920" y="2697480"/>
            <a:ext cx="3063240" cy="960120"/>
          </a:xfrm>
          <a:prstGeom prst="rect">
            <a:avLst/>
          </a:prstGeom>
          <a:noFill/>
          <a:ln/>
        </p:spPr>
        <p:txBody>
          <a:bodyPr wrap="square" rtlCol="0" anchor="ctr"/>
          <a:lstStyle/>
          <a:p>
            <a:pPr marL="0" indent="0">
              <a:lnSpc>
                <a:spcPct val="115000"/>
              </a:lnSpc>
              <a:buNone/>
            </a:pPr>
            <a:r>
              <a:rPr lang="en-US" sz="1150" dirty="0">
                <a:solidFill>
                  <a:srgbClr val="CADCFC"/>
                </a:solidFill>
                <a:latin typeface="Calibri" pitchFamily="34" charset="0"/>
                <a:ea typeface="Calibri" pitchFamily="34" charset="-122"/>
                <a:cs typeface="Calibri" pitchFamily="34" charset="-120"/>
              </a:rPr>
              <a:t>Adults, young people, and children are all visible among the participants.</a:t>
            </a:r>
            <a:endParaRPr lang="en-US" sz="1150" dirty="0"/>
          </a:p>
        </p:txBody>
      </p:sp>
      <p:sp>
        <p:nvSpPr>
          <p:cNvPr id="18" name="Shape 16"/>
          <p:cNvSpPr/>
          <p:nvPr/>
        </p:nvSpPr>
        <p:spPr>
          <a:xfrm>
            <a:off x="548640" y="4023360"/>
            <a:ext cx="3611880" cy="2331720"/>
          </a:xfrm>
          <a:prstGeom prst="roundRect">
            <a:avLst>
              <a:gd name="adj" fmla="val 3137"/>
            </a:avLst>
          </a:prstGeom>
          <a:solidFill>
            <a:srgbClr val="263477"/>
          </a:solidFill>
          <a:ln/>
        </p:spPr>
      </p:sp>
      <p:sp>
        <p:nvSpPr>
          <p:cNvPr id="19" name="Shape 17"/>
          <p:cNvSpPr/>
          <p:nvPr/>
        </p:nvSpPr>
        <p:spPr>
          <a:xfrm>
            <a:off x="804672" y="4279392"/>
            <a:ext cx="457200" cy="457200"/>
          </a:xfrm>
          <a:prstGeom prst="ellipse">
            <a:avLst/>
          </a:prstGeom>
          <a:solidFill>
            <a:srgbClr val="F2A900"/>
          </a:solidFill>
          <a:ln/>
        </p:spPr>
      </p:sp>
      <p:sp>
        <p:nvSpPr>
          <p:cNvPr id="20" name="Text 18"/>
          <p:cNvSpPr/>
          <p:nvPr/>
        </p:nvSpPr>
        <p:spPr>
          <a:xfrm>
            <a:off x="804672" y="4279392"/>
            <a:ext cx="457200" cy="457200"/>
          </a:xfrm>
          <a:prstGeom prst="rect">
            <a:avLst/>
          </a:prstGeom>
          <a:noFill/>
          <a:ln/>
        </p:spPr>
        <p:txBody>
          <a:bodyPr wrap="square" rtlCol="0" anchor="ctr"/>
          <a:lstStyle/>
          <a:p>
            <a:pPr marL="0" indent="0" algn="ctr">
              <a:buNone/>
            </a:pPr>
            <a:r>
              <a:rPr lang="en-US" sz="1600" b="1" dirty="0">
                <a:solidFill>
                  <a:srgbClr val="1E2761"/>
                </a:solidFill>
                <a:latin typeface="Cambria" pitchFamily="34" charset="0"/>
                <a:ea typeface="Cambria" pitchFamily="34" charset="-122"/>
                <a:cs typeface="Cambria" pitchFamily="34" charset="-120"/>
              </a:rPr>
              <a:t>4</a:t>
            </a:r>
            <a:endParaRPr lang="en-US" sz="1600" dirty="0"/>
          </a:p>
        </p:txBody>
      </p:sp>
      <p:sp>
        <p:nvSpPr>
          <p:cNvPr id="21" name="Text 19"/>
          <p:cNvSpPr/>
          <p:nvPr/>
        </p:nvSpPr>
        <p:spPr>
          <a:xfrm>
            <a:off x="822960" y="4892040"/>
            <a:ext cx="3063240" cy="45720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Visual &amp; Audio Support</a:t>
            </a:r>
            <a:endParaRPr lang="en-US" sz="1500" dirty="0"/>
          </a:p>
        </p:txBody>
      </p:sp>
      <p:sp>
        <p:nvSpPr>
          <p:cNvPr id="22" name="Text 20"/>
          <p:cNvSpPr/>
          <p:nvPr/>
        </p:nvSpPr>
        <p:spPr>
          <a:xfrm>
            <a:off x="822960" y="5303520"/>
            <a:ext cx="3063240" cy="960120"/>
          </a:xfrm>
          <a:prstGeom prst="rect">
            <a:avLst/>
          </a:prstGeom>
          <a:noFill/>
          <a:ln/>
        </p:spPr>
        <p:txBody>
          <a:bodyPr wrap="square" rtlCol="0" anchor="ctr"/>
          <a:lstStyle/>
          <a:p>
            <a:pPr marL="0" indent="0">
              <a:lnSpc>
                <a:spcPct val="115000"/>
              </a:lnSpc>
              <a:buNone/>
            </a:pPr>
            <a:r>
              <a:rPr lang="en-US" sz="1150" dirty="0">
                <a:solidFill>
                  <a:srgbClr val="CADCFC"/>
                </a:solidFill>
                <a:latin typeface="Calibri" pitchFamily="34" charset="0"/>
                <a:ea typeface="Calibri" pitchFamily="34" charset="-122"/>
                <a:cs typeface="Calibri" pitchFamily="34" charset="-120"/>
              </a:rPr>
              <a:t>A projection screen, event banner, microphone, and sound equipment supported the session.</a:t>
            </a:r>
            <a:endParaRPr lang="en-US" sz="1150" dirty="0"/>
          </a:p>
        </p:txBody>
      </p:sp>
      <p:sp>
        <p:nvSpPr>
          <p:cNvPr id="23" name="Shape 21"/>
          <p:cNvSpPr/>
          <p:nvPr/>
        </p:nvSpPr>
        <p:spPr>
          <a:xfrm>
            <a:off x="4389120" y="4023360"/>
            <a:ext cx="3611880" cy="2331720"/>
          </a:xfrm>
          <a:prstGeom prst="roundRect">
            <a:avLst>
              <a:gd name="adj" fmla="val 3137"/>
            </a:avLst>
          </a:prstGeom>
          <a:solidFill>
            <a:srgbClr val="263477"/>
          </a:solidFill>
          <a:ln/>
        </p:spPr>
      </p:sp>
      <p:sp>
        <p:nvSpPr>
          <p:cNvPr id="24" name="Shape 22"/>
          <p:cNvSpPr/>
          <p:nvPr/>
        </p:nvSpPr>
        <p:spPr>
          <a:xfrm>
            <a:off x="4645152" y="4279392"/>
            <a:ext cx="457200" cy="457200"/>
          </a:xfrm>
          <a:prstGeom prst="ellipse">
            <a:avLst/>
          </a:prstGeom>
          <a:solidFill>
            <a:srgbClr val="F2A900"/>
          </a:solidFill>
          <a:ln/>
        </p:spPr>
      </p:sp>
      <p:sp>
        <p:nvSpPr>
          <p:cNvPr id="25" name="Text 23"/>
          <p:cNvSpPr/>
          <p:nvPr/>
        </p:nvSpPr>
        <p:spPr>
          <a:xfrm>
            <a:off x="4645152" y="4279392"/>
            <a:ext cx="457200" cy="457200"/>
          </a:xfrm>
          <a:prstGeom prst="rect">
            <a:avLst/>
          </a:prstGeom>
          <a:noFill/>
          <a:ln/>
        </p:spPr>
        <p:txBody>
          <a:bodyPr wrap="square" rtlCol="0" anchor="ctr"/>
          <a:lstStyle/>
          <a:p>
            <a:pPr marL="0" indent="0" algn="ctr">
              <a:buNone/>
            </a:pPr>
            <a:r>
              <a:rPr lang="en-US" sz="1600" b="1" dirty="0">
                <a:solidFill>
                  <a:srgbClr val="1E2761"/>
                </a:solidFill>
                <a:latin typeface="Cambria" pitchFamily="34" charset="0"/>
                <a:ea typeface="Cambria" pitchFamily="34" charset="-122"/>
                <a:cs typeface="Cambria" pitchFamily="34" charset="-120"/>
              </a:rPr>
              <a:t>5</a:t>
            </a:r>
            <a:endParaRPr lang="en-US" sz="1600" dirty="0"/>
          </a:p>
        </p:txBody>
      </p:sp>
      <p:sp>
        <p:nvSpPr>
          <p:cNvPr id="26" name="Text 24"/>
          <p:cNvSpPr/>
          <p:nvPr/>
        </p:nvSpPr>
        <p:spPr>
          <a:xfrm>
            <a:off x="4663440" y="4892040"/>
            <a:ext cx="3063240" cy="45720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Participant Documentation</a:t>
            </a:r>
            <a:endParaRPr lang="en-US" sz="1500" dirty="0"/>
          </a:p>
        </p:txBody>
      </p:sp>
      <p:sp>
        <p:nvSpPr>
          <p:cNvPr id="27" name="Text 25"/>
          <p:cNvSpPr/>
          <p:nvPr/>
        </p:nvSpPr>
        <p:spPr>
          <a:xfrm>
            <a:off x="4663440" y="5303520"/>
            <a:ext cx="3063240" cy="960120"/>
          </a:xfrm>
          <a:prstGeom prst="rect">
            <a:avLst/>
          </a:prstGeom>
          <a:noFill/>
          <a:ln/>
        </p:spPr>
        <p:txBody>
          <a:bodyPr wrap="square" rtlCol="0" anchor="ctr"/>
          <a:lstStyle/>
          <a:p>
            <a:pPr marL="0" indent="0">
              <a:lnSpc>
                <a:spcPct val="115000"/>
              </a:lnSpc>
              <a:buNone/>
            </a:pPr>
            <a:r>
              <a:rPr lang="en-US" sz="1150" dirty="0">
                <a:solidFill>
                  <a:srgbClr val="CADCFC"/>
                </a:solidFill>
                <a:latin typeface="Calibri" pitchFamily="34" charset="0"/>
                <a:ea typeface="Calibri" pitchFamily="34" charset="-122"/>
                <a:cs typeface="Calibri" pitchFamily="34" charset="-120"/>
              </a:rPr>
              <a:t>Multiple attendees used mobile phones to record or photograph the session.</a:t>
            </a:r>
            <a:endParaRPr lang="en-US" sz="1150" dirty="0"/>
          </a:p>
        </p:txBody>
      </p:sp>
      <p:sp>
        <p:nvSpPr>
          <p:cNvPr id="28" name="Text 26"/>
          <p:cNvSpPr/>
          <p:nvPr/>
        </p:nvSpPr>
        <p:spPr>
          <a:xfrm>
            <a:off x="548640" y="6400800"/>
            <a:ext cx="6400800" cy="320040"/>
          </a:xfrm>
          <a:prstGeom prst="rect">
            <a:avLst/>
          </a:prstGeom>
          <a:noFill/>
          <a:ln/>
        </p:spPr>
        <p:txBody>
          <a:bodyPr wrap="square" rtlCol="0" anchor="ctr"/>
          <a:lstStyle/>
          <a:p>
            <a:pPr marL="0" indent="0">
              <a:buNone/>
            </a:pPr>
            <a:r>
              <a:rPr lang="en-US" sz="1000" dirty="0">
                <a:solidFill>
                  <a:srgbClr val="8792B0"/>
                </a:solidFill>
                <a:latin typeface="Calibri" pitchFamily="34" charset="0"/>
                <a:ea typeface="Calibri" pitchFamily="34" charset="-122"/>
                <a:cs typeface="Calibri" pitchFamily="34" charset="-120"/>
              </a:rPr>
              <a:t>Super Memory Masterclass  •  Community Event Report</a:t>
            </a:r>
            <a:endParaRPr lang="en-US" sz="1000" dirty="0"/>
          </a:p>
        </p:txBody>
      </p:sp>
      <p:sp>
        <p:nvSpPr>
          <p:cNvPr id="29" name="Text 27"/>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792B0"/>
                </a:solidFill>
                <a:latin typeface="Calibri" pitchFamily="34" charset="0"/>
                <a:ea typeface="Calibri" pitchFamily="34" charset="-122"/>
                <a:cs typeface="Calibri" pitchFamily="34" charset="-120"/>
              </a:rPr>
              <a:t>07</a:t>
            </a:r>
            <a:endParaRPr lang="en-US" sz="1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548640"/>
          </a:xfrm>
          <a:prstGeom prst="rect">
            <a:avLst/>
          </a:prstGeom>
          <a:noFill/>
          <a:ln/>
        </p:spPr>
        <p:txBody>
          <a:bodyPr wrap="square" rtlCol="0" anchor="ctr"/>
          <a:lstStyle/>
          <a:p>
            <a:pPr marL="0" indent="0">
              <a:buNone/>
            </a:pPr>
            <a:r>
              <a:rPr lang="en-US" sz="3000" b="1" dirty="0">
                <a:solidFill>
                  <a:srgbClr val="1E2761"/>
                </a:solidFill>
                <a:latin typeface="Cambria" pitchFamily="34" charset="0"/>
                <a:ea typeface="Cambria" pitchFamily="34" charset="-122"/>
                <a:cs typeface="Cambria" pitchFamily="34" charset="-120"/>
              </a:rPr>
              <a:t>Observations</a:t>
            </a:r>
            <a:endParaRPr lang="en-US" sz="3000" dirty="0"/>
          </a:p>
        </p:txBody>
      </p:sp>
      <p:sp>
        <p:nvSpPr>
          <p:cNvPr id="3" name="Shape 1"/>
          <p:cNvSpPr/>
          <p:nvPr/>
        </p:nvSpPr>
        <p:spPr>
          <a:xfrm>
            <a:off x="548640" y="1463040"/>
            <a:ext cx="109728" cy="4206240"/>
          </a:xfrm>
          <a:prstGeom prst="rect">
            <a:avLst/>
          </a:prstGeom>
          <a:solidFill>
            <a:srgbClr val="F2A900"/>
          </a:solidFill>
          <a:ln/>
        </p:spPr>
      </p:sp>
      <p:sp>
        <p:nvSpPr>
          <p:cNvPr id="4" name="Text 2"/>
          <p:cNvSpPr/>
          <p:nvPr/>
        </p:nvSpPr>
        <p:spPr>
          <a:xfrm>
            <a:off x="960120" y="1554480"/>
            <a:ext cx="9601200" cy="2743200"/>
          </a:xfrm>
          <a:prstGeom prst="rect">
            <a:avLst/>
          </a:prstGeom>
          <a:noFill/>
          <a:ln/>
        </p:spPr>
        <p:txBody>
          <a:bodyPr wrap="square" rtlCol="0" anchor="ctr"/>
          <a:lstStyle/>
          <a:p>
            <a:pPr marL="0" indent="0">
              <a:lnSpc>
                <a:spcPct val="135000"/>
              </a:lnSpc>
              <a:buNone/>
            </a:pPr>
            <a:r>
              <a:rPr lang="en-US" sz="1800" i="1" dirty="0">
                <a:solidFill>
                  <a:srgbClr val="222833"/>
                </a:solidFill>
                <a:latin typeface="Calibri" pitchFamily="34" charset="0"/>
                <a:ea typeface="Calibri" pitchFamily="34" charset="-122"/>
                <a:cs typeface="Calibri" pitchFamily="34" charset="-120"/>
              </a:rPr>
              <a:t>The event environment appears energetic and community-focused. The seating arrangement, large projection area, and visible event branding created a clear learning environment.</a:t>
            </a:r>
            <a:endParaRPr lang="en-US" sz="1800" dirty="0"/>
          </a:p>
          <a:p>
            <a:pPr marL="0" indent="0">
              <a:lnSpc>
                <a:spcPct val="135000"/>
              </a:lnSpc>
              <a:buNone/>
            </a:pPr>
            <a:endParaRPr lang="en-US" sz="1800" dirty="0"/>
          </a:p>
          <a:p>
            <a:pPr marL="0" indent="0">
              <a:lnSpc>
                <a:spcPct val="135000"/>
              </a:lnSpc>
              <a:buNone/>
            </a:pPr>
            <a:r>
              <a:rPr lang="en-US" sz="1800" i="1" dirty="0">
                <a:solidFill>
                  <a:srgbClr val="222833"/>
                </a:solidFill>
                <a:latin typeface="Calibri" pitchFamily="34" charset="0"/>
                <a:ea typeface="Calibri" pitchFamily="34" charset="-122"/>
                <a:cs typeface="Calibri" pitchFamily="34" charset="-120"/>
              </a:rPr>
              <a:t>The photographs also suggest that the event attracted a diverse group of participants, which can strengthen peer learning and community interaction.</a:t>
            </a:r>
            <a:endParaRPr lang="en-US" sz="1800" dirty="0"/>
          </a:p>
        </p:txBody>
      </p:sp>
      <p:sp>
        <p:nvSpPr>
          <p:cNvPr id="5" name="Shape 3"/>
          <p:cNvSpPr/>
          <p:nvPr/>
        </p:nvSpPr>
        <p:spPr>
          <a:xfrm>
            <a:off x="960120" y="4572000"/>
            <a:ext cx="2377440" cy="502920"/>
          </a:xfrm>
          <a:prstGeom prst="roundRect">
            <a:avLst>
              <a:gd name="adj" fmla="val 50909"/>
            </a:avLst>
          </a:prstGeom>
          <a:solidFill>
            <a:srgbClr val="F4F6FB"/>
          </a:solidFill>
          <a:ln w="12700">
            <a:solidFill>
              <a:srgbClr val="1E2761"/>
            </a:solidFill>
            <a:prstDash val="solid"/>
          </a:ln>
        </p:spPr>
      </p:sp>
      <p:sp>
        <p:nvSpPr>
          <p:cNvPr id="6" name="Text 4"/>
          <p:cNvSpPr/>
          <p:nvPr/>
        </p:nvSpPr>
        <p:spPr>
          <a:xfrm>
            <a:off x="960120" y="4572000"/>
            <a:ext cx="2377440" cy="502920"/>
          </a:xfrm>
          <a:prstGeom prst="rect">
            <a:avLst/>
          </a:prstGeom>
          <a:noFill/>
          <a:ln/>
        </p:spPr>
        <p:txBody>
          <a:bodyPr wrap="square" rtlCol="0" anchor="ctr"/>
          <a:lstStyle/>
          <a:p>
            <a:pPr marL="0" indent="0" algn="ctr">
              <a:buNone/>
            </a:pPr>
            <a:r>
              <a:rPr lang="en-US" sz="1250" b="1" dirty="0">
                <a:solidFill>
                  <a:srgbClr val="1E2761"/>
                </a:solidFill>
                <a:latin typeface="Calibri" pitchFamily="34" charset="0"/>
                <a:ea typeface="Calibri" pitchFamily="34" charset="-122"/>
                <a:cs typeface="Calibri" pitchFamily="34" charset="-120"/>
              </a:rPr>
              <a:t>Energetic atmosphere</a:t>
            </a:r>
            <a:endParaRPr lang="en-US" sz="1250" dirty="0"/>
          </a:p>
        </p:txBody>
      </p:sp>
      <p:sp>
        <p:nvSpPr>
          <p:cNvPr id="7" name="Shape 5"/>
          <p:cNvSpPr/>
          <p:nvPr/>
        </p:nvSpPr>
        <p:spPr>
          <a:xfrm>
            <a:off x="3566160" y="4572000"/>
            <a:ext cx="2953512" cy="502920"/>
          </a:xfrm>
          <a:prstGeom prst="roundRect">
            <a:avLst>
              <a:gd name="adj" fmla="val 50909"/>
            </a:avLst>
          </a:prstGeom>
          <a:solidFill>
            <a:srgbClr val="F4F6FB"/>
          </a:solidFill>
          <a:ln w="12700">
            <a:solidFill>
              <a:srgbClr val="1E2761"/>
            </a:solidFill>
            <a:prstDash val="solid"/>
          </a:ln>
        </p:spPr>
      </p:sp>
      <p:sp>
        <p:nvSpPr>
          <p:cNvPr id="8" name="Text 6"/>
          <p:cNvSpPr/>
          <p:nvPr/>
        </p:nvSpPr>
        <p:spPr>
          <a:xfrm>
            <a:off x="3566160" y="4572000"/>
            <a:ext cx="2953512" cy="502920"/>
          </a:xfrm>
          <a:prstGeom prst="rect">
            <a:avLst/>
          </a:prstGeom>
          <a:noFill/>
          <a:ln/>
        </p:spPr>
        <p:txBody>
          <a:bodyPr wrap="square" rtlCol="0" anchor="ctr"/>
          <a:lstStyle/>
          <a:p>
            <a:pPr marL="0" indent="0" algn="ctr">
              <a:buNone/>
            </a:pPr>
            <a:r>
              <a:rPr lang="en-US" sz="1250" b="1" dirty="0">
                <a:solidFill>
                  <a:srgbClr val="1E2761"/>
                </a:solidFill>
                <a:latin typeface="Calibri" pitchFamily="34" charset="0"/>
                <a:ea typeface="Calibri" pitchFamily="34" charset="-122"/>
                <a:cs typeface="Calibri" pitchFamily="34" charset="-120"/>
              </a:rPr>
              <a:t>Clear learning environment</a:t>
            </a:r>
            <a:endParaRPr lang="en-US" sz="1250" dirty="0"/>
          </a:p>
        </p:txBody>
      </p:sp>
      <p:sp>
        <p:nvSpPr>
          <p:cNvPr id="9" name="Shape 7"/>
          <p:cNvSpPr/>
          <p:nvPr/>
        </p:nvSpPr>
        <p:spPr>
          <a:xfrm>
            <a:off x="6748272" y="4572000"/>
            <a:ext cx="2665476" cy="502920"/>
          </a:xfrm>
          <a:prstGeom prst="roundRect">
            <a:avLst>
              <a:gd name="adj" fmla="val 50909"/>
            </a:avLst>
          </a:prstGeom>
          <a:solidFill>
            <a:srgbClr val="F4F6FB"/>
          </a:solidFill>
          <a:ln w="12700">
            <a:solidFill>
              <a:srgbClr val="1E2761"/>
            </a:solidFill>
            <a:prstDash val="solid"/>
          </a:ln>
        </p:spPr>
      </p:sp>
      <p:sp>
        <p:nvSpPr>
          <p:cNvPr id="10" name="Text 8"/>
          <p:cNvSpPr/>
          <p:nvPr/>
        </p:nvSpPr>
        <p:spPr>
          <a:xfrm>
            <a:off x="6748272" y="4572000"/>
            <a:ext cx="2665476" cy="502920"/>
          </a:xfrm>
          <a:prstGeom prst="rect">
            <a:avLst/>
          </a:prstGeom>
          <a:noFill/>
          <a:ln/>
        </p:spPr>
        <p:txBody>
          <a:bodyPr wrap="square" rtlCol="0" anchor="ctr"/>
          <a:lstStyle/>
          <a:p>
            <a:pPr marL="0" indent="0" algn="ctr">
              <a:buNone/>
            </a:pPr>
            <a:r>
              <a:rPr lang="en-US" sz="1250" b="1" dirty="0">
                <a:solidFill>
                  <a:srgbClr val="1E2761"/>
                </a:solidFill>
                <a:latin typeface="Calibri" pitchFamily="34" charset="0"/>
                <a:ea typeface="Calibri" pitchFamily="34" charset="-122"/>
                <a:cs typeface="Calibri" pitchFamily="34" charset="-120"/>
              </a:rPr>
              <a:t>Diverse participant mix</a:t>
            </a:r>
            <a:endParaRPr lang="en-US" sz="1250" dirty="0"/>
          </a:p>
        </p:txBody>
      </p:sp>
      <p:sp>
        <p:nvSpPr>
          <p:cNvPr id="11" name="Shape 9"/>
          <p:cNvSpPr/>
          <p:nvPr/>
        </p:nvSpPr>
        <p:spPr>
          <a:xfrm>
            <a:off x="960120" y="5257800"/>
            <a:ext cx="3337560" cy="502920"/>
          </a:xfrm>
          <a:prstGeom prst="roundRect">
            <a:avLst>
              <a:gd name="adj" fmla="val 50909"/>
            </a:avLst>
          </a:prstGeom>
          <a:solidFill>
            <a:srgbClr val="F4F6FB"/>
          </a:solidFill>
          <a:ln w="12700">
            <a:solidFill>
              <a:srgbClr val="1E2761"/>
            </a:solidFill>
            <a:prstDash val="solid"/>
          </a:ln>
        </p:spPr>
      </p:sp>
      <p:sp>
        <p:nvSpPr>
          <p:cNvPr id="12" name="Text 10"/>
          <p:cNvSpPr/>
          <p:nvPr/>
        </p:nvSpPr>
        <p:spPr>
          <a:xfrm>
            <a:off x="960120" y="5257800"/>
            <a:ext cx="3337560" cy="502920"/>
          </a:xfrm>
          <a:prstGeom prst="rect">
            <a:avLst/>
          </a:prstGeom>
          <a:noFill/>
          <a:ln/>
        </p:spPr>
        <p:txBody>
          <a:bodyPr wrap="square" rtlCol="0" anchor="ctr"/>
          <a:lstStyle/>
          <a:p>
            <a:pPr marL="0" indent="0" algn="ctr">
              <a:buNone/>
            </a:pPr>
            <a:r>
              <a:rPr lang="en-US" sz="1250" b="1" dirty="0">
                <a:solidFill>
                  <a:srgbClr val="1E2761"/>
                </a:solidFill>
                <a:latin typeface="Calibri" pitchFamily="34" charset="0"/>
                <a:ea typeface="Calibri" pitchFamily="34" charset="-122"/>
                <a:cs typeface="Calibri" pitchFamily="34" charset="-120"/>
              </a:rPr>
              <a:t>Strong peer-learning potential</a:t>
            </a:r>
            <a:endParaRPr lang="en-US" sz="1250" dirty="0"/>
          </a:p>
        </p:txBody>
      </p:sp>
      <p:sp>
        <p:nvSpPr>
          <p:cNvPr id="13" name="Text 11"/>
          <p:cNvSpPr/>
          <p:nvPr/>
        </p:nvSpPr>
        <p:spPr>
          <a:xfrm>
            <a:off x="548640" y="6400800"/>
            <a:ext cx="6400800" cy="320040"/>
          </a:xfrm>
          <a:prstGeom prst="rect">
            <a:avLst/>
          </a:prstGeom>
          <a:noFill/>
          <a:ln/>
        </p:spPr>
        <p:txBody>
          <a:bodyPr wrap="square" rtlCol="0" anchor="ctr"/>
          <a:lstStyle/>
          <a:p>
            <a:pPr marL="0" indent="0">
              <a:buNone/>
            </a:pPr>
            <a:r>
              <a:rPr lang="en-US" sz="1000" dirty="0">
                <a:solidFill>
                  <a:srgbClr val="A3A9B8"/>
                </a:solidFill>
                <a:latin typeface="Calibri" pitchFamily="34" charset="0"/>
                <a:ea typeface="Calibri" pitchFamily="34" charset="-122"/>
                <a:cs typeface="Calibri" pitchFamily="34" charset="-120"/>
              </a:rPr>
              <a:t>Super Memory Masterclass  •  Community Event Report</a:t>
            </a:r>
            <a:endParaRPr lang="en-US" sz="1000" dirty="0"/>
          </a:p>
        </p:txBody>
      </p:sp>
      <p:sp>
        <p:nvSpPr>
          <p:cNvPr id="14" name="Text 12"/>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3A9B8"/>
                </a:solidFill>
                <a:latin typeface="Calibri" pitchFamily="34" charset="0"/>
                <a:ea typeface="Calibri" pitchFamily="34" charset="-122"/>
                <a:cs typeface="Calibri" pitchFamily="34" charset="-120"/>
              </a:rPr>
              <a:t>08</a:t>
            </a:r>
            <a:endParaRPr lang="en-US" sz="10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9">
    <p:bg>
      <p:bgPr>
        <a:solidFill>
          <a:srgbClr val="F4F6FB"/>
        </a:solidFill>
        <a:effectLst/>
      </p:bgPr>
    </p:bg>
    <p:spTree>
      <p:nvGrpSpPr>
        <p:cNvPr id="1" name=""/>
        <p:cNvGrpSpPr/>
        <p:nvPr/>
      </p:nvGrpSpPr>
      <p:grpSpPr>
        <a:xfrm>
          <a:off x="0" y="0"/>
          <a:ext cx="0" cy="0"/>
          <a:chOff x="0" y="0"/>
          <a:chExt cx="0" cy="0"/>
        </a:xfrm>
      </p:grpSpPr>
      <p:sp>
        <p:nvSpPr>
          <p:cNvPr id="2" name="Text 0"/>
          <p:cNvSpPr/>
          <p:nvPr/>
        </p:nvSpPr>
        <p:spPr>
          <a:xfrm>
            <a:off x="548640" y="457200"/>
            <a:ext cx="10058400" cy="548640"/>
          </a:xfrm>
          <a:prstGeom prst="rect">
            <a:avLst/>
          </a:prstGeom>
          <a:noFill/>
          <a:ln/>
        </p:spPr>
        <p:txBody>
          <a:bodyPr wrap="square" rtlCol="0" anchor="ctr"/>
          <a:lstStyle/>
          <a:p>
            <a:pPr marL="0" indent="0">
              <a:buNone/>
            </a:pPr>
            <a:r>
              <a:rPr lang="en-US" sz="2800" b="1" dirty="0">
                <a:solidFill>
                  <a:srgbClr val="1E2761"/>
                </a:solidFill>
                <a:latin typeface="Cambria" pitchFamily="34" charset="0"/>
                <a:ea typeface="Cambria" pitchFamily="34" charset="-122"/>
                <a:cs typeface="Cambria" pitchFamily="34" charset="-120"/>
              </a:rPr>
              <a:t>Recommendations for Future Events</a:t>
            </a:r>
            <a:endParaRPr lang="en-US" sz="2800" dirty="0"/>
          </a:p>
        </p:txBody>
      </p:sp>
      <p:sp>
        <p:nvSpPr>
          <p:cNvPr id="3" name="Shape 1"/>
          <p:cNvSpPr/>
          <p:nvPr/>
        </p:nvSpPr>
        <p:spPr>
          <a:xfrm>
            <a:off x="548640" y="1371600"/>
            <a:ext cx="5394960" cy="1417320"/>
          </a:xfrm>
          <a:prstGeom prst="roundRect">
            <a:avLst>
              <a:gd name="adj" fmla="val 4516"/>
            </a:avLst>
          </a:prstGeom>
          <a:solidFill>
            <a:srgbClr val="FFFFFF"/>
          </a:solidFill>
          <a:ln/>
          <a:effectLst>
            <a:outerShdw blurRad="76200" dist="25400" dir="5400000" algn="bl" rotWithShape="0">
              <a:srgbClr val="1E2761">
                <a:alpha val="10000"/>
              </a:srgbClr>
            </a:outerShdw>
          </a:effectLst>
        </p:spPr>
      </p:sp>
      <p:sp>
        <p:nvSpPr>
          <p:cNvPr id="4" name="Shape 2"/>
          <p:cNvSpPr/>
          <p:nvPr/>
        </p:nvSpPr>
        <p:spPr>
          <a:xfrm>
            <a:off x="749808" y="1572768"/>
            <a:ext cx="365760" cy="365760"/>
          </a:xfrm>
          <a:prstGeom prst="ellipse">
            <a:avLst/>
          </a:prstGeom>
          <a:solidFill>
            <a:srgbClr val="1E2761"/>
          </a:solidFill>
          <a:ln/>
        </p:spPr>
      </p:sp>
      <p:sp>
        <p:nvSpPr>
          <p:cNvPr id="5" name="Text 3"/>
          <p:cNvSpPr/>
          <p:nvPr/>
        </p:nvSpPr>
        <p:spPr>
          <a:xfrm>
            <a:off x="749808" y="1572768"/>
            <a:ext cx="365760" cy="365760"/>
          </a:xfrm>
          <a:prstGeom prst="rect">
            <a:avLst/>
          </a:prstGeom>
          <a:noFill/>
          <a:ln/>
        </p:spPr>
        <p:txBody>
          <a:bodyPr wrap="square" rtlCol="0" anchor="ctr"/>
          <a:lstStyle/>
          <a:p>
            <a:pPr marL="0" indent="0" algn="ctr">
              <a:buNone/>
            </a:pPr>
            <a:r>
              <a:rPr lang="en-US" sz="1500" b="1" dirty="0">
                <a:solidFill>
                  <a:srgbClr val="F2A900"/>
                </a:solidFill>
                <a:latin typeface="Calibri" pitchFamily="34" charset="0"/>
                <a:ea typeface="Calibri" pitchFamily="34" charset="-122"/>
                <a:cs typeface="Calibri" pitchFamily="34" charset="-120"/>
              </a:rPr>
              <a:t>✓</a:t>
            </a:r>
            <a:endParaRPr lang="en-US" sz="1500" dirty="0"/>
          </a:p>
        </p:txBody>
      </p:sp>
      <p:sp>
        <p:nvSpPr>
          <p:cNvPr id="6" name="Text 4"/>
          <p:cNvSpPr/>
          <p:nvPr/>
        </p:nvSpPr>
        <p:spPr>
          <a:xfrm>
            <a:off x="1280160" y="1481328"/>
            <a:ext cx="4434840" cy="1197864"/>
          </a:xfrm>
          <a:prstGeom prst="rect">
            <a:avLst/>
          </a:prstGeom>
          <a:noFill/>
          <a:ln/>
        </p:spPr>
        <p:txBody>
          <a:bodyPr wrap="square" rtlCol="0" anchor="ctr"/>
          <a:lstStyle/>
          <a:p>
            <a:pPr marL="0" indent="0">
              <a:lnSpc>
                <a:spcPct val="115000"/>
              </a:lnSpc>
              <a:buNone/>
            </a:pPr>
            <a:r>
              <a:rPr lang="en-US" sz="1250" dirty="0">
                <a:solidFill>
                  <a:srgbClr val="222833"/>
                </a:solidFill>
                <a:latin typeface="Calibri" pitchFamily="34" charset="0"/>
                <a:ea typeface="Calibri" pitchFamily="34" charset="-122"/>
                <a:cs typeface="Calibri" pitchFamily="34" charset="-120"/>
              </a:rPr>
              <a:t>Continue using interactive demonstrations and audience participation to maintain attention.</a:t>
            </a:r>
            <a:endParaRPr lang="en-US" sz="1250" dirty="0"/>
          </a:p>
        </p:txBody>
      </p:sp>
      <p:sp>
        <p:nvSpPr>
          <p:cNvPr id="7" name="Shape 5"/>
          <p:cNvSpPr/>
          <p:nvPr/>
        </p:nvSpPr>
        <p:spPr>
          <a:xfrm>
            <a:off x="6217920" y="1371600"/>
            <a:ext cx="5394960" cy="1417320"/>
          </a:xfrm>
          <a:prstGeom prst="roundRect">
            <a:avLst>
              <a:gd name="adj" fmla="val 4516"/>
            </a:avLst>
          </a:prstGeom>
          <a:solidFill>
            <a:srgbClr val="FFFFFF"/>
          </a:solidFill>
          <a:ln/>
          <a:effectLst>
            <a:outerShdw blurRad="76200" dist="25400" dir="5400000" algn="bl" rotWithShape="0">
              <a:srgbClr val="1E2761">
                <a:alpha val="10000"/>
              </a:srgbClr>
            </a:outerShdw>
          </a:effectLst>
        </p:spPr>
      </p:sp>
      <p:sp>
        <p:nvSpPr>
          <p:cNvPr id="8" name="Shape 6"/>
          <p:cNvSpPr/>
          <p:nvPr/>
        </p:nvSpPr>
        <p:spPr>
          <a:xfrm>
            <a:off x="6419088" y="1572768"/>
            <a:ext cx="365760" cy="365760"/>
          </a:xfrm>
          <a:prstGeom prst="ellipse">
            <a:avLst/>
          </a:prstGeom>
          <a:solidFill>
            <a:srgbClr val="1E2761"/>
          </a:solidFill>
          <a:ln/>
        </p:spPr>
      </p:sp>
      <p:sp>
        <p:nvSpPr>
          <p:cNvPr id="9" name="Text 7"/>
          <p:cNvSpPr/>
          <p:nvPr/>
        </p:nvSpPr>
        <p:spPr>
          <a:xfrm>
            <a:off x="6419088" y="1572768"/>
            <a:ext cx="365760" cy="365760"/>
          </a:xfrm>
          <a:prstGeom prst="rect">
            <a:avLst/>
          </a:prstGeom>
          <a:noFill/>
          <a:ln/>
        </p:spPr>
        <p:txBody>
          <a:bodyPr wrap="square" rtlCol="0" anchor="ctr"/>
          <a:lstStyle/>
          <a:p>
            <a:pPr marL="0" indent="0" algn="ctr">
              <a:buNone/>
            </a:pPr>
            <a:r>
              <a:rPr lang="en-US" sz="1500" b="1" dirty="0">
                <a:solidFill>
                  <a:srgbClr val="F2A900"/>
                </a:solidFill>
                <a:latin typeface="Calibri" pitchFamily="34" charset="0"/>
                <a:ea typeface="Calibri" pitchFamily="34" charset="-122"/>
                <a:cs typeface="Calibri" pitchFamily="34" charset="-120"/>
              </a:rPr>
              <a:t>✓</a:t>
            </a:r>
            <a:endParaRPr lang="en-US" sz="1500" dirty="0"/>
          </a:p>
        </p:txBody>
      </p:sp>
      <p:sp>
        <p:nvSpPr>
          <p:cNvPr id="10" name="Text 8"/>
          <p:cNvSpPr/>
          <p:nvPr/>
        </p:nvSpPr>
        <p:spPr>
          <a:xfrm>
            <a:off x="6949440" y="1481328"/>
            <a:ext cx="4434840" cy="1197864"/>
          </a:xfrm>
          <a:prstGeom prst="rect">
            <a:avLst/>
          </a:prstGeom>
          <a:noFill/>
          <a:ln/>
        </p:spPr>
        <p:txBody>
          <a:bodyPr wrap="square" rtlCol="0" anchor="ctr"/>
          <a:lstStyle/>
          <a:p>
            <a:pPr marL="0" indent="0">
              <a:lnSpc>
                <a:spcPct val="115000"/>
              </a:lnSpc>
              <a:buNone/>
            </a:pPr>
            <a:r>
              <a:rPr lang="en-US" sz="1250" dirty="0">
                <a:solidFill>
                  <a:srgbClr val="222833"/>
                </a:solidFill>
                <a:latin typeface="Calibri" pitchFamily="34" charset="0"/>
                <a:ea typeface="Calibri" pitchFamily="34" charset="-122"/>
                <a:cs typeface="Calibri" pitchFamily="34" charset="-120"/>
              </a:rPr>
              <a:t>Provide a short printed or digital takeaway summarizing the main techniques discussed.</a:t>
            </a:r>
            <a:endParaRPr lang="en-US" sz="1250" dirty="0"/>
          </a:p>
        </p:txBody>
      </p:sp>
      <p:sp>
        <p:nvSpPr>
          <p:cNvPr id="11" name="Shape 9"/>
          <p:cNvSpPr/>
          <p:nvPr/>
        </p:nvSpPr>
        <p:spPr>
          <a:xfrm>
            <a:off x="548640" y="3017520"/>
            <a:ext cx="5394960" cy="1417320"/>
          </a:xfrm>
          <a:prstGeom prst="roundRect">
            <a:avLst>
              <a:gd name="adj" fmla="val 4516"/>
            </a:avLst>
          </a:prstGeom>
          <a:solidFill>
            <a:srgbClr val="FFFFFF"/>
          </a:solidFill>
          <a:ln/>
          <a:effectLst>
            <a:outerShdw blurRad="76200" dist="25400" dir="5400000" algn="bl" rotWithShape="0">
              <a:srgbClr val="1E2761">
                <a:alpha val="10000"/>
              </a:srgbClr>
            </a:outerShdw>
          </a:effectLst>
        </p:spPr>
      </p:sp>
      <p:sp>
        <p:nvSpPr>
          <p:cNvPr id="12" name="Shape 10"/>
          <p:cNvSpPr/>
          <p:nvPr/>
        </p:nvSpPr>
        <p:spPr>
          <a:xfrm>
            <a:off x="749808" y="3218688"/>
            <a:ext cx="365760" cy="365760"/>
          </a:xfrm>
          <a:prstGeom prst="ellipse">
            <a:avLst/>
          </a:prstGeom>
          <a:solidFill>
            <a:srgbClr val="1E2761"/>
          </a:solidFill>
          <a:ln/>
        </p:spPr>
      </p:sp>
      <p:sp>
        <p:nvSpPr>
          <p:cNvPr id="13" name="Text 11"/>
          <p:cNvSpPr/>
          <p:nvPr/>
        </p:nvSpPr>
        <p:spPr>
          <a:xfrm>
            <a:off x="749808" y="3218688"/>
            <a:ext cx="365760" cy="365760"/>
          </a:xfrm>
          <a:prstGeom prst="rect">
            <a:avLst/>
          </a:prstGeom>
          <a:noFill/>
          <a:ln/>
        </p:spPr>
        <p:txBody>
          <a:bodyPr wrap="square" rtlCol="0" anchor="ctr"/>
          <a:lstStyle/>
          <a:p>
            <a:pPr marL="0" indent="0" algn="ctr">
              <a:buNone/>
            </a:pPr>
            <a:r>
              <a:rPr lang="en-US" sz="1500" b="1" dirty="0">
                <a:solidFill>
                  <a:srgbClr val="F2A900"/>
                </a:solidFill>
                <a:latin typeface="Calibri" pitchFamily="34" charset="0"/>
                <a:ea typeface="Calibri" pitchFamily="34" charset="-122"/>
                <a:cs typeface="Calibri" pitchFamily="34" charset="-120"/>
              </a:rPr>
              <a:t>✓</a:t>
            </a:r>
            <a:endParaRPr lang="en-US" sz="1500" dirty="0"/>
          </a:p>
        </p:txBody>
      </p:sp>
      <p:sp>
        <p:nvSpPr>
          <p:cNvPr id="14" name="Text 12"/>
          <p:cNvSpPr/>
          <p:nvPr/>
        </p:nvSpPr>
        <p:spPr>
          <a:xfrm>
            <a:off x="1280160" y="3127248"/>
            <a:ext cx="4434840" cy="1197864"/>
          </a:xfrm>
          <a:prstGeom prst="rect">
            <a:avLst/>
          </a:prstGeom>
          <a:noFill/>
          <a:ln/>
        </p:spPr>
        <p:txBody>
          <a:bodyPr wrap="square" rtlCol="0" anchor="ctr"/>
          <a:lstStyle/>
          <a:p>
            <a:pPr marL="0" indent="0">
              <a:lnSpc>
                <a:spcPct val="115000"/>
              </a:lnSpc>
              <a:buNone/>
            </a:pPr>
            <a:r>
              <a:rPr lang="en-US" sz="1250" dirty="0">
                <a:solidFill>
                  <a:srgbClr val="222833"/>
                </a:solidFill>
                <a:latin typeface="Calibri" pitchFamily="34" charset="0"/>
                <a:ea typeface="Calibri" pitchFamily="34" charset="-122"/>
                <a:cs typeface="Calibri" pitchFamily="34" charset="-120"/>
              </a:rPr>
              <a:t>Use a simple attendance or feedback form to capture participant numbers, satisfaction, and suggestions.</a:t>
            </a:r>
            <a:endParaRPr lang="en-US" sz="1250" dirty="0"/>
          </a:p>
        </p:txBody>
      </p:sp>
      <p:sp>
        <p:nvSpPr>
          <p:cNvPr id="15" name="Shape 13"/>
          <p:cNvSpPr/>
          <p:nvPr/>
        </p:nvSpPr>
        <p:spPr>
          <a:xfrm>
            <a:off x="6217920" y="3017520"/>
            <a:ext cx="5394960" cy="1417320"/>
          </a:xfrm>
          <a:prstGeom prst="roundRect">
            <a:avLst>
              <a:gd name="adj" fmla="val 4516"/>
            </a:avLst>
          </a:prstGeom>
          <a:solidFill>
            <a:srgbClr val="FFFFFF"/>
          </a:solidFill>
          <a:ln/>
          <a:effectLst>
            <a:outerShdw blurRad="76200" dist="25400" dir="5400000" algn="bl" rotWithShape="0">
              <a:srgbClr val="1E2761">
                <a:alpha val="10000"/>
              </a:srgbClr>
            </a:outerShdw>
          </a:effectLst>
        </p:spPr>
      </p:sp>
      <p:sp>
        <p:nvSpPr>
          <p:cNvPr id="16" name="Shape 14"/>
          <p:cNvSpPr/>
          <p:nvPr/>
        </p:nvSpPr>
        <p:spPr>
          <a:xfrm>
            <a:off x="6419088" y="3218688"/>
            <a:ext cx="365760" cy="365760"/>
          </a:xfrm>
          <a:prstGeom prst="ellipse">
            <a:avLst/>
          </a:prstGeom>
          <a:solidFill>
            <a:srgbClr val="1E2761"/>
          </a:solidFill>
          <a:ln/>
        </p:spPr>
      </p:sp>
      <p:sp>
        <p:nvSpPr>
          <p:cNvPr id="17" name="Text 15"/>
          <p:cNvSpPr/>
          <p:nvPr/>
        </p:nvSpPr>
        <p:spPr>
          <a:xfrm>
            <a:off x="6419088" y="3218688"/>
            <a:ext cx="365760" cy="365760"/>
          </a:xfrm>
          <a:prstGeom prst="rect">
            <a:avLst/>
          </a:prstGeom>
          <a:noFill/>
          <a:ln/>
        </p:spPr>
        <p:txBody>
          <a:bodyPr wrap="square" rtlCol="0" anchor="ctr"/>
          <a:lstStyle/>
          <a:p>
            <a:pPr marL="0" indent="0" algn="ctr">
              <a:buNone/>
            </a:pPr>
            <a:r>
              <a:rPr lang="en-US" sz="1500" b="1" dirty="0">
                <a:solidFill>
                  <a:srgbClr val="F2A900"/>
                </a:solidFill>
                <a:latin typeface="Calibri" pitchFamily="34" charset="0"/>
                <a:ea typeface="Calibri" pitchFamily="34" charset="-122"/>
                <a:cs typeface="Calibri" pitchFamily="34" charset="-120"/>
              </a:rPr>
              <a:t>✓</a:t>
            </a:r>
            <a:endParaRPr lang="en-US" sz="1500" dirty="0"/>
          </a:p>
        </p:txBody>
      </p:sp>
      <p:sp>
        <p:nvSpPr>
          <p:cNvPr id="18" name="Text 16"/>
          <p:cNvSpPr/>
          <p:nvPr/>
        </p:nvSpPr>
        <p:spPr>
          <a:xfrm>
            <a:off x="6949440" y="3127248"/>
            <a:ext cx="4434840" cy="1197864"/>
          </a:xfrm>
          <a:prstGeom prst="rect">
            <a:avLst/>
          </a:prstGeom>
          <a:noFill/>
          <a:ln/>
        </p:spPr>
        <p:txBody>
          <a:bodyPr wrap="square" rtlCol="0" anchor="ctr"/>
          <a:lstStyle/>
          <a:p>
            <a:pPr marL="0" indent="0">
              <a:lnSpc>
                <a:spcPct val="115000"/>
              </a:lnSpc>
              <a:buNone/>
            </a:pPr>
            <a:r>
              <a:rPr lang="en-US" sz="1250" dirty="0">
                <a:solidFill>
                  <a:srgbClr val="222833"/>
                </a:solidFill>
                <a:latin typeface="Calibri" pitchFamily="34" charset="0"/>
                <a:ea typeface="Calibri" pitchFamily="34" charset="-122"/>
                <a:cs typeface="Calibri" pitchFamily="34" charset="-120"/>
              </a:rPr>
              <a:t>Consider dedicated seating or activity areas for children and families when appropriate.</a:t>
            </a:r>
            <a:endParaRPr lang="en-US" sz="1250" dirty="0"/>
          </a:p>
        </p:txBody>
      </p:sp>
      <p:sp>
        <p:nvSpPr>
          <p:cNvPr id="19" name="Shape 17"/>
          <p:cNvSpPr/>
          <p:nvPr/>
        </p:nvSpPr>
        <p:spPr>
          <a:xfrm>
            <a:off x="548640" y="4663440"/>
            <a:ext cx="5394960" cy="1417320"/>
          </a:xfrm>
          <a:prstGeom prst="roundRect">
            <a:avLst>
              <a:gd name="adj" fmla="val 4516"/>
            </a:avLst>
          </a:prstGeom>
          <a:solidFill>
            <a:srgbClr val="FFFFFF"/>
          </a:solidFill>
          <a:ln/>
          <a:effectLst>
            <a:outerShdw blurRad="76200" dist="25400" dir="5400000" algn="bl" rotWithShape="0">
              <a:srgbClr val="1E2761">
                <a:alpha val="10000"/>
              </a:srgbClr>
            </a:outerShdw>
          </a:effectLst>
        </p:spPr>
      </p:sp>
      <p:sp>
        <p:nvSpPr>
          <p:cNvPr id="20" name="Shape 18"/>
          <p:cNvSpPr/>
          <p:nvPr/>
        </p:nvSpPr>
        <p:spPr>
          <a:xfrm>
            <a:off x="749808" y="4864608"/>
            <a:ext cx="365760" cy="365760"/>
          </a:xfrm>
          <a:prstGeom prst="ellipse">
            <a:avLst/>
          </a:prstGeom>
          <a:solidFill>
            <a:srgbClr val="1E2761"/>
          </a:solidFill>
          <a:ln/>
        </p:spPr>
      </p:sp>
      <p:sp>
        <p:nvSpPr>
          <p:cNvPr id="21" name="Text 19"/>
          <p:cNvSpPr/>
          <p:nvPr/>
        </p:nvSpPr>
        <p:spPr>
          <a:xfrm>
            <a:off x="749808" y="4864608"/>
            <a:ext cx="365760" cy="365760"/>
          </a:xfrm>
          <a:prstGeom prst="rect">
            <a:avLst/>
          </a:prstGeom>
          <a:noFill/>
          <a:ln/>
        </p:spPr>
        <p:txBody>
          <a:bodyPr wrap="square" rtlCol="0" anchor="ctr"/>
          <a:lstStyle/>
          <a:p>
            <a:pPr marL="0" indent="0" algn="ctr">
              <a:buNone/>
            </a:pPr>
            <a:r>
              <a:rPr lang="en-US" sz="1500" b="1" dirty="0">
                <a:solidFill>
                  <a:srgbClr val="F2A900"/>
                </a:solidFill>
                <a:latin typeface="Calibri" pitchFamily="34" charset="0"/>
                <a:ea typeface="Calibri" pitchFamily="34" charset="-122"/>
                <a:cs typeface="Calibri" pitchFamily="34" charset="-120"/>
              </a:rPr>
              <a:t>✓</a:t>
            </a:r>
            <a:endParaRPr lang="en-US" sz="1500" dirty="0"/>
          </a:p>
        </p:txBody>
      </p:sp>
      <p:sp>
        <p:nvSpPr>
          <p:cNvPr id="22" name="Text 20"/>
          <p:cNvSpPr/>
          <p:nvPr/>
        </p:nvSpPr>
        <p:spPr>
          <a:xfrm>
            <a:off x="1280160" y="4773168"/>
            <a:ext cx="4434840" cy="1197864"/>
          </a:xfrm>
          <a:prstGeom prst="rect">
            <a:avLst/>
          </a:prstGeom>
          <a:noFill/>
          <a:ln/>
        </p:spPr>
        <p:txBody>
          <a:bodyPr wrap="square" rtlCol="0" anchor="ctr"/>
          <a:lstStyle/>
          <a:p>
            <a:pPr marL="0" indent="0">
              <a:lnSpc>
                <a:spcPct val="115000"/>
              </a:lnSpc>
              <a:buNone/>
            </a:pPr>
            <a:r>
              <a:rPr lang="en-US" sz="1250" dirty="0">
                <a:solidFill>
                  <a:srgbClr val="222833"/>
                </a:solidFill>
                <a:latin typeface="Calibri" pitchFamily="34" charset="0"/>
                <a:ea typeface="Calibri" pitchFamily="34" charset="-122"/>
                <a:cs typeface="Calibri" pitchFamily="34" charset="-120"/>
              </a:rPr>
              <a:t>Collect a small number of voluntary participant comments or testimonials to document community impact.</a:t>
            </a:r>
            <a:endParaRPr lang="en-US" sz="1250" dirty="0"/>
          </a:p>
        </p:txBody>
      </p:sp>
      <p:sp>
        <p:nvSpPr>
          <p:cNvPr id="23" name="Shape 21"/>
          <p:cNvSpPr/>
          <p:nvPr/>
        </p:nvSpPr>
        <p:spPr>
          <a:xfrm>
            <a:off x="6217920" y="4663440"/>
            <a:ext cx="5394960" cy="1417320"/>
          </a:xfrm>
          <a:prstGeom prst="roundRect">
            <a:avLst>
              <a:gd name="adj" fmla="val 4516"/>
            </a:avLst>
          </a:prstGeom>
          <a:solidFill>
            <a:srgbClr val="FFFFFF"/>
          </a:solidFill>
          <a:ln/>
          <a:effectLst>
            <a:outerShdw blurRad="76200" dist="25400" dir="5400000" algn="bl" rotWithShape="0">
              <a:srgbClr val="1E2761">
                <a:alpha val="10000"/>
              </a:srgbClr>
            </a:outerShdw>
          </a:effectLst>
        </p:spPr>
      </p:sp>
      <p:sp>
        <p:nvSpPr>
          <p:cNvPr id="24" name="Shape 22"/>
          <p:cNvSpPr/>
          <p:nvPr/>
        </p:nvSpPr>
        <p:spPr>
          <a:xfrm>
            <a:off x="6419088" y="4864608"/>
            <a:ext cx="365760" cy="365760"/>
          </a:xfrm>
          <a:prstGeom prst="ellipse">
            <a:avLst/>
          </a:prstGeom>
          <a:solidFill>
            <a:srgbClr val="1E2761"/>
          </a:solidFill>
          <a:ln/>
        </p:spPr>
      </p:sp>
      <p:sp>
        <p:nvSpPr>
          <p:cNvPr id="25" name="Text 23"/>
          <p:cNvSpPr/>
          <p:nvPr/>
        </p:nvSpPr>
        <p:spPr>
          <a:xfrm>
            <a:off x="6419088" y="4864608"/>
            <a:ext cx="365760" cy="365760"/>
          </a:xfrm>
          <a:prstGeom prst="rect">
            <a:avLst/>
          </a:prstGeom>
          <a:noFill/>
          <a:ln/>
        </p:spPr>
        <p:txBody>
          <a:bodyPr wrap="square" rtlCol="0" anchor="ctr"/>
          <a:lstStyle/>
          <a:p>
            <a:pPr marL="0" indent="0" algn="ctr">
              <a:buNone/>
            </a:pPr>
            <a:r>
              <a:rPr lang="en-US" sz="1500" b="1" dirty="0">
                <a:solidFill>
                  <a:srgbClr val="F2A900"/>
                </a:solidFill>
                <a:latin typeface="Calibri" pitchFamily="34" charset="0"/>
                <a:ea typeface="Calibri" pitchFamily="34" charset="-122"/>
                <a:cs typeface="Calibri" pitchFamily="34" charset="-120"/>
              </a:rPr>
              <a:t>✓</a:t>
            </a:r>
            <a:endParaRPr lang="en-US" sz="1500" dirty="0"/>
          </a:p>
        </p:txBody>
      </p:sp>
      <p:sp>
        <p:nvSpPr>
          <p:cNvPr id="26" name="Text 24"/>
          <p:cNvSpPr/>
          <p:nvPr/>
        </p:nvSpPr>
        <p:spPr>
          <a:xfrm>
            <a:off x="6949440" y="4773168"/>
            <a:ext cx="4434840" cy="1197864"/>
          </a:xfrm>
          <a:prstGeom prst="rect">
            <a:avLst/>
          </a:prstGeom>
          <a:noFill/>
          <a:ln/>
        </p:spPr>
        <p:txBody>
          <a:bodyPr wrap="square" rtlCol="0" anchor="ctr"/>
          <a:lstStyle/>
          <a:p>
            <a:pPr marL="0" indent="0">
              <a:lnSpc>
                <a:spcPct val="115000"/>
              </a:lnSpc>
              <a:buNone/>
            </a:pPr>
            <a:r>
              <a:rPr lang="en-US" sz="1250" dirty="0">
                <a:solidFill>
                  <a:srgbClr val="222833"/>
                </a:solidFill>
                <a:latin typeface="Calibri" pitchFamily="34" charset="0"/>
                <a:ea typeface="Calibri" pitchFamily="34" charset="-122"/>
                <a:cs typeface="Calibri" pitchFamily="34" charset="-120"/>
              </a:rPr>
              <a:t>Maintain a photo record of key moments, while obtaining appropriate consent where required.</a:t>
            </a:r>
            <a:endParaRPr lang="en-US" sz="1250" dirty="0"/>
          </a:p>
        </p:txBody>
      </p:sp>
      <p:sp>
        <p:nvSpPr>
          <p:cNvPr id="27" name="Text 25"/>
          <p:cNvSpPr/>
          <p:nvPr/>
        </p:nvSpPr>
        <p:spPr>
          <a:xfrm>
            <a:off x="548640" y="6400800"/>
            <a:ext cx="6400800" cy="320040"/>
          </a:xfrm>
          <a:prstGeom prst="rect">
            <a:avLst/>
          </a:prstGeom>
          <a:noFill/>
          <a:ln/>
        </p:spPr>
        <p:txBody>
          <a:bodyPr wrap="square" rtlCol="0" anchor="ctr"/>
          <a:lstStyle/>
          <a:p>
            <a:pPr marL="0" indent="0">
              <a:buNone/>
            </a:pPr>
            <a:r>
              <a:rPr lang="en-US" sz="1000" dirty="0">
                <a:solidFill>
                  <a:srgbClr val="A3A9B8"/>
                </a:solidFill>
                <a:latin typeface="Calibri" pitchFamily="34" charset="0"/>
                <a:ea typeface="Calibri" pitchFamily="34" charset="-122"/>
                <a:cs typeface="Calibri" pitchFamily="34" charset="-120"/>
              </a:rPr>
              <a:t>Super Memory Masterclass  •  Community Event Report</a:t>
            </a:r>
            <a:endParaRPr lang="en-US" sz="1000" dirty="0"/>
          </a:p>
        </p:txBody>
      </p:sp>
      <p:sp>
        <p:nvSpPr>
          <p:cNvPr id="28" name="Text 26"/>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3A9B8"/>
                </a:solidFill>
                <a:latin typeface="Calibri" pitchFamily="34" charset="0"/>
                <a:ea typeface="Calibri" pitchFamily="34" charset="-122"/>
                <a:cs typeface="Calibri" pitchFamily="34" charset="-120"/>
              </a:rPr>
              <a:t>09</a:t>
            </a:r>
            <a:endParaRPr lang="en-US" sz="10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10">
    <p:bg>
      <p:bgPr>
        <a:solidFill>
          <a:srgbClr val="1E2761"/>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548640"/>
          </a:xfrm>
          <a:prstGeom prst="rect">
            <a:avLst/>
          </a:prstGeom>
          <a:noFill/>
          <a:ln/>
        </p:spPr>
        <p:txBody>
          <a:bodyPr wrap="square"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Photographic Documentation</a:t>
            </a:r>
            <a:endParaRPr lang="en-US" sz="2800" dirty="0"/>
          </a:p>
        </p:txBody>
      </p:sp>
      <p:sp>
        <p:nvSpPr>
          <p:cNvPr id="3" name="Text 1"/>
          <p:cNvSpPr/>
          <p:nvPr/>
        </p:nvSpPr>
        <p:spPr>
          <a:xfrm>
            <a:off x="548640" y="896112"/>
            <a:ext cx="9144000" cy="365760"/>
          </a:xfrm>
          <a:prstGeom prst="rect">
            <a:avLst/>
          </a:prstGeom>
          <a:noFill/>
          <a:ln/>
        </p:spPr>
        <p:txBody>
          <a:bodyPr wrap="square" rtlCol="0" anchor="ctr"/>
          <a:lstStyle/>
          <a:p>
            <a:pPr marL="0" indent="0">
              <a:buNone/>
            </a:pPr>
            <a:r>
              <a:rPr lang="en-US" sz="1250" i="1" dirty="0">
                <a:solidFill>
                  <a:srgbClr val="CADCFC"/>
                </a:solidFill>
                <a:latin typeface="Calibri" pitchFamily="34" charset="0"/>
                <a:ea typeface="Calibri" pitchFamily="34" charset="-122"/>
                <a:cs typeface="Calibri" pitchFamily="34" charset="-120"/>
              </a:rPr>
              <a:t>Captions describe the setting and activity without identifying individual attendees.</a:t>
            </a:r>
            <a:endParaRPr lang="en-US" sz="1250" dirty="0"/>
          </a:p>
        </p:txBody>
      </p:sp>
      <p:pic>
        <p:nvPicPr>
          <p:cNvPr id="4" name="Image 0" descr="photo1.jpg"/>
          <p:cNvPicPr>
            <a:picLocks noChangeAspect="1"/>
          </p:cNvPicPr>
          <p:nvPr/>
        </p:nvPicPr>
        <p:blipFill>
          <a:blip r:embed="rId3"/>
          <a:srcRect/>
          <a:stretch/>
        </p:blipFill>
        <p:spPr>
          <a:xfrm>
            <a:off x="548640" y="1508760"/>
            <a:ext cx="3611880" cy="2880360"/>
          </a:xfrm>
          <a:prstGeom prst="rect">
            <a:avLst/>
          </a:prstGeom>
        </p:spPr>
      </p:pic>
      <p:sp>
        <p:nvSpPr>
          <p:cNvPr id="5" name="Shape 2"/>
          <p:cNvSpPr/>
          <p:nvPr/>
        </p:nvSpPr>
        <p:spPr>
          <a:xfrm>
            <a:off x="548640" y="4389120"/>
            <a:ext cx="3611880" cy="685800"/>
          </a:xfrm>
          <a:prstGeom prst="rect">
            <a:avLst/>
          </a:prstGeom>
          <a:solidFill>
            <a:srgbClr val="263477"/>
          </a:solidFill>
          <a:ln/>
        </p:spPr>
      </p:sp>
      <p:sp>
        <p:nvSpPr>
          <p:cNvPr id="6" name="Text 3"/>
          <p:cNvSpPr/>
          <p:nvPr/>
        </p:nvSpPr>
        <p:spPr>
          <a:xfrm>
            <a:off x="658368" y="4416552"/>
            <a:ext cx="3392424" cy="621792"/>
          </a:xfrm>
          <a:prstGeom prst="rect">
            <a:avLst/>
          </a:prstGeom>
          <a:noFill/>
          <a:ln/>
        </p:spPr>
        <p:txBody>
          <a:bodyPr wrap="square" rtlCol="0" anchor="t"/>
          <a:lstStyle/>
          <a:p>
            <a:pPr marL="0" indent="0">
              <a:lnSpc>
                <a:spcPct val="110000"/>
              </a:lnSpc>
              <a:buNone/>
            </a:pPr>
            <a:r>
              <a:rPr lang="en-US" sz="950" dirty="0">
                <a:solidFill>
                  <a:srgbClr val="CADCFC"/>
                </a:solidFill>
                <a:latin typeface="Calibri" pitchFamily="34" charset="0"/>
                <a:ea typeface="Calibri" pitchFamily="34" charset="-122"/>
                <a:cs typeface="Calibri" pitchFamily="34" charset="-120"/>
              </a:rPr>
              <a:t>Photo 1: Session in progress with the presenter addressing participants from the front of the hall.</a:t>
            </a:r>
            <a:endParaRPr lang="en-US" sz="950" dirty="0"/>
          </a:p>
        </p:txBody>
      </p:sp>
      <p:pic>
        <p:nvPicPr>
          <p:cNvPr id="7" name="Image 1" descr="photo2.jpg"/>
          <p:cNvPicPr>
            <a:picLocks noChangeAspect="1"/>
          </p:cNvPicPr>
          <p:nvPr/>
        </p:nvPicPr>
        <p:blipFill>
          <a:blip r:embed="rId4"/>
          <a:srcRect/>
          <a:stretch/>
        </p:blipFill>
        <p:spPr>
          <a:xfrm>
            <a:off x="4389120" y="1508760"/>
            <a:ext cx="3611880" cy="2880360"/>
          </a:xfrm>
          <a:prstGeom prst="rect">
            <a:avLst/>
          </a:prstGeom>
        </p:spPr>
      </p:pic>
      <p:sp>
        <p:nvSpPr>
          <p:cNvPr id="8" name="Shape 4"/>
          <p:cNvSpPr/>
          <p:nvPr/>
        </p:nvSpPr>
        <p:spPr>
          <a:xfrm>
            <a:off x="4389120" y="4389120"/>
            <a:ext cx="3611880" cy="685800"/>
          </a:xfrm>
          <a:prstGeom prst="rect">
            <a:avLst/>
          </a:prstGeom>
          <a:solidFill>
            <a:srgbClr val="263477"/>
          </a:solidFill>
          <a:ln/>
        </p:spPr>
      </p:sp>
      <p:sp>
        <p:nvSpPr>
          <p:cNvPr id="9" name="Text 5"/>
          <p:cNvSpPr/>
          <p:nvPr/>
        </p:nvSpPr>
        <p:spPr>
          <a:xfrm>
            <a:off x="4498848" y="4416552"/>
            <a:ext cx="3392424" cy="621792"/>
          </a:xfrm>
          <a:prstGeom prst="rect">
            <a:avLst/>
          </a:prstGeom>
          <a:noFill/>
          <a:ln/>
        </p:spPr>
        <p:txBody>
          <a:bodyPr wrap="square" rtlCol="0" anchor="t"/>
          <a:lstStyle/>
          <a:p>
            <a:pPr marL="0" indent="0">
              <a:lnSpc>
                <a:spcPct val="110000"/>
              </a:lnSpc>
              <a:buNone/>
            </a:pPr>
            <a:r>
              <a:rPr lang="en-US" sz="950" dirty="0">
                <a:solidFill>
                  <a:srgbClr val="CADCFC"/>
                </a:solidFill>
                <a:latin typeface="Calibri" pitchFamily="34" charset="0"/>
                <a:ea typeface="Calibri" pitchFamily="34" charset="-122"/>
                <a:cs typeface="Calibri" pitchFamily="34" charset="-120"/>
              </a:rPr>
              <a:t>Photo 2: Audience engagement during the masterclass; participants seated throughout the venue.</a:t>
            </a:r>
            <a:endParaRPr lang="en-US" sz="950" dirty="0"/>
          </a:p>
        </p:txBody>
      </p:sp>
      <p:pic>
        <p:nvPicPr>
          <p:cNvPr id="10" name="Image 2" descr="photo3.jpg"/>
          <p:cNvPicPr>
            <a:picLocks noChangeAspect="1"/>
          </p:cNvPicPr>
          <p:nvPr/>
        </p:nvPicPr>
        <p:blipFill>
          <a:blip r:embed="rId5"/>
          <a:srcRect/>
          <a:stretch/>
        </p:blipFill>
        <p:spPr>
          <a:xfrm>
            <a:off x="8229600" y="1508760"/>
            <a:ext cx="3611880" cy="2880360"/>
          </a:xfrm>
          <a:prstGeom prst="rect">
            <a:avLst/>
          </a:prstGeom>
        </p:spPr>
      </p:pic>
      <p:sp>
        <p:nvSpPr>
          <p:cNvPr id="11" name="Shape 6"/>
          <p:cNvSpPr/>
          <p:nvPr/>
        </p:nvSpPr>
        <p:spPr>
          <a:xfrm>
            <a:off x="8229600" y="4389120"/>
            <a:ext cx="3611880" cy="685800"/>
          </a:xfrm>
          <a:prstGeom prst="rect">
            <a:avLst/>
          </a:prstGeom>
          <a:solidFill>
            <a:srgbClr val="263477"/>
          </a:solidFill>
          <a:ln/>
        </p:spPr>
      </p:sp>
      <p:sp>
        <p:nvSpPr>
          <p:cNvPr id="12" name="Text 7"/>
          <p:cNvSpPr/>
          <p:nvPr/>
        </p:nvSpPr>
        <p:spPr>
          <a:xfrm>
            <a:off x="8339328" y="4416552"/>
            <a:ext cx="3392424" cy="621792"/>
          </a:xfrm>
          <a:prstGeom prst="rect">
            <a:avLst/>
          </a:prstGeom>
          <a:noFill/>
          <a:ln/>
        </p:spPr>
        <p:txBody>
          <a:bodyPr wrap="square" rtlCol="0" anchor="t"/>
          <a:lstStyle/>
          <a:p>
            <a:pPr marL="0" indent="0">
              <a:lnSpc>
                <a:spcPct val="110000"/>
              </a:lnSpc>
              <a:buNone/>
            </a:pPr>
            <a:r>
              <a:rPr lang="en-US" sz="950" dirty="0">
                <a:solidFill>
                  <a:srgbClr val="CADCFC"/>
                </a:solidFill>
                <a:latin typeface="Calibri" pitchFamily="34" charset="0"/>
                <a:ea typeface="Calibri" pitchFamily="34" charset="-122"/>
                <a:cs typeface="Calibri" pitchFamily="34" charset="-120"/>
              </a:rPr>
              <a:t>Photo 3: Wide view of the community audience and presentation area during the session.</a:t>
            </a:r>
            <a:endParaRPr lang="en-US" sz="950" dirty="0"/>
          </a:p>
        </p:txBody>
      </p:sp>
      <p:sp>
        <p:nvSpPr>
          <p:cNvPr id="13" name="Text 8"/>
          <p:cNvSpPr/>
          <p:nvPr/>
        </p:nvSpPr>
        <p:spPr>
          <a:xfrm>
            <a:off x="548640" y="6400800"/>
            <a:ext cx="6400800" cy="320040"/>
          </a:xfrm>
          <a:prstGeom prst="rect">
            <a:avLst/>
          </a:prstGeom>
          <a:noFill/>
          <a:ln/>
        </p:spPr>
        <p:txBody>
          <a:bodyPr wrap="square" rtlCol="0" anchor="ctr"/>
          <a:lstStyle/>
          <a:p>
            <a:pPr marL="0" indent="0">
              <a:buNone/>
            </a:pPr>
            <a:r>
              <a:rPr lang="en-US" sz="1000" dirty="0">
                <a:solidFill>
                  <a:srgbClr val="8792B0"/>
                </a:solidFill>
                <a:latin typeface="Calibri" pitchFamily="34" charset="0"/>
                <a:ea typeface="Calibri" pitchFamily="34" charset="-122"/>
                <a:cs typeface="Calibri" pitchFamily="34" charset="-120"/>
              </a:rPr>
              <a:t>Super Memory Masterclass  •  Community Event Report</a:t>
            </a:r>
            <a:endParaRPr lang="en-US" sz="1000" dirty="0"/>
          </a:p>
        </p:txBody>
      </p:sp>
      <p:sp>
        <p:nvSpPr>
          <p:cNvPr id="14" name="Text 9"/>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792B0"/>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1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2286000" y="-2286000"/>
            <a:ext cx="5486400" cy="5486400"/>
          </a:xfrm>
          <a:prstGeom prst="ellipse">
            <a:avLst/>
          </a:prstGeom>
          <a:solidFill>
            <a:srgbClr val="24316F"/>
          </a:solidFill>
          <a:ln/>
        </p:spPr>
      </p:sp>
      <p:sp>
        <p:nvSpPr>
          <p:cNvPr id="3" name="Text 1"/>
          <p:cNvSpPr/>
          <p:nvPr/>
        </p:nvSpPr>
        <p:spPr>
          <a:xfrm>
            <a:off x="822960" y="822960"/>
            <a:ext cx="7315200" cy="548640"/>
          </a:xfrm>
          <a:prstGeom prst="rect">
            <a:avLst/>
          </a:prstGeom>
          <a:noFill/>
          <a:ln/>
        </p:spPr>
        <p:txBody>
          <a:bodyPr wrap="square" rtlCol="0" anchor="ctr"/>
          <a:lstStyle/>
          <a:p>
            <a:pPr marL="0" indent="0">
              <a:buNone/>
            </a:pPr>
            <a:r>
              <a:rPr lang="en-US" sz="3000" b="1" dirty="0">
                <a:solidFill>
                  <a:srgbClr val="F2A900"/>
                </a:solidFill>
                <a:latin typeface="Cambria" pitchFamily="34" charset="0"/>
                <a:ea typeface="Cambria" pitchFamily="34" charset="-122"/>
                <a:cs typeface="Cambria" pitchFamily="34" charset="-120"/>
              </a:rPr>
              <a:t>Conclusion</a:t>
            </a:r>
            <a:endParaRPr lang="en-US" sz="3000" dirty="0"/>
          </a:p>
        </p:txBody>
      </p:sp>
      <p:sp>
        <p:nvSpPr>
          <p:cNvPr id="4" name="Text 2"/>
          <p:cNvSpPr/>
          <p:nvPr/>
        </p:nvSpPr>
        <p:spPr>
          <a:xfrm>
            <a:off x="822960" y="1463040"/>
            <a:ext cx="10241280" cy="2468880"/>
          </a:xfrm>
          <a:prstGeom prst="rect">
            <a:avLst/>
          </a:prstGeom>
          <a:noFill/>
          <a:ln/>
        </p:spPr>
        <p:txBody>
          <a:bodyPr wrap="square" rtlCol="0" anchor="ctr"/>
          <a:lstStyle/>
          <a:p>
            <a:pPr marL="0" indent="0">
              <a:lnSpc>
                <a:spcPct val="135000"/>
              </a:lnSpc>
              <a:buNone/>
            </a:pPr>
            <a:r>
              <a:rPr lang="en-US" sz="1600" dirty="0">
                <a:solidFill>
                  <a:srgbClr val="FFFFFF"/>
                </a:solidFill>
                <a:latin typeface="Calibri" pitchFamily="34" charset="0"/>
                <a:ea typeface="Calibri" pitchFamily="34" charset="-122"/>
                <a:cs typeface="Calibri" pitchFamily="34" charset="-120"/>
              </a:rPr>
              <a:t>Based on the supplied photographs, the Super Memory Masterclass was a well-attended community learning activity that created an opportunity for participants to engage with educational content in a shared setting.</a:t>
            </a:r>
            <a:endParaRPr lang="en-US" sz="1600" dirty="0"/>
          </a:p>
          <a:p>
            <a:pPr marL="0" indent="0">
              <a:lnSpc>
                <a:spcPct val="135000"/>
              </a:lnSpc>
              <a:buNone/>
            </a:pPr>
            <a:endParaRPr lang="en-US" sz="1600" dirty="0"/>
          </a:p>
          <a:p>
            <a:pPr marL="0" indent="0">
              <a:lnSpc>
                <a:spcPct val="135000"/>
              </a:lnSpc>
              <a:buNone/>
            </a:pPr>
            <a:r>
              <a:rPr lang="en-US" sz="1600" dirty="0">
                <a:solidFill>
                  <a:srgbClr val="FFFFFF"/>
                </a:solidFill>
                <a:latin typeface="Calibri" pitchFamily="34" charset="0"/>
                <a:ea typeface="Calibri" pitchFamily="34" charset="-122"/>
                <a:cs typeface="Calibri" pitchFamily="34" charset="-120"/>
              </a:rPr>
              <a:t>The visible audience participation, family presence, and use of presentation and audio facilities indicate a positive and organized learning environment. Future editions can build on this foundation by formally capturing attendance, feedback, learning outcomes, and follow-up activities.</a:t>
            </a:r>
            <a:endParaRPr lang="en-US" sz="1600" dirty="0"/>
          </a:p>
        </p:txBody>
      </p:sp>
      <p:sp>
        <p:nvSpPr>
          <p:cNvPr id="5" name="Shape 3"/>
          <p:cNvSpPr/>
          <p:nvPr/>
        </p:nvSpPr>
        <p:spPr>
          <a:xfrm>
            <a:off x="822960" y="4160520"/>
            <a:ext cx="10241280" cy="1965960"/>
          </a:xfrm>
          <a:prstGeom prst="roundRect">
            <a:avLst>
              <a:gd name="adj" fmla="val 3721"/>
            </a:avLst>
          </a:prstGeom>
          <a:solidFill>
            <a:srgbClr val="263477"/>
          </a:solidFill>
          <a:ln/>
        </p:spPr>
      </p:sp>
      <p:sp>
        <p:nvSpPr>
          <p:cNvPr id="6" name="Text 4"/>
          <p:cNvSpPr/>
          <p:nvPr/>
        </p:nvSpPr>
        <p:spPr>
          <a:xfrm>
            <a:off x="1143000" y="4370832"/>
            <a:ext cx="4572000" cy="365760"/>
          </a:xfrm>
          <a:prstGeom prst="rect">
            <a:avLst/>
          </a:prstGeom>
          <a:noFill/>
          <a:ln/>
        </p:spPr>
        <p:txBody>
          <a:bodyPr wrap="square" rtlCol="0" anchor="ctr"/>
          <a:lstStyle/>
          <a:p>
            <a:pPr marL="0" indent="0">
              <a:buNone/>
            </a:pPr>
            <a:r>
              <a:rPr lang="en-US" sz="1300" b="1" kern="0" spc="100" dirty="0">
                <a:solidFill>
                  <a:srgbClr val="F2A900"/>
                </a:solidFill>
                <a:latin typeface="Calibri" pitchFamily="34" charset="0"/>
                <a:ea typeface="Calibri" pitchFamily="34" charset="-122"/>
                <a:cs typeface="Calibri" pitchFamily="34" charset="-120"/>
              </a:rPr>
              <a:t>REPORT NOTE</a:t>
            </a:r>
            <a:endParaRPr lang="en-US" sz="1300" dirty="0"/>
          </a:p>
        </p:txBody>
      </p:sp>
      <p:sp>
        <p:nvSpPr>
          <p:cNvPr id="7" name="Text 5"/>
          <p:cNvSpPr/>
          <p:nvPr/>
        </p:nvSpPr>
        <p:spPr>
          <a:xfrm>
            <a:off x="1143000" y="4736592"/>
            <a:ext cx="9601200" cy="1280160"/>
          </a:xfrm>
          <a:prstGeom prst="rect">
            <a:avLst/>
          </a:prstGeom>
          <a:noFill/>
          <a:ln/>
        </p:spPr>
        <p:txBody>
          <a:bodyPr wrap="square" rtlCol="0" anchor="ctr"/>
          <a:lstStyle/>
          <a:p>
            <a:pPr marL="0" indent="0">
              <a:lnSpc>
                <a:spcPct val="125000"/>
              </a:lnSpc>
              <a:buNone/>
            </a:pPr>
            <a:r>
              <a:rPr lang="en-US" sz="1300" dirty="0">
                <a:solidFill>
                  <a:srgbClr val="CADCFC"/>
                </a:solidFill>
                <a:latin typeface="Calibri" pitchFamily="34" charset="0"/>
                <a:ea typeface="Calibri" pitchFamily="34" charset="-122"/>
                <a:cs typeface="Calibri" pitchFamily="34" charset="-120"/>
              </a:rPr>
              <a:t>This report was prepared from the three photographs supplied for documentation. Specific details such as the exact event date, venue name, organizer, attendance count, speaker name, agenda, and participant feedback were not provided in the source material and should be added from official event records before formal publication.</a:t>
            </a:r>
            <a:endParaRPr lang="en-US" sz="1300" dirty="0"/>
          </a:p>
        </p:txBody>
      </p:sp>
      <p:sp>
        <p:nvSpPr>
          <p:cNvPr id="8" name="Text 6"/>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792B0"/>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1">
    <p:bg>
      <p:bgPr>
        <a:solidFill>
          <a:srgbClr val="014A52"/>
        </a:solidFill>
        <a:effectLst/>
      </p:bgPr>
    </p:bg>
    <p:spTree>
      <p:nvGrpSpPr>
        <p:cNvPr id="1" name=""/>
        <p:cNvGrpSpPr/>
        <p:nvPr/>
      </p:nvGrpSpPr>
      <p:grpSpPr>
        <a:xfrm>
          <a:off x="0" y="0"/>
          <a:ext cx="0" cy="0"/>
          <a:chOff x="0" y="0"/>
          <a:chExt cx="0" cy="0"/>
        </a:xfrm>
      </p:grpSpPr>
      <p:sp>
        <p:nvSpPr>
          <p:cNvPr id="2" name="Shape 0"/>
          <p:cNvSpPr/>
          <p:nvPr/>
        </p:nvSpPr>
        <p:spPr>
          <a:xfrm>
            <a:off x="8778240" y="-2011680"/>
            <a:ext cx="5943600" cy="5943600"/>
          </a:xfrm>
          <a:prstGeom prst="ellipse">
            <a:avLst/>
          </a:prstGeom>
          <a:solidFill>
            <a:srgbClr val="028090"/>
          </a:solidFill>
          <a:ln/>
        </p:spPr>
      </p:sp>
      <p:sp>
        <p:nvSpPr>
          <p:cNvPr id="3" name="Shape 1"/>
          <p:cNvSpPr/>
          <p:nvPr/>
        </p:nvSpPr>
        <p:spPr>
          <a:xfrm>
            <a:off x="10241280" y="4206240"/>
            <a:ext cx="3840480" cy="3840480"/>
          </a:xfrm>
          <a:prstGeom prst="ellipse">
            <a:avLst/>
          </a:prstGeom>
          <a:solidFill>
            <a:srgbClr val="00A896"/>
          </a:solidFill>
          <a:ln/>
        </p:spPr>
      </p:sp>
      <p:sp>
        <p:nvSpPr>
          <p:cNvPr id="4" name="Text 2"/>
          <p:cNvSpPr/>
          <p:nvPr/>
        </p:nvSpPr>
        <p:spPr>
          <a:xfrm>
            <a:off x="731520" y="1188720"/>
            <a:ext cx="8229600" cy="365760"/>
          </a:xfrm>
          <a:prstGeom prst="rect">
            <a:avLst/>
          </a:prstGeom>
          <a:noFill/>
          <a:ln/>
        </p:spPr>
        <p:txBody>
          <a:bodyPr wrap="square" rtlCol="0" anchor="ctr"/>
          <a:lstStyle/>
          <a:p>
            <a:pPr marL="0" indent="0">
              <a:buNone/>
            </a:pPr>
            <a:r>
              <a:rPr lang="en-US" sz="1400" b="1" kern="0" spc="200" dirty="0">
                <a:solidFill>
                  <a:srgbClr val="02C39A"/>
                </a:solidFill>
                <a:latin typeface="Calibri" pitchFamily="34" charset="0"/>
                <a:ea typeface="Calibri" pitchFamily="34" charset="-122"/>
                <a:cs typeface="Calibri" pitchFamily="34" charset="-120"/>
              </a:rPr>
              <a:t>SDG GOAL 4 · QUALITY EDUCATION</a:t>
            </a:r>
            <a:endParaRPr lang="en-US" sz="1400" dirty="0"/>
          </a:p>
        </p:txBody>
      </p:sp>
      <p:sp>
        <p:nvSpPr>
          <p:cNvPr id="5" name="Text 3"/>
          <p:cNvSpPr/>
          <p:nvPr/>
        </p:nvSpPr>
        <p:spPr>
          <a:xfrm>
            <a:off x="731520" y="1554480"/>
            <a:ext cx="9144000" cy="822960"/>
          </a:xfrm>
          <a:prstGeom prst="rect">
            <a:avLst/>
          </a:prstGeom>
          <a:noFill/>
          <a:ln/>
        </p:spPr>
        <p:txBody>
          <a:bodyPr wrap="square"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Inclusive Education Project</a:t>
            </a:r>
            <a:endParaRPr lang="en-US" sz="4000" dirty="0"/>
          </a:p>
        </p:txBody>
      </p:sp>
      <p:sp>
        <p:nvSpPr>
          <p:cNvPr id="6" name="Text 4"/>
          <p:cNvSpPr/>
          <p:nvPr/>
        </p:nvSpPr>
        <p:spPr>
          <a:xfrm>
            <a:off x="731520" y="2331720"/>
            <a:ext cx="9144000" cy="548640"/>
          </a:xfrm>
          <a:prstGeom prst="rect">
            <a:avLst/>
          </a:prstGeom>
          <a:noFill/>
          <a:ln/>
        </p:spPr>
        <p:txBody>
          <a:bodyPr wrap="square" rtlCol="0" anchor="ctr"/>
          <a:lstStyle/>
          <a:p>
            <a:pPr marL="0" indent="0">
              <a:buNone/>
            </a:pPr>
            <a:r>
              <a:rPr lang="en-US" sz="1900" dirty="0">
                <a:solidFill>
                  <a:srgbClr val="CADCFC"/>
                </a:solidFill>
                <a:latin typeface="Calibri" pitchFamily="34" charset="0"/>
                <a:ea typeface="Calibri" pitchFamily="34" charset="-122"/>
                <a:cs typeface="Calibri" pitchFamily="34" charset="-120"/>
              </a:rPr>
              <a:t>Week 11 Evaluation Report &amp; Week 12 Final Report</a:t>
            </a:r>
            <a:endParaRPr lang="en-US" sz="1900" dirty="0"/>
          </a:p>
        </p:txBody>
      </p:sp>
      <p:sp>
        <p:nvSpPr>
          <p:cNvPr id="7" name="Shape 5"/>
          <p:cNvSpPr/>
          <p:nvPr/>
        </p:nvSpPr>
        <p:spPr>
          <a:xfrm>
            <a:off x="731520" y="3063240"/>
            <a:ext cx="2926080" cy="0"/>
          </a:xfrm>
          <a:prstGeom prst="line">
            <a:avLst/>
          </a:prstGeom>
          <a:noFill/>
          <a:ln w="25400">
            <a:solidFill>
              <a:srgbClr val="02C39A"/>
            </a:solidFill>
            <a:prstDash val="solid"/>
          </a:ln>
        </p:spPr>
      </p:sp>
      <p:sp>
        <p:nvSpPr>
          <p:cNvPr id="8" name="Text 6"/>
          <p:cNvSpPr/>
          <p:nvPr/>
        </p:nvSpPr>
        <p:spPr>
          <a:xfrm>
            <a:off x="731520" y="3337560"/>
            <a:ext cx="2103120" cy="365760"/>
          </a:xfrm>
          <a:prstGeom prst="rect">
            <a:avLst/>
          </a:prstGeom>
          <a:noFill/>
          <a:ln/>
        </p:spPr>
        <p:txBody>
          <a:bodyPr wrap="square" rtlCol="0" anchor="ctr"/>
          <a:lstStyle/>
          <a:p>
            <a:pPr marL="0" indent="0">
              <a:buNone/>
            </a:pPr>
            <a:r>
              <a:rPr lang="en-US" sz="1050" b="1" dirty="0">
                <a:solidFill>
                  <a:srgbClr val="02C39A"/>
                </a:solidFill>
                <a:latin typeface="Calibri" pitchFamily="34" charset="0"/>
                <a:ea typeface="Calibri" pitchFamily="34" charset="-122"/>
                <a:cs typeface="Calibri" pitchFamily="34" charset="-120"/>
              </a:rPr>
              <a:t>SCHOOL</a:t>
            </a:r>
            <a:endParaRPr lang="en-US" sz="1050" dirty="0"/>
          </a:p>
        </p:txBody>
      </p:sp>
      <p:sp>
        <p:nvSpPr>
          <p:cNvPr id="9" name="Text 7"/>
          <p:cNvSpPr/>
          <p:nvPr/>
        </p:nvSpPr>
        <p:spPr>
          <a:xfrm>
            <a:off x="2880360" y="3337560"/>
            <a:ext cx="8503920" cy="36576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M.I. Hajwani English Medium School &amp; Jr. College, Khed</a:t>
            </a:r>
            <a:endParaRPr lang="en-US" sz="1200" dirty="0"/>
          </a:p>
        </p:txBody>
      </p:sp>
      <p:sp>
        <p:nvSpPr>
          <p:cNvPr id="10" name="Text 8"/>
          <p:cNvSpPr/>
          <p:nvPr/>
        </p:nvSpPr>
        <p:spPr>
          <a:xfrm>
            <a:off x="731520" y="3767328"/>
            <a:ext cx="2103120" cy="365760"/>
          </a:xfrm>
          <a:prstGeom prst="rect">
            <a:avLst/>
          </a:prstGeom>
          <a:noFill/>
          <a:ln/>
        </p:spPr>
        <p:txBody>
          <a:bodyPr wrap="square" rtlCol="0" anchor="ctr"/>
          <a:lstStyle/>
          <a:p>
            <a:pPr marL="0" indent="0">
              <a:buNone/>
            </a:pPr>
            <a:r>
              <a:rPr lang="en-US" sz="1050" b="1" dirty="0">
                <a:solidFill>
                  <a:srgbClr val="02C39A"/>
                </a:solidFill>
                <a:latin typeface="Calibri" pitchFamily="34" charset="0"/>
                <a:ea typeface="Calibri" pitchFamily="34" charset="-122"/>
                <a:cs typeface="Calibri" pitchFamily="34" charset="-120"/>
              </a:rPr>
              <a:t>DEPARTMENT</a:t>
            </a:r>
            <a:endParaRPr lang="en-US" sz="1050" dirty="0"/>
          </a:p>
        </p:txBody>
      </p:sp>
      <p:sp>
        <p:nvSpPr>
          <p:cNvPr id="11" name="Text 9"/>
          <p:cNvSpPr/>
          <p:nvPr/>
        </p:nvSpPr>
        <p:spPr>
          <a:xfrm>
            <a:off x="2880360" y="3767328"/>
            <a:ext cx="8503920" cy="36576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English &amp; Commerce Department</a:t>
            </a:r>
            <a:endParaRPr lang="en-US" sz="1200" dirty="0"/>
          </a:p>
        </p:txBody>
      </p:sp>
      <p:sp>
        <p:nvSpPr>
          <p:cNvPr id="12" name="Text 10"/>
          <p:cNvSpPr/>
          <p:nvPr/>
        </p:nvSpPr>
        <p:spPr>
          <a:xfrm>
            <a:off x="731520" y="4197096"/>
            <a:ext cx="2103120" cy="365760"/>
          </a:xfrm>
          <a:prstGeom prst="rect">
            <a:avLst/>
          </a:prstGeom>
          <a:noFill/>
          <a:ln/>
        </p:spPr>
        <p:txBody>
          <a:bodyPr wrap="square" rtlCol="0" anchor="ctr"/>
          <a:lstStyle/>
          <a:p>
            <a:pPr marL="0" indent="0">
              <a:buNone/>
            </a:pPr>
            <a:r>
              <a:rPr lang="en-US" sz="1050" b="1" dirty="0">
                <a:solidFill>
                  <a:srgbClr val="02C39A"/>
                </a:solidFill>
                <a:latin typeface="Calibri" pitchFamily="34" charset="0"/>
                <a:ea typeface="Calibri" pitchFamily="34" charset="-122"/>
                <a:cs typeface="Calibri" pitchFamily="34" charset="-120"/>
              </a:rPr>
              <a:t>PROGRAMME</a:t>
            </a:r>
            <a:endParaRPr lang="en-US" sz="1050" dirty="0"/>
          </a:p>
        </p:txBody>
      </p:sp>
      <p:sp>
        <p:nvSpPr>
          <p:cNvPr id="13" name="Text 11"/>
          <p:cNvSpPr/>
          <p:nvPr/>
        </p:nvSpPr>
        <p:spPr>
          <a:xfrm>
            <a:off x="2880360" y="4197096"/>
            <a:ext cx="8503920" cy="36576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Student Sensitization Programme — Learning Needs, Facilities &amp; Inclusion</a:t>
            </a:r>
            <a:endParaRPr lang="en-US" sz="1200" dirty="0"/>
          </a:p>
        </p:txBody>
      </p:sp>
      <p:sp>
        <p:nvSpPr>
          <p:cNvPr id="14" name="Text 12"/>
          <p:cNvSpPr/>
          <p:nvPr/>
        </p:nvSpPr>
        <p:spPr>
          <a:xfrm>
            <a:off x="731520" y="4626864"/>
            <a:ext cx="2103120" cy="365760"/>
          </a:xfrm>
          <a:prstGeom prst="rect">
            <a:avLst/>
          </a:prstGeom>
          <a:noFill/>
          <a:ln/>
        </p:spPr>
        <p:txBody>
          <a:bodyPr wrap="square" rtlCol="0" anchor="ctr"/>
          <a:lstStyle/>
          <a:p>
            <a:pPr marL="0" indent="0">
              <a:buNone/>
            </a:pPr>
            <a:r>
              <a:rPr lang="en-US" sz="1050" b="1" dirty="0">
                <a:solidFill>
                  <a:srgbClr val="02C39A"/>
                </a:solidFill>
                <a:latin typeface="Calibri" pitchFamily="34" charset="0"/>
                <a:ea typeface="Calibri" pitchFamily="34" charset="-122"/>
                <a:cs typeface="Calibri" pitchFamily="34" charset="-120"/>
              </a:rPr>
              <a:t>DOCUMENTS COMBINED</a:t>
            </a:r>
            <a:endParaRPr lang="en-US" sz="1050" dirty="0"/>
          </a:p>
        </p:txBody>
      </p:sp>
      <p:sp>
        <p:nvSpPr>
          <p:cNvPr id="15" name="Text 13"/>
          <p:cNvSpPr/>
          <p:nvPr/>
        </p:nvSpPr>
        <p:spPr>
          <a:xfrm>
            <a:off x="2880360" y="4626864"/>
            <a:ext cx="8503920" cy="36576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Week 11 Evaluation Report · Week 11 Follow-Up Survey · Week 12 Final Report</a:t>
            </a:r>
            <a:endParaRPr lang="en-US" sz="1200" dirty="0"/>
          </a:p>
        </p:txBody>
      </p:sp>
      <p:sp>
        <p:nvSpPr>
          <p:cNvPr id="16" name="Text 14"/>
          <p:cNvSpPr/>
          <p:nvPr/>
        </p:nvSpPr>
        <p:spPr>
          <a:xfrm>
            <a:off x="731520" y="5056632"/>
            <a:ext cx="2103120" cy="365760"/>
          </a:xfrm>
          <a:prstGeom prst="rect">
            <a:avLst/>
          </a:prstGeom>
          <a:noFill/>
          <a:ln/>
        </p:spPr>
        <p:txBody>
          <a:bodyPr wrap="square" rtlCol="0" anchor="ctr"/>
          <a:lstStyle/>
          <a:p>
            <a:pPr marL="0" indent="0">
              <a:buNone/>
            </a:pPr>
            <a:r>
              <a:rPr lang="en-US" sz="1050" b="1" dirty="0">
                <a:solidFill>
                  <a:srgbClr val="02C39A"/>
                </a:solidFill>
                <a:latin typeface="Calibri" pitchFamily="34" charset="0"/>
                <a:ea typeface="Calibri" pitchFamily="34" charset="-122"/>
                <a:cs typeface="Calibri" pitchFamily="34" charset="-120"/>
              </a:rPr>
              <a:t>GUIDED BY</a:t>
            </a:r>
            <a:endParaRPr lang="en-US" sz="1050" dirty="0"/>
          </a:p>
        </p:txBody>
      </p:sp>
      <p:sp>
        <p:nvSpPr>
          <p:cNvPr id="17" name="Text 15"/>
          <p:cNvSpPr/>
          <p:nvPr/>
        </p:nvSpPr>
        <p:spPr>
          <a:xfrm>
            <a:off x="2880360" y="5056632"/>
            <a:ext cx="8503920" cy="36576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Mrs. Kadiri Shagufta – HOD, Commerce</a:t>
            </a:r>
            <a:endParaRPr lang="en-US" sz="1200" dirty="0"/>
          </a:p>
        </p:txBody>
      </p:sp>
      <p:sp>
        <p:nvSpPr>
          <p:cNvPr id="18" name="Text 16"/>
          <p:cNvSpPr/>
          <p:nvPr/>
        </p:nvSpPr>
        <p:spPr>
          <a:xfrm>
            <a:off x="731520" y="5486400"/>
            <a:ext cx="2103120" cy="365760"/>
          </a:xfrm>
          <a:prstGeom prst="rect">
            <a:avLst/>
          </a:prstGeom>
          <a:noFill/>
          <a:ln/>
        </p:spPr>
        <p:txBody>
          <a:bodyPr wrap="square" rtlCol="0" anchor="ctr"/>
          <a:lstStyle/>
          <a:p>
            <a:pPr marL="0" indent="0">
              <a:buNone/>
            </a:pPr>
            <a:r>
              <a:rPr lang="en-US" sz="1050" b="1" dirty="0">
                <a:solidFill>
                  <a:srgbClr val="02C39A"/>
                </a:solidFill>
                <a:latin typeface="Calibri" pitchFamily="34" charset="0"/>
                <a:ea typeface="Calibri" pitchFamily="34" charset="-122"/>
                <a:cs typeface="Calibri" pitchFamily="34" charset="-120"/>
              </a:rPr>
              <a:t>SUBMITTED TO</a:t>
            </a:r>
            <a:endParaRPr lang="en-US" sz="1050" dirty="0"/>
          </a:p>
        </p:txBody>
      </p:sp>
      <p:sp>
        <p:nvSpPr>
          <p:cNvPr id="19" name="Text 17"/>
          <p:cNvSpPr/>
          <p:nvPr/>
        </p:nvSpPr>
        <p:spPr>
          <a:xfrm>
            <a:off x="2880360" y="5486400"/>
            <a:ext cx="8503920" cy="365760"/>
          </a:xfrm>
          <a:prstGeom prst="rect">
            <a:avLst/>
          </a:prstGeom>
          <a:noFill/>
          <a:ln/>
        </p:spPr>
        <p:txBody>
          <a:bodyPr wrap="square" rtlCol="0" anchor="ctr"/>
          <a:lstStyle/>
          <a:p>
            <a:pPr marL="0" indent="0">
              <a:buNone/>
            </a:pPr>
            <a:r>
              <a:rPr lang="en-US" sz="1200" dirty="0">
                <a:solidFill>
                  <a:srgbClr val="FFFFFF"/>
                </a:solidFill>
                <a:latin typeface="Calibri" pitchFamily="34" charset="0"/>
                <a:ea typeface="Calibri" pitchFamily="34" charset="-122"/>
                <a:cs typeface="Calibri" pitchFamily="34" charset="-120"/>
              </a:rPr>
              <a:t>National Education Board</a:t>
            </a:r>
            <a:endParaRPr lang="en-US" sz="1200" dirty="0"/>
          </a:p>
        </p:txBody>
      </p:sp>
      <p:sp>
        <p:nvSpPr>
          <p:cNvPr id="20" name="Text 18"/>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9FD8D3"/>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21" name="Text 19"/>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9FD8D3"/>
                </a:solidFill>
                <a:latin typeface="Calibri" pitchFamily="34" charset="0"/>
                <a:ea typeface="Calibri" pitchFamily="34" charset="-122"/>
                <a:cs typeface="Calibri" pitchFamily="34" charset="-120"/>
              </a:rPr>
              <a:t>1</a:t>
            </a:r>
            <a:endParaRPr lang="en-US" sz="9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2">
    <p:bg>
      <p:bgPr>
        <a:solidFill>
          <a:srgbClr val="014A52"/>
        </a:solidFill>
        <a:effectLst/>
      </p:bgPr>
    </p:bg>
    <p:spTree>
      <p:nvGrpSpPr>
        <p:cNvPr id="1" name=""/>
        <p:cNvGrpSpPr/>
        <p:nvPr/>
      </p:nvGrpSpPr>
      <p:grpSpPr>
        <a:xfrm>
          <a:off x="0" y="0"/>
          <a:ext cx="0" cy="0"/>
          <a:chOff x="0" y="0"/>
          <a:chExt cx="0" cy="0"/>
        </a:xfrm>
      </p:grpSpPr>
      <p:sp>
        <p:nvSpPr>
          <p:cNvPr id="2" name="Shape 0"/>
          <p:cNvSpPr/>
          <p:nvPr/>
        </p:nvSpPr>
        <p:spPr>
          <a:xfrm>
            <a:off x="8778240" y="-2011680"/>
            <a:ext cx="5943600" cy="5943600"/>
          </a:xfrm>
          <a:prstGeom prst="ellipse">
            <a:avLst/>
          </a:prstGeom>
          <a:solidFill>
            <a:srgbClr val="028090"/>
          </a:solidFill>
          <a:ln/>
        </p:spPr>
      </p:sp>
      <p:sp>
        <p:nvSpPr>
          <p:cNvPr id="3" name="Shape 1"/>
          <p:cNvSpPr/>
          <p:nvPr/>
        </p:nvSpPr>
        <p:spPr>
          <a:xfrm>
            <a:off x="10241280" y="4206240"/>
            <a:ext cx="3840480" cy="3840480"/>
          </a:xfrm>
          <a:prstGeom prst="ellipse">
            <a:avLst/>
          </a:prstGeom>
          <a:solidFill>
            <a:srgbClr val="00A896"/>
          </a:solidFill>
          <a:ln/>
        </p:spPr>
      </p:sp>
      <p:sp>
        <p:nvSpPr>
          <p:cNvPr id="4" name="Text 2"/>
          <p:cNvSpPr/>
          <p:nvPr/>
        </p:nvSpPr>
        <p:spPr>
          <a:xfrm>
            <a:off x="731520" y="2743200"/>
            <a:ext cx="9144000" cy="365760"/>
          </a:xfrm>
          <a:prstGeom prst="rect">
            <a:avLst/>
          </a:prstGeom>
          <a:noFill/>
          <a:ln/>
        </p:spPr>
        <p:txBody>
          <a:bodyPr wrap="square" rtlCol="0" anchor="ctr"/>
          <a:lstStyle/>
          <a:p>
            <a:pPr marL="0" indent="0">
              <a:buNone/>
            </a:pPr>
            <a:r>
              <a:rPr lang="en-US" sz="1400" b="1" kern="0" spc="200" dirty="0">
                <a:solidFill>
                  <a:srgbClr val="02C39A"/>
                </a:solidFill>
                <a:latin typeface="Calibri" pitchFamily="34" charset="0"/>
                <a:ea typeface="Calibri" pitchFamily="34" charset="-122"/>
                <a:cs typeface="Calibri" pitchFamily="34" charset="-120"/>
              </a:rPr>
              <a:t>PART ONE</a:t>
            </a:r>
            <a:endParaRPr lang="en-US" sz="1400" dirty="0"/>
          </a:p>
        </p:txBody>
      </p:sp>
      <p:sp>
        <p:nvSpPr>
          <p:cNvPr id="5" name="Text 3"/>
          <p:cNvSpPr/>
          <p:nvPr/>
        </p:nvSpPr>
        <p:spPr>
          <a:xfrm>
            <a:off x="731520" y="3108960"/>
            <a:ext cx="9601200" cy="1005840"/>
          </a:xfrm>
          <a:prstGeom prst="rect">
            <a:avLst/>
          </a:prstGeom>
          <a:noFill/>
          <a:ln/>
        </p:spPr>
        <p:txBody>
          <a:bodyPr wrap="square"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Week 11 — Evaluation Report</a:t>
            </a:r>
            <a:endParaRPr lang="en-US" sz="4000" dirty="0"/>
          </a:p>
        </p:txBody>
      </p:sp>
      <p:sp>
        <p:nvSpPr>
          <p:cNvPr id="6" name="Text 4"/>
          <p:cNvSpPr/>
          <p:nvPr/>
        </p:nvSpPr>
        <p:spPr>
          <a:xfrm>
            <a:off x="731520" y="4069080"/>
            <a:ext cx="8686800" cy="548640"/>
          </a:xfrm>
          <a:prstGeom prst="rect">
            <a:avLst/>
          </a:prstGeom>
          <a:noFill/>
          <a:ln/>
        </p:spPr>
        <p:txBody>
          <a:bodyPr wrap="square" rtlCol="0" anchor="ctr"/>
          <a:lstStyle/>
          <a:p>
            <a:pPr marL="0" indent="0">
              <a:buNone/>
            </a:pPr>
            <a:r>
              <a:rPr lang="en-US" sz="1600" dirty="0">
                <a:solidFill>
                  <a:srgbClr val="CADCFC"/>
                </a:solidFill>
                <a:latin typeface="Calibri" pitchFamily="34" charset="0"/>
                <a:ea typeface="Calibri" pitchFamily="34" charset="-122"/>
                <a:cs typeface="Calibri" pitchFamily="34" charset="-120"/>
              </a:rPr>
              <a:t>Student Sensitization Programme: Learning Needs, Facilities &amp; Inclusion</a:t>
            </a:r>
            <a:endParaRPr lang="en-US" sz="1600" dirty="0"/>
          </a:p>
        </p:txBody>
      </p:sp>
      <p:sp>
        <p:nvSpPr>
          <p:cNvPr id="7" name="Text 5"/>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9FD8D3"/>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8" name="Text 6"/>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9FD8D3"/>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EXECUTIVE SUMMARY</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Baseline (Week 2) vs. Follow-Up (Week 11) — 100 Students Each</a:t>
            </a:r>
            <a:endParaRPr lang="en-US" sz="2600" dirty="0"/>
          </a:p>
        </p:txBody>
      </p:sp>
      <p:sp>
        <p:nvSpPr>
          <p:cNvPr id="4" name="Shape 2"/>
          <p:cNvSpPr/>
          <p:nvPr/>
        </p:nvSpPr>
        <p:spPr>
          <a:xfrm>
            <a:off x="548640" y="1691640"/>
            <a:ext cx="3517392" cy="2103120"/>
          </a:xfrm>
          <a:prstGeom prst="roundRect">
            <a:avLst>
              <a:gd name="adj" fmla="val 5217"/>
            </a:avLst>
          </a:prstGeom>
          <a:solidFill>
            <a:srgbClr val="F4F9F8"/>
          </a:solidFill>
          <a:ln w="12700">
            <a:solidFill>
              <a:srgbClr val="DCEDEA"/>
            </a:solidFill>
            <a:prstDash val="solid"/>
          </a:ln>
        </p:spPr>
      </p:sp>
      <p:sp>
        <p:nvSpPr>
          <p:cNvPr id="5" name="Text 3"/>
          <p:cNvSpPr/>
          <p:nvPr/>
        </p:nvSpPr>
        <p:spPr>
          <a:xfrm>
            <a:off x="548640" y="1828800"/>
            <a:ext cx="3517392" cy="914400"/>
          </a:xfrm>
          <a:prstGeom prst="rect">
            <a:avLst/>
          </a:prstGeom>
          <a:noFill/>
          <a:ln/>
        </p:spPr>
        <p:txBody>
          <a:bodyPr wrap="square" rtlCol="0" anchor="ctr"/>
          <a:lstStyle/>
          <a:p>
            <a:pPr marL="0" indent="0" algn="ctr">
              <a:buNone/>
            </a:pPr>
            <a:r>
              <a:rPr lang="en-US" sz="3800" b="1" dirty="0">
                <a:solidFill>
                  <a:srgbClr val="028090"/>
                </a:solidFill>
                <a:latin typeface="Cambria" pitchFamily="34" charset="0"/>
                <a:ea typeface="Cambria" pitchFamily="34" charset="-122"/>
                <a:cs typeface="Cambria" pitchFamily="34" charset="-120"/>
              </a:rPr>
              <a:t>88%</a:t>
            </a:r>
            <a:endParaRPr lang="en-US" sz="3800" dirty="0"/>
          </a:p>
        </p:txBody>
      </p:sp>
      <p:sp>
        <p:nvSpPr>
          <p:cNvPr id="6" name="Text 4"/>
          <p:cNvSpPr/>
          <p:nvPr/>
        </p:nvSpPr>
        <p:spPr>
          <a:xfrm>
            <a:off x="685800" y="2743200"/>
            <a:ext cx="3243072" cy="960120"/>
          </a:xfrm>
          <a:prstGeom prst="rect">
            <a:avLst/>
          </a:prstGeom>
          <a:noFill/>
          <a:ln/>
        </p:spPr>
        <p:txBody>
          <a:bodyPr wrap="square" rtlCol="0" anchor="t"/>
          <a:lstStyle/>
          <a:p>
            <a:pPr marL="0" indent="0" algn="ctr">
              <a:buNone/>
            </a:pPr>
            <a:r>
              <a:rPr lang="en-US" sz="1050" dirty="0">
                <a:solidFill>
                  <a:srgbClr val="5A6E6E"/>
                </a:solidFill>
                <a:latin typeface="Calibri" pitchFamily="34" charset="0"/>
                <a:ea typeface="Calibri" pitchFamily="34" charset="-122"/>
                <a:cs typeface="Calibri" pitchFamily="34" charset="-120"/>
              </a:rPr>
              <a:t>of follow-up respondents reported becoming more aware of the issues covered by the programme</a:t>
            </a:r>
            <a:endParaRPr lang="en-US" sz="1050" dirty="0"/>
          </a:p>
        </p:txBody>
      </p:sp>
      <p:sp>
        <p:nvSpPr>
          <p:cNvPr id="7" name="Shape 5"/>
          <p:cNvSpPr/>
          <p:nvPr/>
        </p:nvSpPr>
        <p:spPr>
          <a:xfrm>
            <a:off x="4322064" y="1691640"/>
            <a:ext cx="3517392" cy="2103120"/>
          </a:xfrm>
          <a:prstGeom prst="roundRect">
            <a:avLst>
              <a:gd name="adj" fmla="val 5217"/>
            </a:avLst>
          </a:prstGeom>
          <a:solidFill>
            <a:srgbClr val="F4F9F8"/>
          </a:solidFill>
          <a:ln w="12700">
            <a:solidFill>
              <a:srgbClr val="DCEDEA"/>
            </a:solidFill>
            <a:prstDash val="solid"/>
          </a:ln>
        </p:spPr>
      </p:sp>
      <p:sp>
        <p:nvSpPr>
          <p:cNvPr id="8" name="Text 6"/>
          <p:cNvSpPr/>
          <p:nvPr/>
        </p:nvSpPr>
        <p:spPr>
          <a:xfrm>
            <a:off x="4322064" y="1828800"/>
            <a:ext cx="3517392" cy="914400"/>
          </a:xfrm>
          <a:prstGeom prst="rect">
            <a:avLst/>
          </a:prstGeom>
          <a:noFill/>
          <a:ln/>
        </p:spPr>
        <p:txBody>
          <a:bodyPr wrap="square" rtlCol="0" anchor="ctr"/>
          <a:lstStyle/>
          <a:p>
            <a:pPr marL="0" indent="0" algn="ctr">
              <a:buNone/>
            </a:pPr>
            <a:r>
              <a:rPr lang="en-US" sz="3800" b="1" dirty="0">
                <a:solidFill>
                  <a:srgbClr val="00A896"/>
                </a:solidFill>
                <a:latin typeface="Cambria" pitchFamily="34" charset="0"/>
                <a:ea typeface="Cambria" pitchFamily="34" charset="-122"/>
                <a:cs typeface="Cambria" pitchFamily="34" charset="-120"/>
              </a:rPr>
              <a:t>86%</a:t>
            </a:r>
            <a:endParaRPr lang="en-US" sz="3800" dirty="0"/>
          </a:p>
        </p:txBody>
      </p:sp>
      <p:sp>
        <p:nvSpPr>
          <p:cNvPr id="9" name="Text 7"/>
          <p:cNvSpPr/>
          <p:nvPr/>
        </p:nvSpPr>
        <p:spPr>
          <a:xfrm>
            <a:off x="4459224" y="2743200"/>
            <a:ext cx="3243072" cy="960120"/>
          </a:xfrm>
          <a:prstGeom prst="rect">
            <a:avLst/>
          </a:prstGeom>
          <a:noFill/>
          <a:ln/>
        </p:spPr>
        <p:txBody>
          <a:bodyPr wrap="square" rtlCol="0" anchor="t"/>
          <a:lstStyle/>
          <a:p>
            <a:pPr marL="0" indent="0" algn="ctr">
              <a:buNone/>
            </a:pPr>
            <a:r>
              <a:rPr lang="en-US" sz="1050" dirty="0">
                <a:solidFill>
                  <a:srgbClr val="5A6E6E"/>
                </a:solidFill>
                <a:latin typeface="Calibri" pitchFamily="34" charset="0"/>
                <a:ea typeface="Calibri" pitchFamily="34" charset="-122"/>
                <a:cs typeface="Calibri" pitchFamily="34" charset="-120"/>
              </a:rPr>
              <a:t>reported a positive shift in attitude since the programme began</a:t>
            </a:r>
            <a:endParaRPr lang="en-US" sz="1050" dirty="0"/>
          </a:p>
        </p:txBody>
      </p:sp>
      <p:sp>
        <p:nvSpPr>
          <p:cNvPr id="10" name="Shape 8"/>
          <p:cNvSpPr/>
          <p:nvPr/>
        </p:nvSpPr>
        <p:spPr>
          <a:xfrm>
            <a:off x="8095488" y="1691640"/>
            <a:ext cx="3517392" cy="2103120"/>
          </a:xfrm>
          <a:prstGeom prst="roundRect">
            <a:avLst>
              <a:gd name="adj" fmla="val 5217"/>
            </a:avLst>
          </a:prstGeom>
          <a:solidFill>
            <a:srgbClr val="F4F9F8"/>
          </a:solidFill>
          <a:ln w="12700">
            <a:solidFill>
              <a:srgbClr val="DCEDEA"/>
            </a:solidFill>
            <a:prstDash val="solid"/>
          </a:ln>
        </p:spPr>
      </p:sp>
      <p:sp>
        <p:nvSpPr>
          <p:cNvPr id="11" name="Text 9"/>
          <p:cNvSpPr/>
          <p:nvPr/>
        </p:nvSpPr>
        <p:spPr>
          <a:xfrm>
            <a:off x="8095488" y="1828800"/>
            <a:ext cx="3517392" cy="914400"/>
          </a:xfrm>
          <a:prstGeom prst="rect">
            <a:avLst/>
          </a:prstGeom>
          <a:noFill/>
          <a:ln/>
        </p:spPr>
        <p:txBody>
          <a:bodyPr wrap="square" rtlCol="0" anchor="ctr"/>
          <a:lstStyle/>
          <a:p>
            <a:pPr marL="0" indent="0" algn="ctr">
              <a:buNone/>
            </a:pPr>
            <a:r>
              <a:rPr lang="en-US" sz="3800" b="1" dirty="0">
                <a:solidFill>
                  <a:srgbClr val="02C39A"/>
                </a:solidFill>
                <a:latin typeface="Cambria" pitchFamily="34" charset="0"/>
                <a:ea typeface="Cambria" pitchFamily="34" charset="-122"/>
                <a:cs typeface="Cambria" pitchFamily="34" charset="-120"/>
              </a:rPr>
              <a:t>78%</a:t>
            </a:r>
            <a:endParaRPr lang="en-US" sz="3800" dirty="0"/>
          </a:p>
        </p:txBody>
      </p:sp>
      <p:sp>
        <p:nvSpPr>
          <p:cNvPr id="12" name="Text 10"/>
          <p:cNvSpPr/>
          <p:nvPr/>
        </p:nvSpPr>
        <p:spPr>
          <a:xfrm>
            <a:off x="8232648" y="2743200"/>
            <a:ext cx="3243072" cy="960120"/>
          </a:xfrm>
          <a:prstGeom prst="rect">
            <a:avLst/>
          </a:prstGeom>
          <a:noFill/>
          <a:ln/>
        </p:spPr>
        <p:txBody>
          <a:bodyPr wrap="square" rtlCol="0" anchor="t"/>
          <a:lstStyle/>
          <a:p>
            <a:pPr marL="0" indent="0" algn="ctr">
              <a:buNone/>
            </a:pPr>
            <a:r>
              <a:rPr lang="en-US" sz="1050" dirty="0">
                <a:solidFill>
                  <a:srgbClr val="5A6E6E"/>
                </a:solidFill>
                <a:latin typeface="Calibri" pitchFamily="34" charset="0"/>
                <a:ea typeface="Calibri" pitchFamily="34" charset="-122"/>
                <a:cs typeface="Calibri" pitchFamily="34" charset="-120"/>
              </a:rPr>
              <a:t>said they would recommend the programme to other classes</a:t>
            </a:r>
            <a:endParaRPr lang="en-US" sz="1050" dirty="0"/>
          </a:p>
        </p:txBody>
      </p:sp>
      <p:sp>
        <p:nvSpPr>
          <p:cNvPr id="13" name="Shape 11"/>
          <p:cNvSpPr/>
          <p:nvPr/>
        </p:nvSpPr>
        <p:spPr>
          <a:xfrm>
            <a:off x="548640" y="4160520"/>
            <a:ext cx="11064240" cy="1737360"/>
          </a:xfrm>
          <a:prstGeom prst="roundRect">
            <a:avLst>
              <a:gd name="adj" fmla="val 6316"/>
            </a:avLst>
          </a:prstGeom>
          <a:solidFill>
            <a:srgbClr val="014A52"/>
          </a:solidFill>
          <a:ln/>
        </p:spPr>
      </p:sp>
      <p:sp>
        <p:nvSpPr>
          <p:cNvPr id="14" name="Text 12"/>
          <p:cNvSpPr/>
          <p:nvPr/>
        </p:nvSpPr>
        <p:spPr>
          <a:xfrm>
            <a:off x="914400" y="4343400"/>
            <a:ext cx="10332720" cy="365760"/>
          </a:xfrm>
          <a:prstGeom prst="rect">
            <a:avLst/>
          </a:prstGeom>
          <a:noFill/>
          <a:ln/>
        </p:spPr>
        <p:txBody>
          <a:bodyPr wrap="square" rtlCol="0" anchor="ctr"/>
          <a:lstStyle/>
          <a:p>
            <a:pPr marL="0" indent="0">
              <a:buNone/>
            </a:pPr>
            <a:r>
              <a:rPr lang="en-US" sz="1350" b="1" dirty="0">
                <a:solidFill>
                  <a:srgbClr val="02C39A"/>
                </a:solidFill>
                <a:latin typeface="Calibri" pitchFamily="34" charset="0"/>
                <a:ea typeface="Calibri" pitchFamily="34" charset="-122"/>
                <a:cs typeface="Calibri" pitchFamily="34" charset="-120"/>
              </a:rPr>
              <a:t>Overall Finding</a:t>
            </a:r>
            <a:endParaRPr lang="en-US" sz="1350" dirty="0"/>
          </a:p>
        </p:txBody>
      </p:sp>
      <p:sp>
        <p:nvSpPr>
          <p:cNvPr id="15" name="Text 13"/>
          <p:cNvSpPr/>
          <p:nvPr/>
        </p:nvSpPr>
        <p:spPr>
          <a:xfrm>
            <a:off x="914400" y="4709160"/>
            <a:ext cx="10332720" cy="1097280"/>
          </a:xfrm>
          <a:prstGeom prst="rect">
            <a:avLst/>
          </a:prstGeom>
          <a:noFill/>
          <a:ln/>
        </p:spPr>
        <p:txBody>
          <a:bodyPr wrap="square" rtlCol="0" anchor="ctr"/>
          <a:lstStyle/>
          <a:p>
            <a:pPr marL="0" indent="0">
              <a:lnSpc>
                <a:spcPct val="130000"/>
              </a:lnSpc>
              <a:buNone/>
            </a:pPr>
            <a:r>
              <a:rPr lang="en-US" sz="1200" dirty="0">
                <a:solidFill>
                  <a:srgbClr val="FFFFFF"/>
                </a:solidFill>
                <a:latin typeface="Calibri" pitchFamily="34" charset="0"/>
                <a:ea typeface="Calibri" pitchFamily="34" charset="-122"/>
                <a:cs typeface="Calibri" pitchFamily="34" charset="-120"/>
              </a:rPr>
              <a:t>This report evaluates the impact of the student sensitization programme on Learning Needs, Facilities, and Gender &amp; Diversity, comparing a baseline needs-assessment survey (Week 2) with a follow-up survey (Week 11), each completed by 100 students. The comparison shows a broadly positive shift across all three areas measured. Facilities and accessibility remain areas for continued attention, consistent with priorities identified at baseline.</a:t>
            </a:r>
            <a:endParaRPr lang="en-US" sz="1200" dirty="0"/>
          </a:p>
        </p:txBody>
      </p:sp>
      <p:sp>
        <p:nvSpPr>
          <p:cNvPr id="16" name="Text 14"/>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17" name="Text 15"/>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BACKGROUND &amp; PURPOSE</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Why This Evaluation Was Conducted</a:t>
            </a:r>
            <a:endParaRPr lang="en-US" sz="2600" dirty="0"/>
          </a:p>
        </p:txBody>
      </p:sp>
      <p:sp>
        <p:nvSpPr>
          <p:cNvPr id="4" name="Shape 2"/>
          <p:cNvSpPr/>
          <p:nvPr/>
        </p:nvSpPr>
        <p:spPr>
          <a:xfrm>
            <a:off x="548640" y="1517904"/>
            <a:ext cx="11064240" cy="1487424"/>
          </a:xfrm>
          <a:prstGeom prst="roundRect">
            <a:avLst>
              <a:gd name="adj" fmla="val 4918"/>
            </a:avLst>
          </a:prstGeom>
          <a:solidFill>
            <a:srgbClr val="F4F9F8"/>
          </a:solidFill>
          <a:ln/>
        </p:spPr>
      </p:sp>
      <p:sp>
        <p:nvSpPr>
          <p:cNvPr id="5" name="Shape 3"/>
          <p:cNvSpPr/>
          <p:nvPr/>
        </p:nvSpPr>
        <p:spPr>
          <a:xfrm>
            <a:off x="777240" y="2051304"/>
            <a:ext cx="310896" cy="310896"/>
          </a:xfrm>
          <a:prstGeom prst="ellipse">
            <a:avLst/>
          </a:prstGeom>
          <a:solidFill>
            <a:srgbClr val="00A896"/>
          </a:solidFill>
          <a:ln/>
        </p:spPr>
      </p:sp>
      <p:sp>
        <p:nvSpPr>
          <p:cNvPr id="6" name="Text 4"/>
          <p:cNvSpPr/>
          <p:nvPr/>
        </p:nvSpPr>
        <p:spPr>
          <a:xfrm>
            <a:off x="777240" y="2051304"/>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7" name="Text 5"/>
          <p:cNvSpPr/>
          <p:nvPr/>
        </p:nvSpPr>
        <p:spPr>
          <a:xfrm>
            <a:off x="1280160" y="1517904"/>
            <a:ext cx="10149840" cy="1487424"/>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In Week 2, a baseline needs-assessment survey was conducted to understand students' learning needs, their experience of school facilities, and their perceptions of gender equality and diversity.</a:t>
            </a:r>
            <a:endParaRPr lang="en-US" sz="1250" dirty="0"/>
          </a:p>
        </p:txBody>
      </p:sp>
      <p:sp>
        <p:nvSpPr>
          <p:cNvPr id="8" name="Shape 6"/>
          <p:cNvSpPr/>
          <p:nvPr/>
        </p:nvSpPr>
        <p:spPr>
          <a:xfrm>
            <a:off x="548640" y="3133344"/>
            <a:ext cx="11064240" cy="1487424"/>
          </a:xfrm>
          <a:prstGeom prst="roundRect">
            <a:avLst>
              <a:gd name="adj" fmla="val 4918"/>
            </a:avLst>
          </a:prstGeom>
          <a:solidFill>
            <a:srgbClr val="FFFFFF"/>
          </a:solidFill>
          <a:ln/>
        </p:spPr>
      </p:sp>
      <p:sp>
        <p:nvSpPr>
          <p:cNvPr id="9" name="Shape 7"/>
          <p:cNvSpPr/>
          <p:nvPr/>
        </p:nvSpPr>
        <p:spPr>
          <a:xfrm>
            <a:off x="777240" y="3666744"/>
            <a:ext cx="310896" cy="310896"/>
          </a:xfrm>
          <a:prstGeom prst="ellipse">
            <a:avLst/>
          </a:prstGeom>
          <a:solidFill>
            <a:srgbClr val="00A896"/>
          </a:solidFill>
          <a:ln/>
        </p:spPr>
      </p:sp>
      <p:sp>
        <p:nvSpPr>
          <p:cNvPr id="10" name="Text 8"/>
          <p:cNvSpPr/>
          <p:nvPr/>
        </p:nvSpPr>
        <p:spPr>
          <a:xfrm>
            <a:off x="777240" y="3666744"/>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11" name="Text 9"/>
          <p:cNvSpPr/>
          <p:nvPr/>
        </p:nvSpPr>
        <p:spPr>
          <a:xfrm>
            <a:off x="1280160" y="3133344"/>
            <a:ext cx="10149840" cy="1487424"/>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The findings informed the design and priorities of a sensitization campaign delivered between Weeks 3 and 10, focused on inclusion, respect, accessibility and academic support.</a:t>
            </a:r>
            <a:endParaRPr lang="en-US" sz="1250" dirty="0"/>
          </a:p>
        </p:txBody>
      </p:sp>
      <p:sp>
        <p:nvSpPr>
          <p:cNvPr id="12" name="Shape 10"/>
          <p:cNvSpPr/>
          <p:nvPr/>
        </p:nvSpPr>
        <p:spPr>
          <a:xfrm>
            <a:off x="548640" y="4748784"/>
            <a:ext cx="11064240" cy="1487424"/>
          </a:xfrm>
          <a:prstGeom prst="roundRect">
            <a:avLst>
              <a:gd name="adj" fmla="val 4918"/>
            </a:avLst>
          </a:prstGeom>
          <a:solidFill>
            <a:srgbClr val="F4F9F8"/>
          </a:solidFill>
          <a:ln/>
        </p:spPr>
      </p:sp>
      <p:sp>
        <p:nvSpPr>
          <p:cNvPr id="13" name="Shape 11"/>
          <p:cNvSpPr/>
          <p:nvPr/>
        </p:nvSpPr>
        <p:spPr>
          <a:xfrm>
            <a:off x="777240" y="5282184"/>
            <a:ext cx="310896" cy="310896"/>
          </a:xfrm>
          <a:prstGeom prst="ellipse">
            <a:avLst/>
          </a:prstGeom>
          <a:solidFill>
            <a:srgbClr val="00A896"/>
          </a:solidFill>
          <a:ln/>
        </p:spPr>
      </p:sp>
      <p:sp>
        <p:nvSpPr>
          <p:cNvPr id="14" name="Text 12"/>
          <p:cNvSpPr/>
          <p:nvPr/>
        </p:nvSpPr>
        <p:spPr>
          <a:xfrm>
            <a:off x="777240" y="5282184"/>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15" name="Text 13"/>
          <p:cNvSpPr/>
          <p:nvPr/>
        </p:nvSpPr>
        <p:spPr>
          <a:xfrm>
            <a:off x="1280160" y="4748784"/>
            <a:ext cx="10149840" cy="1487424"/>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In Week 11, a follow-up survey was conducted with the same student population to measure change in awareness and attitude since the programme began, and to assess whether the priorities identified at baseline had been experienced as improving.</a:t>
            </a:r>
            <a:endParaRPr lang="en-US" sz="1250" dirty="0"/>
          </a:p>
        </p:txBody>
      </p:sp>
      <p:sp>
        <p:nvSpPr>
          <p:cNvPr id="16" name="Text 14"/>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17" name="Text 15"/>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METHODOLOGY</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Two Surveys, One Student Population</a:t>
            </a:r>
            <a:endParaRPr lang="en-US" sz="2600" dirty="0"/>
          </a:p>
        </p:txBody>
      </p:sp>
      <p:sp>
        <p:nvSpPr>
          <p:cNvPr id="4" name="Shape 2"/>
          <p:cNvSpPr/>
          <p:nvPr/>
        </p:nvSpPr>
        <p:spPr>
          <a:xfrm>
            <a:off x="548640" y="1554480"/>
            <a:ext cx="5349240" cy="2971800"/>
          </a:xfrm>
          <a:prstGeom prst="roundRect">
            <a:avLst>
              <a:gd name="adj" fmla="val 3692"/>
            </a:avLst>
          </a:prstGeom>
          <a:solidFill>
            <a:srgbClr val="F4F9F8"/>
          </a:solidFill>
          <a:ln/>
        </p:spPr>
      </p:sp>
      <p:sp>
        <p:nvSpPr>
          <p:cNvPr id="5" name="Text 3"/>
          <p:cNvSpPr/>
          <p:nvPr/>
        </p:nvSpPr>
        <p:spPr>
          <a:xfrm>
            <a:off x="822960" y="1737360"/>
            <a:ext cx="4800600" cy="457200"/>
          </a:xfrm>
          <a:prstGeom prst="rect">
            <a:avLst/>
          </a:prstGeom>
          <a:noFill/>
          <a:ln/>
        </p:spPr>
        <p:txBody>
          <a:bodyPr wrap="square" rtlCol="0" anchor="ctr"/>
          <a:lstStyle/>
          <a:p>
            <a:pPr marL="0" indent="0">
              <a:buNone/>
            </a:pPr>
            <a:r>
              <a:rPr lang="en-US" sz="1500" b="1" dirty="0">
                <a:solidFill>
                  <a:srgbClr val="014A52"/>
                </a:solidFill>
                <a:latin typeface="Calibri" pitchFamily="34" charset="0"/>
                <a:ea typeface="Calibri" pitchFamily="34" charset="-122"/>
                <a:cs typeface="Calibri" pitchFamily="34" charset="-120"/>
              </a:rPr>
              <a:t>Baseline Survey — Week 2</a:t>
            </a:r>
            <a:endParaRPr lang="en-US" sz="1500" dirty="0"/>
          </a:p>
        </p:txBody>
      </p:sp>
      <p:sp>
        <p:nvSpPr>
          <p:cNvPr id="6" name="Text 4"/>
          <p:cNvSpPr/>
          <p:nvPr/>
        </p:nvSpPr>
        <p:spPr>
          <a:xfrm>
            <a:off x="822960" y="2240280"/>
            <a:ext cx="4800600" cy="548640"/>
          </a:xfrm>
          <a:prstGeom prst="rect">
            <a:avLst/>
          </a:prstGeom>
          <a:noFill/>
          <a:ln/>
        </p:spPr>
        <p:txBody>
          <a:bodyPr wrap="square" rtlCol="0" anchor="t"/>
          <a:lstStyle/>
          <a:p>
            <a:pPr marL="0" indent="0">
              <a:lnSpc>
                <a:spcPct val="110000"/>
              </a:lnSpc>
              <a:buNone/>
            </a:pPr>
            <a:r>
              <a:rPr lang="en-US" sz="1100" dirty="0">
                <a:solidFill>
                  <a:srgbClr val="1C2B2B"/>
                </a:solidFill>
                <a:latin typeface="Calibri" pitchFamily="34" charset="0"/>
                <a:ea typeface="Calibri" pitchFamily="34" charset="-122"/>
                <a:cs typeface="Calibri" pitchFamily="34" charset="-120"/>
              </a:rPr>
              <a:t>•  Title: Student Survey — Learning Needs, Facilities &amp; Inclusion</a:t>
            </a:r>
            <a:endParaRPr lang="en-US" sz="1100" dirty="0"/>
          </a:p>
        </p:txBody>
      </p:sp>
      <p:sp>
        <p:nvSpPr>
          <p:cNvPr id="7" name="Text 5"/>
          <p:cNvSpPr/>
          <p:nvPr/>
        </p:nvSpPr>
        <p:spPr>
          <a:xfrm>
            <a:off x="822960" y="2807208"/>
            <a:ext cx="4800600" cy="548640"/>
          </a:xfrm>
          <a:prstGeom prst="rect">
            <a:avLst/>
          </a:prstGeom>
          <a:noFill/>
          <a:ln/>
        </p:spPr>
        <p:txBody>
          <a:bodyPr wrap="square" rtlCol="0" anchor="t"/>
          <a:lstStyle/>
          <a:p>
            <a:pPr marL="0" indent="0">
              <a:lnSpc>
                <a:spcPct val="110000"/>
              </a:lnSpc>
              <a:buNone/>
            </a:pPr>
            <a:r>
              <a:rPr lang="en-US" sz="1100" dirty="0">
                <a:solidFill>
                  <a:srgbClr val="1C2B2B"/>
                </a:solidFill>
                <a:latin typeface="Calibri" pitchFamily="34" charset="0"/>
                <a:ea typeface="Calibri" pitchFamily="34" charset="-122"/>
                <a:cs typeface="Calibri" pitchFamily="34" charset="-120"/>
              </a:rPr>
              <a:t>•  Format: Anonymous paper questionnaire, 20 questions across 3 sections</a:t>
            </a:r>
            <a:endParaRPr lang="en-US" sz="1100" dirty="0"/>
          </a:p>
        </p:txBody>
      </p:sp>
      <p:sp>
        <p:nvSpPr>
          <p:cNvPr id="8" name="Text 6"/>
          <p:cNvSpPr/>
          <p:nvPr/>
        </p:nvSpPr>
        <p:spPr>
          <a:xfrm>
            <a:off x="822960" y="3374136"/>
            <a:ext cx="4800600" cy="548640"/>
          </a:xfrm>
          <a:prstGeom prst="rect">
            <a:avLst/>
          </a:prstGeom>
          <a:noFill/>
          <a:ln/>
        </p:spPr>
        <p:txBody>
          <a:bodyPr wrap="square" rtlCol="0" anchor="t"/>
          <a:lstStyle/>
          <a:p>
            <a:pPr marL="0" indent="0">
              <a:lnSpc>
                <a:spcPct val="110000"/>
              </a:lnSpc>
              <a:buNone/>
            </a:pPr>
            <a:r>
              <a:rPr lang="en-US" sz="1100" dirty="0">
                <a:solidFill>
                  <a:srgbClr val="1C2B2B"/>
                </a:solidFill>
                <a:latin typeface="Calibri" pitchFamily="34" charset="0"/>
                <a:ea typeface="Calibri" pitchFamily="34" charset="-122"/>
                <a:cs typeface="Calibri" pitchFamily="34" charset="-120"/>
              </a:rPr>
              <a:t>•  Sample: 100 students, one class per grade level</a:t>
            </a:r>
            <a:endParaRPr lang="en-US" sz="1100" dirty="0"/>
          </a:p>
        </p:txBody>
      </p:sp>
      <p:sp>
        <p:nvSpPr>
          <p:cNvPr id="9" name="Shape 7"/>
          <p:cNvSpPr/>
          <p:nvPr/>
        </p:nvSpPr>
        <p:spPr>
          <a:xfrm>
            <a:off x="6263640" y="1554480"/>
            <a:ext cx="5349240" cy="2971800"/>
          </a:xfrm>
          <a:prstGeom prst="roundRect">
            <a:avLst>
              <a:gd name="adj" fmla="val 3692"/>
            </a:avLst>
          </a:prstGeom>
          <a:solidFill>
            <a:srgbClr val="F4F9F8"/>
          </a:solidFill>
          <a:ln/>
        </p:spPr>
      </p:sp>
      <p:sp>
        <p:nvSpPr>
          <p:cNvPr id="10" name="Text 8"/>
          <p:cNvSpPr/>
          <p:nvPr/>
        </p:nvSpPr>
        <p:spPr>
          <a:xfrm>
            <a:off x="6537960" y="1737360"/>
            <a:ext cx="4800600" cy="457200"/>
          </a:xfrm>
          <a:prstGeom prst="rect">
            <a:avLst/>
          </a:prstGeom>
          <a:noFill/>
          <a:ln/>
        </p:spPr>
        <p:txBody>
          <a:bodyPr wrap="square" rtlCol="0" anchor="ctr"/>
          <a:lstStyle/>
          <a:p>
            <a:pPr marL="0" indent="0">
              <a:buNone/>
            </a:pPr>
            <a:r>
              <a:rPr lang="en-US" sz="1500" b="1" dirty="0">
                <a:solidFill>
                  <a:srgbClr val="014A52"/>
                </a:solidFill>
                <a:latin typeface="Calibri" pitchFamily="34" charset="0"/>
                <a:ea typeface="Calibri" pitchFamily="34" charset="-122"/>
                <a:cs typeface="Calibri" pitchFamily="34" charset="-120"/>
              </a:rPr>
              <a:t>Follow-Up Survey — Week 11</a:t>
            </a:r>
            <a:endParaRPr lang="en-US" sz="1500" dirty="0"/>
          </a:p>
        </p:txBody>
      </p:sp>
      <p:sp>
        <p:nvSpPr>
          <p:cNvPr id="11" name="Text 9"/>
          <p:cNvSpPr/>
          <p:nvPr/>
        </p:nvSpPr>
        <p:spPr>
          <a:xfrm>
            <a:off x="6537960" y="2240280"/>
            <a:ext cx="4800600" cy="548640"/>
          </a:xfrm>
          <a:prstGeom prst="rect">
            <a:avLst/>
          </a:prstGeom>
          <a:noFill/>
          <a:ln/>
        </p:spPr>
        <p:txBody>
          <a:bodyPr wrap="square" rtlCol="0" anchor="t"/>
          <a:lstStyle/>
          <a:p>
            <a:pPr marL="0" indent="0">
              <a:lnSpc>
                <a:spcPct val="110000"/>
              </a:lnSpc>
              <a:buNone/>
            </a:pPr>
            <a:r>
              <a:rPr lang="en-US" sz="1100" dirty="0">
                <a:solidFill>
                  <a:srgbClr val="1C2B2B"/>
                </a:solidFill>
                <a:latin typeface="Calibri" pitchFamily="34" charset="0"/>
                <a:ea typeface="Calibri" pitchFamily="34" charset="-122"/>
                <a:cs typeface="Calibri" pitchFamily="34" charset="-120"/>
              </a:rPr>
              <a:t>•  Title: Student Follow-Up Survey — Change in Awareness &amp; Attitude</a:t>
            </a:r>
            <a:endParaRPr lang="en-US" sz="1100" dirty="0"/>
          </a:p>
        </p:txBody>
      </p:sp>
      <p:sp>
        <p:nvSpPr>
          <p:cNvPr id="12" name="Text 10"/>
          <p:cNvSpPr/>
          <p:nvPr/>
        </p:nvSpPr>
        <p:spPr>
          <a:xfrm>
            <a:off x="6537960" y="2807208"/>
            <a:ext cx="4800600" cy="548640"/>
          </a:xfrm>
          <a:prstGeom prst="rect">
            <a:avLst/>
          </a:prstGeom>
          <a:noFill/>
          <a:ln/>
        </p:spPr>
        <p:txBody>
          <a:bodyPr wrap="square" rtlCol="0" anchor="t"/>
          <a:lstStyle/>
          <a:p>
            <a:pPr marL="0" indent="0">
              <a:lnSpc>
                <a:spcPct val="110000"/>
              </a:lnSpc>
              <a:buNone/>
            </a:pPr>
            <a:r>
              <a:rPr lang="en-US" sz="1100" dirty="0">
                <a:solidFill>
                  <a:srgbClr val="1C2B2B"/>
                </a:solidFill>
                <a:latin typeface="Calibri" pitchFamily="34" charset="0"/>
                <a:ea typeface="Calibri" pitchFamily="34" charset="-122"/>
                <a:cs typeface="Calibri" pitchFamily="34" charset="-120"/>
              </a:rPr>
              <a:t>•  Format: Anonymous questionnaire, 18 questions across 5 sections</a:t>
            </a:r>
            <a:endParaRPr lang="en-US" sz="1100" dirty="0"/>
          </a:p>
        </p:txBody>
      </p:sp>
      <p:sp>
        <p:nvSpPr>
          <p:cNvPr id="13" name="Text 11"/>
          <p:cNvSpPr/>
          <p:nvPr/>
        </p:nvSpPr>
        <p:spPr>
          <a:xfrm>
            <a:off x="6537960" y="3374136"/>
            <a:ext cx="4800600" cy="548640"/>
          </a:xfrm>
          <a:prstGeom prst="rect">
            <a:avLst/>
          </a:prstGeom>
          <a:noFill/>
          <a:ln/>
        </p:spPr>
        <p:txBody>
          <a:bodyPr wrap="square" rtlCol="0" anchor="t"/>
          <a:lstStyle/>
          <a:p>
            <a:pPr marL="0" indent="0">
              <a:lnSpc>
                <a:spcPct val="110000"/>
              </a:lnSpc>
              <a:buNone/>
            </a:pPr>
            <a:r>
              <a:rPr lang="en-US" sz="1100" dirty="0">
                <a:solidFill>
                  <a:srgbClr val="1C2B2B"/>
                </a:solidFill>
                <a:latin typeface="Calibri" pitchFamily="34" charset="0"/>
                <a:ea typeface="Calibri" pitchFamily="34" charset="-122"/>
                <a:cs typeface="Calibri" pitchFamily="34" charset="-120"/>
              </a:rPr>
              <a:t>•  Sample: 100 students</a:t>
            </a:r>
            <a:endParaRPr lang="en-US" sz="1100" dirty="0"/>
          </a:p>
        </p:txBody>
      </p:sp>
      <p:sp>
        <p:nvSpPr>
          <p:cNvPr id="14" name="Text 12"/>
          <p:cNvSpPr/>
          <p:nvPr/>
        </p:nvSpPr>
        <p:spPr>
          <a:xfrm>
            <a:off x="6537960" y="3941064"/>
            <a:ext cx="4800600" cy="548640"/>
          </a:xfrm>
          <a:prstGeom prst="rect">
            <a:avLst/>
          </a:prstGeom>
          <a:noFill/>
          <a:ln/>
        </p:spPr>
        <p:txBody>
          <a:bodyPr wrap="square" rtlCol="0" anchor="t"/>
          <a:lstStyle/>
          <a:p>
            <a:pPr marL="0" indent="0">
              <a:lnSpc>
                <a:spcPct val="110000"/>
              </a:lnSpc>
              <a:buNone/>
            </a:pPr>
            <a:r>
              <a:rPr lang="en-US" sz="1100" dirty="0">
                <a:solidFill>
                  <a:srgbClr val="1C2B2B"/>
                </a:solidFill>
                <a:latin typeface="Calibri" pitchFamily="34" charset="0"/>
                <a:ea typeface="Calibri" pitchFamily="34" charset="-122"/>
                <a:cs typeface="Calibri" pitchFamily="34" charset="-120"/>
              </a:rPr>
              <a:t>•  Purpose: To measure change since baseline in awareness, attitude, learning support, facilities, and perceptions of equality and inclusion</a:t>
            </a:r>
            <a:endParaRPr lang="en-US" sz="1100" dirty="0"/>
          </a:p>
        </p:txBody>
      </p:sp>
      <p:sp>
        <p:nvSpPr>
          <p:cNvPr id="15" name="Shape 13"/>
          <p:cNvSpPr/>
          <p:nvPr/>
        </p:nvSpPr>
        <p:spPr>
          <a:xfrm>
            <a:off x="548640" y="4709160"/>
            <a:ext cx="11064240" cy="1234440"/>
          </a:xfrm>
          <a:prstGeom prst="roundRect">
            <a:avLst>
              <a:gd name="adj" fmla="val 7407"/>
            </a:avLst>
          </a:prstGeom>
          <a:solidFill>
            <a:srgbClr val="014A52"/>
          </a:solidFill>
          <a:ln/>
        </p:spPr>
      </p:sp>
      <p:sp>
        <p:nvSpPr>
          <p:cNvPr id="16" name="Text 14"/>
          <p:cNvSpPr/>
          <p:nvPr/>
        </p:nvSpPr>
        <p:spPr>
          <a:xfrm>
            <a:off x="914400" y="4846320"/>
            <a:ext cx="10332720" cy="1005840"/>
          </a:xfrm>
          <a:prstGeom prst="rect">
            <a:avLst/>
          </a:prstGeom>
          <a:noFill/>
          <a:ln/>
        </p:spPr>
        <p:txBody>
          <a:bodyPr wrap="square" rtlCol="0" anchor="ctr"/>
          <a:lstStyle/>
          <a:p>
            <a:pPr marL="0" indent="0">
              <a:lnSpc>
                <a:spcPct val="120000"/>
              </a:lnSpc>
              <a:buNone/>
            </a:pPr>
            <a:r>
              <a:rPr lang="en-US" sz="1100" i="1" dirty="0">
                <a:solidFill>
                  <a:srgbClr val="FFFFFF"/>
                </a:solidFill>
                <a:latin typeface="Calibri" pitchFamily="34" charset="0"/>
                <a:ea typeface="Calibri" pitchFamily="34" charset="-122"/>
                <a:cs typeface="Calibri" pitchFamily="34" charset="-120"/>
              </a:rPr>
              <a:t>Note: the follow-up survey asked students to rate change directly (e.g. “easier than before”), while the baseline survey measured absolute status at a single point in time. Where questions correspond, this report compares baseline status against the direction and scale of change reported at follow-up.</a:t>
            </a:r>
            <a:endParaRPr lang="en-US" sz="1100" dirty="0"/>
          </a:p>
        </p:txBody>
      </p:sp>
      <p:sp>
        <p:nvSpPr>
          <p:cNvPr id="17" name="Text 15"/>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18" name="Text 16"/>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BASELINE VS. FOLLOW-UP COMPARISON — 4.1</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Learning Needs</a:t>
            </a:r>
            <a:endParaRPr lang="en-US" sz="26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11064240" cy="3886200"/>
        </p:xfrm>
        <a:graphic>
          <a:graphicData uri="http://schemas.openxmlformats.org/drawingml/2006/table">
            <a:tbl>
              <a:tblPr/>
              <a:tblGrid>
                <a:gridCol w="2926080">
                  <a:extLst>
                    <a:ext uri="{9D8B030D-6E8A-4147-A177-3AD203B41FA5}">
                      <a16:colId xmlns:a16="http://schemas.microsoft.com/office/drawing/2014/main" val="20000"/>
                    </a:ext>
                  </a:extLst>
                </a:gridCol>
                <a:gridCol w="3840480">
                  <a:extLst>
                    <a:ext uri="{9D8B030D-6E8A-4147-A177-3AD203B41FA5}">
                      <a16:colId xmlns:a16="http://schemas.microsoft.com/office/drawing/2014/main" val="20001"/>
                    </a:ext>
                  </a:extLst>
                </a:gridCol>
                <a:gridCol w="4297680">
                  <a:extLst>
                    <a:ext uri="{9D8B030D-6E8A-4147-A177-3AD203B41FA5}">
                      <a16:colId xmlns:a16="http://schemas.microsoft.com/office/drawing/2014/main" val="20002"/>
                    </a:ext>
                  </a:extLst>
                </a:gridCol>
              </a:tblGrid>
              <a:tr h="777240">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Indicator</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Baseline (Week 2)</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Follow-Up (Week 11)</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7772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Find it easy to follow lessons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52% said “Always”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83% said easier (52% much easier, 31% a little easier)</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1"/>
                  </a:ext>
                </a:extLst>
              </a:tr>
              <a:tr h="7772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Comfortable asking teacher for help</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61% said “Yes”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68% said more comfortable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7772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Enough time to finish classwork</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57% said “Yes”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63% said “Yes”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3"/>
                  </a:ext>
                </a:extLst>
              </a:tr>
              <a:tr h="7772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Know where to get extra help</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68% said “Yes”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82% said “Yes”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bl>
          </a:graphicData>
        </a:graphic>
      </p:graphicFrame>
      <p:sp>
        <p:nvSpPr>
          <p:cNvPr id="5" name="Text 2"/>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6" name="Text 3"/>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BASELINE VS. FOLLOW-UP COMPARISON — 4.2</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Facilities</a:t>
            </a:r>
            <a:endParaRPr lang="en-US"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2011680"/>
          <a:ext cx="11064240" cy="2331720"/>
        </p:xfrm>
        <a:graphic>
          <a:graphicData uri="http://schemas.openxmlformats.org/drawingml/2006/table">
            <a:tbl>
              <a:tblPr/>
              <a:tblGrid>
                <a:gridCol w="2926080">
                  <a:extLst>
                    <a:ext uri="{9D8B030D-6E8A-4147-A177-3AD203B41FA5}">
                      <a16:colId xmlns:a16="http://schemas.microsoft.com/office/drawing/2014/main" val="20000"/>
                    </a:ext>
                  </a:extLst>
                </a:gridCol>
                <a:gridCol w="3840480">
                  <a:extLst>
                    <a:ext uri="{9D8B030D-6E8A-4147-A177-3AD203B41FA5}">
                      <a16:colId xmlns:a16="http://schemas.microsoft.com/office/drawing/2014/main" val="20001"/>
                    </a:ext>
                  </a:extLst>
                </a:gridCol>
                <a:gridCol w="4297680">
                  <a:extLst>
                    <a:ext uri="{9D8B030D-6E8A-4147-A177-3AD203B41FA5}">
                      <a16:colId xmlns:a16="http://schemas.microsoft.com/office/drawing/2014/main" val="20002"/>
                    </a:ext>
                  </a:extLst>
                </a:gridCol>
              </a:tblGrid>
              <a:tr h="777240">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Indicator</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Baseline (Week 2)</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Follow-Up (Week 11)</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7772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Facilities easy to use/reach</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86% said “Yes”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57% said easier; 29% about the same (86% combined)</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1"/>
                  </a:ext>
                </a:extLst>
              </a:tr>
              <a:tr h="7772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Feel safe moving around school</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89% said “Yes”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64% said safer; 25% about the same (89% combined)</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bl>
          </a:graphicData>
        </a:graphic>
      </p:graphicFrame>
      <p:sp>
        <p:nvSpPr>
          <p:cNvPr id="5" name="Text 2"/>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6" name="Text 3"/>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BASELINE VS. FOLLOW-UP COMPARISON — 4.3</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Gender &amp; Diversity</a:t>
            </a:r>
            <a:endParaRPr lang="en-US" sz="26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11064240" cy="3291840"/>
        </p:xfrm>
        <a:graphic>
          <a:graphicData uri="http://schemas.openxmlformats.org/drawingml/2006/table">
            <a:tbl>
              <a:tblPr/>
              <a:tblGrid>
                <a:gridCol w="2926080">
                  <a:extLst>
                    <a:ext uri="{9D8B030D-6E8A-4147-A177-3AD203B41FA5}">
                      <a16:colId xmlns:a16="http://schemas.microsoft.com/office/drawing/2014/main" val="20000"/>
                    </a:ext>
                  </a:extLst>
                </a:gridCol>
                <a:gridCol w="3840480">
                  <a:extLst>
                    <a:ext uri="{9D8B030D-6E8A-4147-A177-3AD203B41FA5}">
                      <a16:colId xmlns:a16="http://schemas.microsoft.com/office/drawing/2014/main" val="20001"/>
                    </a:ext>
                  </a:extLst>
                </a:gridCol>
                <a:gridCol w="4297680">
                  <a:extLst>
                    <a:ext uri="{9D8B030D-6E8A-4147-A177-3AD203B41FA5}">
                      <a16:colId xmlns:a16="http://schemas.microsoft.com/office/drawing/2014/main" val="20002"/>
                    </a:ext>
                  </a:extLst>
                </a:gridCol>
              </a:tblGrid>
              <a:tr h="548640">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Indicator</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Baseline (Week 2)</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Follow-Up (Week 11)</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548640">
                <a:tc>
                  <a:txBody>
                    <a:bodyPr/>
                    <a:lstStyle/>
                    <a:p>
                      <a:pPr marL="0" indent="0" algn="l">
                        <a:buNone/>
                      </a:pPr>
                      <a:r>
                        <a:rPr lang="en-US" sz="1050" b="1" dirty="0">
                          <a:solidFill>
                            <a:srgbClr val="1C2B2B"/>
                          </a:solidFill>
                          <a:latin typeface="Calibri" pitchFamily="34" charset="0"/>
                          <a:ea typeface="Calibri" pitchFamily="34" charset="-122"/>
                          <a:cs typeface="Calibri" pitchFamily="34" charset="-120"/>
                        </a:rPr>
                        <a:t>Boys and girls treated equally</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50" dirty="0">
                          <a:solidFill>
                            <a:srgbClr val="1C2B2B"/>
                          </a:solidFill>
                          <a:latin typeface="Calibri" pitchFamily="34" charset="0"/>
                          <a:ea typeface="Calibri" pitchFamily="34" charset="-122"/>
                          <a:cs typeface="Calibri" pitchFamily="34" charset="-120"/>
                        </a:rPr>
                        <a:t>74% said “Yes”</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50" dirty="0">
                          <a:solidFill>
                            <a:srgbClr val="1C2B2B"/>
                          </a:solidFill>
                          <a:latin typeface="Calibri" pitchFamily="34" charset="0"/>
                          <a:ea typeface="Calibri" pitchFamily="34" charset="-122"/>
                          <a:cs typeface="Calibri" pitchFamily="34" charset="-120"/>
                        </a:rPr>
                        <a:t>62% said more equally; 27% about the same (89% combined)</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1"/>
                  </a:ext>
                </a:extLst>
              </a:tr>
              <a:tr h="548640">
                <a:tc>
                  <a:txBody>
                    <a:bodyPr/>
                    <a:lstStyle/>
                    <a:p>
                      <a:pPr marL="0" indent="0" algn="l">
                        <a:buNone/>
                      </a:pPr>
                      <a:r>
                        <a:rPr lang="en-US" sz="1050" b="1" dirty="0">
                          <a:solidFill>
                            <a:srgbClr val="1C2B2B"/>
                          </a:solidFill>
                          <a:latin typeface="Calibri" pitchFamily="34" charset="0"/>
                          <a:ea typeface="Calibri" pitchFamily="34" charset="-122"/>
                          <a:cs typeface="Calibri" pitchFamily="34" charset="-120"/>
                        </a:rPr>
                        <a:t>Class respects different backgrounds</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50" dirty="0">
                          <a:solidFill>
                            <a:srgbClr val="1C2B2B"/>
                          </a:solidFill>
                          <a:latin typeface="Calibri" pitchFamily="34" charset="0"/>
                          <a:ea typeface="Calibri" pitchFamily="34" charset="-122"/>
                          <a:cs typeface="Calibri" pitchFamily="34" charset="-120"/>
                        </a:rPr>
                        <a:t>76% said “Yes”</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50" dirty="0">
                          <a:solidFill>
                            <a:srgbClr val="1C2B2B"/>
                          </a:solidFill>
                          <a:latin typeface="Calibri" pitchFamily="34" charset="0"/>
                          <a:ea typeface="Calibri" pitchFamily="34" charset="-122"/>
                          <a:cs typeface="Calibri" pitchFamily="34" charset="-120"/>
                        </a:rPr>
                        <a:t>66% said more; 25% about the same (91% combined)</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548640">
                <a:tc>
                  <a:txBody>
                    <a:bodyPr/>
                    <a:lstStyle/>
                    <a:p>
                      <a:pPr marL="0" indent="0" algn="l">
                        <a:buNone/>
                      </a:pPr>
                      <a:r>
                        <a:rPr lang="en-US" sz="1050" b="1" dirty="0">
                          <a:solidFill>
                            <a:srgbClr val="1C2B2B"/>
                          </a:solidFill>
                          <a:latin typeface="Calibri" pitchFamily="34" charset="0"/>
                          <a:ea typeface="Calibri" pitchFamily="34" charset="-122"/>
                          <a:cs typeface="Calibri" pitchFamily="34" charset="-120"/>
                        </a:rPr>
                        <a:t>Witnessed unkind comments</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50" dirty="0">
                          <a:solidFill>
                            <a:srgbClr val="1C2B2B"/>
                          </a:solidFill>
                          <a:latin typeface="Calibri" pitchFamily="34" charset="0"/>
                          <a:ea typeface="Calibri" pitchFamily="34" charset="-122"/>
                          <a:cs typeface="Calibri" pitchFamily="34" charset="-120"/>
                        </a:rPr>
                        <a:t>22% said “Yes” (baseline concern)</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50" dirty="0">
                          <a:solidFill>
                            <a:srgbClr val="1C2B2B"/>
                          </a:solidFill>
                          <a:latin typeface="Calibri" pitchFamily="34" charset="0"/>
                          <a:ea typeface="Calibri" pitchFamily="34" charset="-122"/>
                          <a:cs typeface="Calibri" pitchFamily="34" charset="-120"/>
                        </a:rPr>
                        <a:t>59% noticed fewer such comments since the programme</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3"/>
                  </a:ext>
                </a:extLst>
              </a:tr>
              <a:tr h="548640">
                <a:tc>
                  <a:txBody>
                    <a:bodyPr/>
                    <a:lstStyle/>
                    <a:p>
                      <a:pPr marL="0" indent="0" algn="l">
                        <a:buNone/>
                      </a:pPr>
                      <a:r>
                        <a:rPr lang="en-US" sz="1050" b="1" dirty="0">
                          <a:solidFill>
                            <a:srgbClr val="1C2B2B"/>
                          </a:solidFill>
                          <a:latin typeface="Calibri" pitchFamily="34" charset="0"/>
                          <a:ea typeface="Calibri" pitchFamily="34" charset="-122"/>
                          <a:cs typeface="Calibri" pitchFamily="34" charset="-120"/>
                        </a:rPr>
                        <a:t>Free to share opinions regardless of gender</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50" dirty="0">
                          <a:solidFill>
                            <a:srgbClr val="1C2B2B"/>
                          </a:solidFill>
                          <a:latin typeface="Calibri" pitchFamily="34" charset="0"/>
                          <a:ea typeface="Calibri" pitchFamily="34" charset="-122"/>
                          <a:cs typeface="Calibri" pitchFamily="34" charset="-120"/>
                        </a:rPr>
                        <a:t>71% said “Yes”</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50" dirty="0">
                          <a:solidFill>
                            <a:srgbClr val="1C2B2B"/>
                          </a:solidFill>
                          <a:latin typeface="Calibri" pitchFamily="34" charset="0"/>
                          <a:ea typeface="Calibri" pitchFamily="34" charset="-122"/>
                          <a:cs typeface="Calibri" pitchFamily="34" charset="-120"/>
                        </a:rPr>
                        <a:t>67% said more free; 24% about the same (91% combined)</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548640">
                <a:tc>
                  <a:txBody>
                    <a:bodyPr/>
                    <a:lstStyle/>
                    <a:p>
                      <a:pPr marL="0" indent="0" algn="l">
                        <a:buNone/>
                      </a:pPr>
                      <a:r>
                        <a:rPr lang="en-US" sz="1050" b="1" dirty="0">
                          <a:solidFill>
                            <a:srgbClr val="1C2B2B"/>
                          </a:solidFill>
                          <a:latin typeface="Calibri" pitchFamily="34" charset="0"/>
                          <a:ea typeface="Calibri" pitchFamily="34" charset="-122"/>
                          <a:cs typeface="Calibri" pitchFamily="34" charset="-120"/>
                        </a:rPr>
                        <a:t>Equal chances in activities/sports/leadership</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50" dirty="0">
                          <a:solidFill>
                            <a:srgbClr val="1C2B2B"/>
                          </a:solidFill>
                          <a:latin typeface="Calibri" pitchFamily="34" charset="0"/>
                          <a:ea typeface="Calibri" pitchFamily="34" charset="-122"/>
                          <a:cs typeface="Calibri" pitchFamily="34" charset="-120"/>
                        </a:rPr>
                        <a:t>73% said “Yes”</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50" dirty="0">
                          <a:solidFill>
                            <a:srgbClr val="1C2B2B"/>
                          </a:solidFill>
                          <a:latin typeface="Calibri" pitchFamily="34" charset="0"/>
                          <a:ea typeface="Calibri" pitchFamily="34" charset="-122"/>
                          <a:cs typeface="Calibri" pitchFamily="34" charset="-120"/>
                        </a:rPr>
                        <a:t>65% said more equal; 26% about the same (91% combined)</a:t>
                      </a:r>
                      <a:endParaRPr lang="en-US" sz="10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5"/>
                  </a:ext>
                </a:extLst>
              </a:tr>
            </a:tbl>
          </a:graphicData>
        </a:graphic>
      </p:graphicFrame>
      <p:sp>
        <p:nvSpPr>
          <p:cNvPr id="5" name="Text 2"/>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6" name="Text 3"/>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FOLLOW-UP SURVEY FINDINGS — 5.1</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Section A: Overall Change Since the Programme</a:t>
            </a:r>
            <a:endParaRPr lang="en-US" sz="26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4279392"/>
        </p:xfrm>
        <a:graphic>
          <a:graphicData uri="http://schemas.openxmlformats.org/drawingml/2006/table">
            <a:tbl>
              <a:tblPr/>
              <a:tblGrid>
                <a:gridCol w="36576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329184">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Question</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Response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Students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329184">
                <a:tc>
                  <a:txBody>
                    <a:bodyPr/>
                    <a:lstStyle/>
                    <a:p>
                      <a:pPr marL="0" indent="0" algn="l">
                        <a:buNone/>
                      </a:pPr>
                      <a:r>
                        <a:rPr lang="en-US" sz="1000" b="1" dirty="0">
                          <a:solidFill>
                            <a:srgbClr val="1C2B2B"/>
                          </a:solidFill>
                          <a:latin typeface="Calibri" pitchFamily="34" charset="0"/>
                          <a:ea typeface="Calibri" pitchFamily="34" charset="-122"/>
                          <a:cs typeface="Calibri" pitchFamily="34" charset="-120"/>
                        </a:rPr>
                        <a:t>1. Understanding of topics</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Improved a lot</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58</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58%</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1"/>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Improved a little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29</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29%</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Stayed the same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11</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11%</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3"/>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Got worse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329184">
                <a:tc>
                  <a:txBody>
                    <a:bodyPr/>
                    <a:lstStyle/>
                    <a:p>
                      <a:pPr marL="0" indent="0" algn="l">
                        <a:buNone/>
                      </a:pPr>
                      <a:r>
                        <a:rPr lang="en-US" sz="1000" b="1" dirty="0">
                          <a:solidFill>
                            <a:srgbClr val="1C2B2B"/>
                          </a:solidFill>
                          <a:latin typeface="Calibri" pitchFamily="34" charset="0"/>
                          <a:ea typeface="Calibri" pitchFamily="34" charset="-122"/>
                          <a:cs typeface="Calibri" pitchFamily="34" charset="-120"/>
                        </a:rPr>
                        <a:t>2. Awareness of issues</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Much more aware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61</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61%</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5"/>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A little more aware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27</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27%</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About the same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10</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10%</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7"/>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Less aware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r h="329184">
                <a:tc>
                  <a:txBody>
                    <a:bodyPr/>
                    <a:lstStyle/>
                    <a:p>
                      <a:pPr marL="0" indent="0" algn="l">
                        <a:buNone/>
                      </a:pPr>
                      <a:r>
                        <a:rPr lang="en-US" sz="1000" b="1" dirty="0">
                          <a:solidFill>
                            <a:srgbClr val="1C2B2B"/>
                          </a:solidFill>
                          <a:latin typeface="Calibri" pitchFamily="34" charset="0"/>
                          <a:ea typeface="Calibri" pitchFamily="34" charset="-122"/>
                          <a:cs typeface="Calibri" pitchFamily="34" charset="-120"/>
                        </a:rPr>
                        <a:t>3. Attitude / way of thinking</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Yes, a lot</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55</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55%</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9"/>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Yes, a little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31</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31%</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0"/>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No change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11</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11%</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11"/>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Not sure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3</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3%</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2"/>
                  </a:ext>
                </a:extLst>
              </a:tr>
            </a:tbl>
          </a:graphicData>
        </a:graphic>
      </p:graphicFrame>
      <p:sp>
        <p:nvSpPr>
          <p:cNvPr id="5" name="Text 2"/>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6" name="Text 3"/>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FOLLOW-UP SURVEY FINDINGS — 5.1 (CONTINUED)</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Question 4: What Helped Change Attitudes</a:t>
            </a:r>
            <a:endParaRPr lang="en-US" sz="26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11064240" cy="3291840"/>
        </p:xfrm>
        <a:graphic>
          <a:graphicData uri="http://schemas.openxmlformats.org/drawingml/2006/table">
            <a:tbl>
              <a:tblPr/>
              <a:tblGrid>
                <a:gridCol w="685800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tblGrid>
              <a:tr h="548640">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Factor</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Students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5486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Classroom discussions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32</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32%</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1"/>
                  </a:ext>
                </a:extLst>
              </a:tr>
              <a:tr h="5486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Activities and group work</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25</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25%</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5486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Teacher explanations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21</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21%</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3"/>
                  </a:ext>
                </a:extLst>
              </a:tr>
              <a:tr h="5486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Stories, examples and videos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14</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14%</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5486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Discussions with classmates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5"/>
                  </a:ext>
                </a:extLst>
              </a:tr>
            </a:tbl>
          </a:graphicData>
        </a:graphic>
      </p:graphicFrame>
      <p:sp>
        <p:nvSpPr>
          <p:cNvPr id="5" name="Text 2"/>
          <p:cNvSpPr/>
          <p:nvPr/>
        </p:nvSpPr>
        <p:spPr>
          <a:xfrm>
            <a:off x="548640" y="6126480"/>
            <a:ext cx="11064240" cy="457200"/>
          </a:xfrm>
          <a:prstGeom prst="rect">
            <a:avLst/>
          </a:prstGeom>
          <a:noFill/>
          <a:ln/>
        </p:spPr>
        <p:txBody>
          <a:bodyPr wrap="square" rtlCol="0" anchor="ctr"/>
          <a:lstStyle/>
          <a:p>
            <a:pPr marL="0" indent="0">
              <a:buNone/>
            </a:pPr>
            <a:r>
              <a:rPr lang="en-US" sz="1050" i="1" dirty="0">
                <a:solidFill>
                  <a:srgbClr val="5A6E6E"/>
                </a:solidFill>
                <a:latin typeface="Calibri" pitchFamily="34" charset="0"/>
                <a:ea typeface="Calibri" pitchFamily="34" charset="-122"/>
                <a:cs typeface="Calibri" pitchFamily="34" charset="-120"/>
              </a:rPr>
              <a:t>Question 4 asked students what helped change their attitude, following on from Question 3.</a:t>
            </a:r>
            <a:endParaRPr lang="en-US" sz="1050" dirty="0"/>
          </a:p>
        </p:txBody>
      </p:sp>
      <p:sp>
        <p:nvSpPr>
          <p:cNvPr id="6" name="Text 3"/>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7" name="Text 4"/>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FOLLOW-UP SURVEY FINDINGS — 5.2</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Section B: Learning Needs Revisited</a:t>
            </a:r>
            <a:endParaRPr lang="en-US" sz="26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4279392"/>
        </p:xfrm>
        <a:graphic>
          <a:graphicData uri="http://schemas.openxmlformats.org/drawingml/2006/table">
            <a:tbl>
              <a:tblPr/>
              <a:tblGrid>
                <a:gridCol w="36576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329184">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Question</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Response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Students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329184">
                <a:tc>
                  <a:txBody>
                    <a:bodyPr/>
                    <a:lstStyle/>
                    <a:p>
                      <a:pPr marL="0" indent="0" algn="l">
                        <a:buNone/>
                      </a:pPr>
                      <a:r>
                        <a:rPr lang="en-US" sz="1000" b="1" dirty="0">
                          <a:solidFill>
                            <a:srgbClr val="1C2B2B"/>
                          </a:solidFill>
                          <a:latin typeface="Calibri" pitchFamily="34" charset="0"/>
                          <a:ea typeface="Calibri" pitchFamily="34" charset="-122"/>
                          <a:cs typeface="Calibri" pitchFamily="34" charset="-120"/>
                        </a:rPr>
                        <a:t>5. Following lessons</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Much easier</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52</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52%</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1"/>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A little easier</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31</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31%</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About the same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14</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14%</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3"/>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Harder</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3</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3%</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329184">
                <a:tc>
                  <a:txBody>
                    <a:bodyPr/>
                    <a:lstStyle/>
                    <a:p>
                      <a:pPr marL="0" indent="0" algn="l">
                        <a:buNone/>
                      </a:pPr>
                      <a:r>
                        <a:rPr lang="en-US" sz="1000" b="1" dirty="0">
                          <a:solidFill>
                            <a:srgbClr val="1C2B2B"/>
                          </a:solidFill>
                          <a:latin typeface="Calibri" pitchFamily="34" charset="0"/>
                          <a:ea typeface="Calibri" pitchFamily="34" charset="-122"/>
                          <a:cs typeface="Calibri" pitchFamily="34" charset="-120"/>
                        </a:rPr>
                        <a:t>6. Asking teachers for help</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Yes</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68</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68%</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5"/>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About the same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24</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24%</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No</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8</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8%</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7"/>
                  </a:ext>
                </a:extLst>
              </a:tr>
              <a:tr h="329184">
                <a:tc>
                  <a:txBody>
                    <a:bodyPr/>
                    <a:lstStyle/>
                    <a:p>
                      <a:pPr marL="0" indent="0" algn="l">
                        <a:buNone/>
                      </a:pPr>
                      <a:r>
                        <a:rPr lang="en-US" sz="1000" b="1" dirty="0">
                          <a:solidFill>
                            <a:srgbClr val="1C2B2B"/>
                          </a:solidFill>
                          <a:latin typeface="Calibri" pitchFamily="34" charset="0"/>
                          <a:ea typeface="Calibri" pitchFamily="34" charset="-122"/>
                          <a:cs typeface="Calibri" pitchFamily="34" charset="-120"/>
                        </a:rPr>
                        <a:t>7. Enough time for classwork</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Yes</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63</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63%</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No</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12</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12%</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9"/>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Sometimes</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25</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25%</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0"/>
                  </a:ext>
                </a:extLst>
              </a:tr>
              <a:tr h="329184">
                <a:tc>
                  <a:txBody>
                    <a:bodyPr/>
                    <a:lstStyle/>
                    <a:p>
                      <a:pPr marL="0" indent="0" algn="l">
                        <a:buNone/>
                      </a:pPr>
                      <a:r>
                        <a:rPr lang="en-US" sz="1000" b="1" dirty="0">
                          <a:solidFill>
                            <a:srgbClr val="1C2B2B"/>
                          </a:solidFill>
                          <a:latin typeface="Calibri" pitchFamily="34" charset="0"/>
                          <a:ea typeface="Calibri" pitchFamily="34" charset="-122"/>
                          <a:cs typeface="Calibri" pitchFamily="34" charset="-120"/>
                        </a:rPr>
                        <a:t>8. Know where to get extra help</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Yes</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82</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82%</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11"/>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No</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18</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18%</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2"/>
                  </a:ext>
                </a:extLst>
              </a:tr>
            </a:tbl>
          </a:graphicData>
        </a:graphic>
      </p:graphicFrame>
      <p:sp>
        <p:nvSpPr>
          <p:cNvPr id="5" name="Text 2"/>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6" name="Text 3"/>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FOLLOW-UP SURVEY FINDINGS — 5.3</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Section C: Facilities Revisited</a:t>
            </a:r>
            <a:endParaRPr lang="en-US" sz="26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3785616"/>
        </p:xfrm>
        <a:graphic>
          <a:graphicData uri="http://schemas.openxmlformats.org/drawingml/2006/table">
            <a:tbl>
              <a:tblPr/>
              <a:tblGrid>
                <a:gridCol w="36576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420624">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Question</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Response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Students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420624">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9. Access to school facilities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Yes, easier</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57</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57%</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1"/>
                  </a:ext>
                </a:extLst>
              </a:tr>
              <a:tr h="420624">
                <a:tc>
                  <a:txBody>
                    <a:bodyPr/>
                    <a:lstStyle/>
                    <a:p>
                      <a:pPr marL="0" indent="0" algn="l">
                        <a:buNone/>
                      </a:pP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About the same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29</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29%</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420624">
                <a:tc>
                  <a:txBody>
                    <a:bodyPr/>
                    <a:lstStyle/>
                    <a:p>
                      <a:pPr marL="0" indent="0" algn="l">
                        <a:buNone/>
                      </a:pP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No</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3"/>
                  </a:ext>
                </a:extLst>
              </a:tr>
              <a:tr h="420624">
                <a:tc>
                  <a:txBody>
                    <a:bodyPr/>
                    <a:lstStyle/>
                    <a:p>
                      <a:pPr marL="0" indent="0" algn="l">
                        <a:buNone/>
                      </a:pP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Not sure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420624">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10. Feeling safer around school</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Yes, safer</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64</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64%</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5"/>
                  </a:ext>
                </a:extLst>
              </a:tr>
              <a:tr h="420624">
                <a:tc>
                  <a:txBody>
                    <a:bodyPr/>
                    <a:lstStyle/>
                    <a:p>
                      <a:pPr marL="0" indent="0" algn="l">
                        <a:buNone/>
                      </a:pP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About the same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25</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25%</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420624">
                <a:tc>
                  <a:txBody>
                    <a:bodyPr/>
                    <a:lstStyle/>
                    <a:p>
                      <a:pPr marL="0" indent="0" algn="l">
                        <a:buNone/>
                      </a:pP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No</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7"/>
                  </a:ext>
                </a:extLst>
              </a:tr>
              <a:tr h="420624">
                <a:tc>
                  <a:txBody>
                    <a:bodyPr/>
                    <a:lstStyle/>
                    <a:p>
                      <a:pPr marL="0" indent="0" algn="l">
                        <a:buNone/>
                      </a:pP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Sometimes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bl>
          </a:graphicData>
        </a:graphic>
      </p:graphicFrame>
      <p:sp>
        <p:nvSpPr>
          <p:cNvPr id="5" name="Text 2"/>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6" name="Text 3"/>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FOLLOW-UP SURVEY FINDINGS — 5.4</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Section D: Gender &amp; Diversity (Q11–Q13)</a:t>
            </a:r>
            <a:endParaRPr lang="en-US" sz="26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64240" cy="4279392"/>
        </p:xfrm>
        <a:graphic>
          <a:graphicData uri="http://schemas.openxmlformats.org/drawingml/2006/table">
            <a:tbl>
              <a:tblPr/>
              <a:tblGrid>
                <a:gridCol w="36576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329184">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Question</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Response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Students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329184">
                <a:tc>
                  <a:txBody>
                    <a:bodyPr/>
                    <a:lstStyle/>
                    <a:p>
                      <a:pPr marL="0" indent="0" algn="l">
                        <a:buNone/>
                      </a:pPr>
                      <a:r>
                        <a:rPr lang="en-US" sz="1000" b="1" dirty="0">
                          <a:solidFill>
                            <a:srgbClr val="1C2B2B"/>
                          </a:solidFill>
                          <a:latin typeface="Calibri" pitchFamily="34" charset="0"/>
                          <a:ea typeface="Calibri" pitchFamily="34" charset="-122"/>
                          <a:cs typeface="Calibri" pitchFamily="34" charset="-120"/>
                        </a:rPr>
                        <a:t>11. Equal treatment of boys and girls</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Yes, more equally</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62</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62%</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1"/>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About the same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27</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27%</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No</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6</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6%</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3"/>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Not sure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329184">
                <a:tc>
                  <a:txBody>
                    <a:bodyPr/>
                    <a:lstStyle/>
                    <a:p>
                      <a:pPr marL="0" indent="0" algn="l">
                        <a:buNone/>
                      </a:pPr>
                      <a:r>
                        <a:rPr lang="en-US" sz="1000" b="1" dirty="0">
                          <a:solidFill>
                            <a:srgbClr val="1C2B2B"/>
                          </a:solidFill>
                          <a:latin typeface="Calibri" pitchFamily="34" charset="0"/>
                          <a:ea typeface="Calibri" pitchFamily="34" charset="-122"/>
                          <a:cs typeface="Calibri" pitchFamily="34" charset="-120"/>
                        </a:rPr>
                        <a:t>12. Respect for different backgrounds</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Yes, more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66</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66%</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5"/>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About the same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25</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25%</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Less</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4</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4%</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7"/>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Not sure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r h="329184">
                <a:tc>
                  <a:txBody>
                    <a:bodyPr/>
                    <a:lstStyle/>
                    <a:p>
                      <a:pPr marL="0" indent="0" algn="l">
                        <a:buNone/>
                      </a:pPr>
                      <a:r>
                        <a:rPr lang="en-US" sz="1000" b="1" dirty="0">
                          <a:solidFill>
                            <a:srgbClr val="1C2B2B"/>
                          </a:solidFill>
                          <a:latin typeface="Calibri" pitchFamily="34" charset="0"/>
                          <a:ea typeface="Calibri" pitchFamily="34" charset="-122"/>
                          <a:cs typeface="Calibri" pitchFamily="34" charset="-120"/>
                        </a:rPr>
                        <a:t>13. Unkind comments</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Yes, fewer</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59</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59%</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9"/>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About the same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29</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29%</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0"/>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No, more</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5%</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11"/>
                  </a:ext>
                </a:extLst>
              </a:tr>
              <a:tr h="329184">
                <a:tc>
                  <a:txBody>
                    <a:bodyPr/>
                    <a:lstStyle/>
                    <a:p>
                      <a:pPr marL="0" indent="0" algn="l">
                        <a:buNone/>
                      </a:pP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Prefer not to say</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7</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000" dirty="0">
                          <a:solidFill>
                            <a:srgbClr val="1C2B2B"/>
                          </a:solidFill>
                          <a:latin typeface="Calibri" pitchFamily="34" charset="0"/>
                          <a:ea typeface="Calibri" pitchFamily="34" charset="-122"/>
                          <a:cs typeface="Calibri" pitchFamily="34" charset="-120"/>
                        </a:rPr>
                        <a:t>7%</a:t>
                      </a:r>
                      <a:endParaRPr lang="en-US" sz="10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12"/>
                  </a:ext>
                </a:extLst>
              </a:tr>
            </a:tbl>
          </a:graphicData>
        </a:graphic>
      </p:graphicFrame>
      <p:sp>
        <p:nvSpPr>
          <p:cNvPr id="5" name="Text 2"/>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6" name="Text 3"/>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FOLLOW-UP SURVEY FINDINGS — 5.4 (CONTINUED)</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Section D: Gender &amp; Diversity (Q14–Q15)</a:t>
            </a:r>
            <a:endParaRPr lang="en-US" sz="2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3785616"/>
        </p:xfrm>
        <a:graphic>
          <a:graphicData uri="http://schemas.openxmlformats.org/drawingml/2006/table">
            <a:tbl>
              <a:tblPr/>
              <a:tblGrid>
                <a:gridCol w="36576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420624">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Question</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Response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Students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420624">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14. Freedom to share opinions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Yes, more free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67</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67%</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1"/>
                  </a:ext>
                </a:extLst>
              </a:tr>
              <a:tr h="420624">
                <a:tc>
                  <a:txBody>
                    <a:bodyPr/>
                    <a:lstStyle/>
                    <a:p>
                      <a:pPr marL="0" indent="0" algn="l">
                        <a:buNone/>
                      </a:pP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About the same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24</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24%</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420624">
                <a:tc>
                  <a:txBody>
                    <a:bodyPr/>
                    <a:lstStyle/>
                    <a:p>
                      <a:pPr marL="0" indent="0" algn="l">
                        <a:buNone/>
                      </a:pP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No</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3"/>
                  </a:ext>
                </a:extLst>
              </a:tr>
              <a:tr h="420624">
                <a:tc>
                  <a:txBody>
                    <a:bodyPr/>
                    <a:lstStyle/>
                    <a:p>
                      <a:pPr marL="0" indent="0" algn="l">
                        <a:buNone/>
                      </a:pP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Not sure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420624">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15. Equal opportunities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Yes, more equal</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65</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65%</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5"/>
                  </a:ext>
                </a:extLst>
              </a:tr>
              <a:tr h="420624">
                <a:tc>
                  <a:txBody>
                    <a:bodyPr/>
                    <a:lstStyle/>
                    <a:p>
                      <a:pPr marL="0" indent="0" algn="l">
                        <a:buNone/>
                      </a:pP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About the same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26</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26%</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r h="420624">
                <a:tc>
                  <a:txBody>
                    <a:bodyPr/>
                    <a:lstStyle/>
                    <a:p>
                      <a:pPr marL="0" indent="0" algn="l">
                        <a:buNone/>
                      </a:pP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No</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7"/>
                  </a:ext>
                </a:extLst>
              </a:tr>
              <a:tr h="420624">
                <a:tc>
                  <a:txBody>
                    <a:bodyPr/>
                    <a:lstStyle/>
                    <a:p>
                      <a:pPr marL="0" indent="0" algn="l">
                        <a:buNone/>
                      </a:pP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Not sure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8"/>
                  </a:ext>
                </a:extLst>
              </a:tr>
            </a:tbl>
          </a:graphicData>
        </a:graphic>
      </p:graphicFrame>
      <p:sp>
        <p:nvSpPr>
          <p:cNvPr id="5" name="Text 2"/>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6" name="Text 3"/>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FOLLOW-UP SURVEY FINDINGS — 5.5</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Section E: Overall Reflection (Q16–Q17)</a:t>
            </a:r>
            <a:endParaRPr lang="en-US" sz="2600" dirty="0"/>
          </a:p>
        </p:txBody>
      </p:sp>
      <p:sp>
        <p:nvSpPr>
          <p:cNvPr id="4" name="Text 2"/>
          <p:cNvSpPr/>
          <p:nvPr/>
        </p:nvSpPr>
        <p:spPr>
          <a:xfrm>
            <a:off x="548640" y="1417320"/>
            <a:ext cx="11064240" cy="320040"/>
          </a:xfrm>
          <a:prstGeom prst="rect">
            <a:avLst/>
          </a:prstGeom>
          <a:noFill/>
          <a:ln/>
        </p:spPr>
        <p:txBody>
          <a:bodyPr wrap="square" rtlCol="0" anchor="ctr"/>
          <a:lstStyle/>
          <a:p>
            <a:pPr marL="0" indent="0">
              <a:buNone/>
            </a:pPr>
            <a:r>
              <a:rPr lang="en-US" sz="1250" b="1" dirty="0">
                <a:solidFill>
                  <a:srgbClr val="014A52"/>
                </a:solidFill>
                <a:latin typeface="Calibri" pitchFamily="34" charset="0"/>
                <a:ea typeface="Calibri" pitchFamily="34" charset="-122"/>
                <a:cs typeface="Calibri" pitchFamily="34" charset="-120"/>
              </a:rPr>
              <a:t>Q16 — Most important things students learned or realized</a:t>
            </a:r>
            <a:endParaRPr lang="en-US" sz="125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5394960" cy="2194560"/>
        </p:xfrm>
        <a:graphic>
          <a:graphicData uri="http://schemas.openxmlformats.org/drawingml/2006/table">
            <a:tbl>
              <a:tblPr/>
              <a:tblGrid>
                <a:gridCol w="310896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tblGrid>
              <a:tr h="365760">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Response theme</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Students</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365760">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Respecting differences and diversity</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28</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28%</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365760">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Treating everyone equally</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24</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24%</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2"/>
                  </a:ext>
                </a:extLst>
              </a:tr>
              <a:tr h="365760">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Being more confident about sharing opinions</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18</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18%</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365760">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Understanding different learning needs</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16</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16%</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4"/>
                  </a:ext>
                </a:extLst>
              </a:tr>
              <a:tr h="365760">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Importance of kindness and inclusion</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14</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14%</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bl>
          </a:graphicData>
        </a:graphic>
      </p:graphicFrame>
      <p:sp>
        <p:nvSpPr>
          <p:cNvPr id="6" name="Text 3"/>
          <p:cNvSpPr/>
          <p:nvPr/>
        </p:nvSpPr>
        <p:spPr>
          <a:xfrm>
            <a:off x="6263640" y="1417320"/>
            <a:ext cx="5394960" cy="320040"/>
          </a:xfrm>
          <a:prstGeom prst="rect">
            <a:avLst/>
          </a:prstGeom>
          <a:noFill/>
          <a:ln/>
        </p:spPr>
        <p:txBody>
          <a:bodyPr wrap="square" rtlCol="0" anchor="ctr"/>
          <a:lstStyle/>
          <a:p>
            <a:pPr marL="0" indent="0">
              <a:buNone/>
            </a:pPr>
            <a:r>
              <a:rPr lang="en-US" sz="1250" b="1" dirty="0">
                <a:solidFill>
                  <a:srgbClr val="014A52"/>
                </a:solidFill>
                <a:latin typeface="Calibri" pitchFamily="34" charset="0"/>
                <a:ea typeface="Calibri" pitchFamily="34" charset="-122"/>
                <a:cs typeface="Calibri" pitchFamily="34" charset="-120"/>
              </a:rPr>
              <a:t>Q17 — Changes students would still like to see</a:t>
            </a:r>
            <a:endParaRPr lang="en-US" sz="1250" dirty="0"/>
          </a:p>
        </p:txBody>
      </p:sp>
      <p:graphicFrame>
        <p:nvGraphicFramePr>
          <p:cNvPr id="31" name="Table 1"/>
          <p:cNvGraphicFramePr>
            <a:graphicFrameLocks noGrp="1"/>
          </p:cNvGraphicFramePr>
          <p:nvPr>
            <p:extLst>
              <p:ext uri="{D42A27DB-BD31-4B8C-83A1-F6EECF244321}">
                <p14:modId xmlns:p14="http://schemas.microsoft.com/office/powerpoint/2010/main" val="1579011935"/>
              </p:ext>
            </p:extLst>
          </p:nvPr>
        </p:nvGraphicFramePr>
        <p:xfrm>
          <a:off x="6263640" y="1783080"/>
          <a:ext cx="5394960" cy="2560320"/>
        </p:xfrm>
        <a:graphic>
          <a:graphicData uri="http://schemas.openxmlformats.org/drawingml/2006/table">
            <a:tbl>
              <a:tblPr/>
              <a:tblGrid>
                <a:gridCol w="310896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tblGrid>
              <a:tr h="365760">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Suggested area</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Students</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buNone/>
                      </a:pPr>
                      <a:r>
                        <a:rPr lang="en-US" sz="1050" b="1" dirty="0">
                          <a:solidFill>
                            <a:srgbClr val="FFFFFF"/>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365760">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More inclusive activities and events</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24</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24%</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1"/>
                  </a:ext>
                </a:extLst>
              </a:tr>
              <a:tr h="365760">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Better accessibility, incl. ramps &amp; movement</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21</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21%</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2"/>
                  </a:ext>
                </a:extLst>
              </a:tr>
              <a:tr h="365760">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More opportunities to express opinions</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18</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18%</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3"/>
                  </a:ext>
                </a:extLst>
              </a:tr>
              <a:tr h="365760">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More awareness programmes</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17</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17%</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4"/>
                  </a:ext>
                </a:extLst>
              </a:tr>
              <a:tr h="365760">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Better facilities and common areas</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12</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12%</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5"/>
                  </a:ext>
                </a:extLst>
              </a:tr>
              <a:tr h="365760">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No major changes suggested</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8</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buNone/>
                      </a:pPr>
                      <a:r>
                        <a:rPr lang="en-US" sz="1050" dirty="0">
                          <a:solidFill>
                            <a:srgbClr val="1C2B2B"/>
                          </a:solidFill>
                          <a:latin typeface="Calibri" pitchFamily="34" charset="0"/>
                          <a:ea typeface="Calibri" pitchFamily="34" charset="-122"/>
                          <a:cs typeface="Calibri" pitchFamily="34" charset="-120"/>
                        </a:rPr>
                        <a:t>8%</a:t>
                      </a:r>
                      <a:endParaRPr lang="en-US" sz="1050" dirty="0">
                        <a:latin typeface="Calibri" charset="0"/>
                        <a:ea typeface="Calibri" charset="0"/>
                        <a:cs typeface="Calibri" charset="0"/>
                      </a:endParaRPr>
                    </a:p>
                  </a:txBody>
                  <a:tcPr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6"/>
                  </a:ext>
                </a:extLst>
              </a:tr>
            </a:tbl>
          </a:graphicData>
        </a:graphic>
      </p:graphicFrame>
      <p:sp>
        <p:nvSpPr>
          <p:cNvPr id="8" name="Text 4"/>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9" name="Text 5"/>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FOLLOW-UP SURVEY FINDINGS — 5.5 (CONTINUED)</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Section E: Overall Reflection (Q18)</a:t>
            </a:r>
            <a:endParaRPr lang="en-US" sz="2600" dirty="0"/>
          </a:p>
        </p:txBody>
      </p:sp>
      <p:sp>
        <p:nvSpPr>
          <p:cNvPr id="4" name="Text 2"/>
          <p:cNvSpPr/>
          <p:nvPr/>
        </p:nvSpPr>
        <p:spPr>
          <a:xfrm>
            <a:off x="548640" y="1554480"/>
            <a:ext cx="11064240" cy="365760"/>
          </a:xfrm>
          <a:prstGeom prst="rect">
            <a:avLst/>
          </a:prstGeom>
          <a:noFill/>
          <a:ln/>
        </p:spPr>
        <p:txBody>
          <a:bodyPr wrap="square" rtlCol="0" anchor="ctr"/>
          <a:lstStyle/>
          <a:p>
            <a:pPr marL="0" indent="0">
              <a:buNone/>
            </a:pPr>
            <a:r>
              <a:rPr lang="en-US" sz="1400" b="1" dirty="0">
                <a:solidFill>
                  <a:srgbClr val="014A52"/>
                </a:solidFill>
                <a:latin typeface="Calibri" pitchFamily="34" charset="0"/>
                <a:ea typeface="Calibri" pitchFamily="34" charset="-122"/>
                <a:cs typeface="Calibri" pitchFamily="34" charset="-120"/>
              </a:rPr>
              <a:t>Q18 — Would you recommend this programme to other classes?</a:t>
            </a:r>
            <a:endParaRPr lang="en-US" sz="1400" dirty="0"/>
          </a:p>
        </p:txBody>
      </p:sp>
      <p:sp>
        <p:nvSpPr>
          <p:cNvPr id="5" name="Shape 3"/>
          <p:cNvSpPr/>
          <p:nvPr/>
        </p:nvSpPr>
        <p:spPr>
          <a:xfrm>
            <a:off x="548640" y="2103120"/>
            <a:ext cx="3520440" cy="1920240"/>
          </a:xfrm>
          <a:prstGeom prst="roundRect">
            <a:avLst>
              <a:gd name="adj" fmla="val 5714"/>
            </a:avLst>
          </a:prstGeom>
          <a:solidFill>
            <a:srgbClr val="F4F9F8"/>
          </a:solidFill>
          <a:ln/>
        </p:spPr>
      </p:sp>
      <p:sp>
        <p:nvSpPr>
          <p:cNvPr id="6" name="Text 4"/>
          <p:cNvSpPr/>
          <p:nvPr/>
        </p:nvSpPr>
        <p:spPr>
          <a:xfrm>
            <a:off x="548640" y="2240280"/>
            <a:ext cx="3520440" cy="914400"/>
          </a:xfrm>
          <a:prstGeom prst="rect">
            <a:avLst/>
          </a:prstGeom>
          <a:noFill/>
          <a:ln/>
        </p:spPr>
        <p:txBody>
          <a:bodyPr wrap="square" rtlCol="0" anchor="ctr"/>
          <a:lstStyle/>
          <a:p>
            <a:pPr marL="0" indent="0" algn="ctr">
              <a:buNone/>
            </a:pPr>
            <a:r>
              <a:rPr lang="en-US" sz="4200" b="1" dirty="0">
                <a:solidFill>
                  <a:srgbClr val="02C39A"/>
                </a:solidFill>
                <a:latin typeface="Cambria" pitchFamily="34" charset="0"/>
                <a:ea typeface="Cambria" pitchFamily="34" charset="-122"/>
                <a:cs typeface="Cambria" pitchFamily="34" charset="-120"/>
              </a:rPr>
              <a:t>78%</a:t>
            </a:r>
            <a:endParaRPr lang="en-US" sz="4200" dirty="0"/>
          </a:p>
        </p:txBody>
      </p:sp>
      <p:sp>
        <p:nvSpPr>
          <p:cNvPr id="7" name="Text 5"/>
          <p:cNvSpPr/>
          <p:nvPr/>
        </p:nvSpPr>
        <p:spPr>
          <a:xfrm>
            <a:off x="548640" y="3108960"/>
            <a:ext cx="3520440" cy="457200"/>
          </a:xfrm>
          <a:prstGeom prst="rect">
            <a:avLst/>
          </a:prstGeom>
          <a:noFill/>
          <a:ln/>
        </p:spPr>
        <p:txBody>
          <a:bodyPr wrap="square" rtlCol="0" anchor="ctr"/>
          <a:lstStyle/>
          <a:p>
            <a:pPr marL="0" indent="0" algn="ctr">
              <a:buNone/>
            </a:pPr>
            <a:r>
              <a:rPr lang="en-US" sz="1250" dirty="0">
                <a:solidFill>
                  <a:srgbClr val="5A6E6E"/>
                </a:solidFill>
                <a:latin typeface="Calibri" pitchFamily="34" charset="0"/>
                <a:ea typeface="Calibri" pitchFamily="34" charset="-122"/>
                <a:cs typeface="Calibri" pitchFamily="34" charset="-120"/>
              </a:rPr>
              <a:t>Yes — 78 students</a:t>
            </a:r>
            <a:endParaRPr lang="en-US" sz="1250" dirty="0"/>
          </a:p>
        </p:txBody>
      </p:sp>
      <p:sp>
        <p:nvSpPr>
          <p:cNvPr id="8" name="Shape 6"/>
          <p:cNvSpPr/>
          <p:nvPr/>
        </p:nvSpPr>
        <p:spPr>
          <a:xfrm>
            <a:off x="4325112" y="2103120"/>
            <a:ext cx="3520440" cy="1920240"/>
          </a:xfrm>
          <a:prstGeom prst="roundRect">
            <a:avLst>
              <a:gd name="adj" fmla="val 5714"/>
            </a:avLst>
          </a:prstGeom>
          <a:solidFill>
            <a:srgbClr val="F4F9F8"/>
          </a:solidFill>
          <a:ln/>
        </p:spPr>
      </p:sp>
      <p:sp>
        <p:nvSpPr>
          <p:cNvPr id="9" name="Text 7"/>
          <p:cNvSpPr/>
          <p:nvPr/>
        </p:nvSpPr>
        <p:spPr>
          <a:xfrm>
            <a:off x="4325112" y="2240280"/>
            <a:ext cx="3520440" cy="914400"/>
          </a:xfrm>
          <a:prstGeom prst="rect">
            <a:avLst/>
          </a:prstGeom>
          <a:noFill/>
          <a:ln/>
        </p:spPr>
        <p:txBody>
          <a:bodyPr wrap="square" rtlCol="0" anchor="ctr"/>
          <a:lstStyle/>
          <a:p>
            <a:pPr marL="0" indent="0" algn="ctr">
              <a:buNone/>
            </a:pPr>
            <a:r>
              <a:rPr lang="en-US" sz="4200" b="1" dirty="0">
                <a:solidFill>
                  <a:srgbClr val="00A896"/>
                </a:solidFill>
                <a:latin typeface="Cambria" pitchFamily="34" charset="0"/>
                <a:ea typeface="Cambria" pitchFamily="34" charset="-122"/>
                <a:cs typeface="Cambria" pitchFamily="34" charset="-120"/>
              </a:rPr>
              <a:t>18%</a:t>
            </a:r>
            <a:endParaRPr lang="en-US" sz="4200" dirty="0"/>
          </a:p>
        </p:txBody>
      </p:sp>
      <p:sp>
        <p:nvSpPr>
          <p:cNvPr id="10" name="Text 8"/>
          <p:cNvSpPr/>
          <p:nvPr/>
        </p:nvSpPr>
        <p:spPr>
          <a:xfrm>
            <a:off x="4325112" y="3108960"/>
            <a:ext cx="3520440" cy="457200"/>
          </a:xfrm>
          <a:prstGeom prst="rect">
            <a:avLst/>
          </a:prstGeom>
          <a:noFill/>
          <a:ln/>
        </p:spPr>
        <p:txBody>
          <a:bodyPr wrap="square" rtlCol="0" anchor="ctr"/>
          <a:lstStyle/>
          <a:p>
            <a:pPr marL="0" indent="0" algn="ctr">
              <a:buNone/>
            </a:pPr>
            <a:r>
              <a:rPr lang="en-US" sz="1250" dirty="0">
                <a:solidFill>
                  <a:srgbClr val="5A6E6E"/>
                </a:solidFill>
                <a:latin typeface="Calibri" pitchFamily="34" charset="0"/>
                <a:ea typeface="Calibri" pitchFamily="34" charset="-122"/>
                <a:cs typeface="Calibri" pitchFamily="34" charset="-120"/>
              </a:rPr>
              <a:t>Maybe — 18 students</a:t>
            </a:r>
            <a:endParaRPr lang="en-US" sz="1250" dirty="0"/>
          </a:p>
        </p:txBody>
      </p:sp>
      <p:sp>
        <p:nvSpPr>
          <p:cNvPr id="11" name="Shape 9"/>
          <p:cNvSpPr/>
          <p:nvPr/>
        </p:nvSpPr>
        <p:spPr>
          <a:xfrm>
            <a:off x="8101584" y="2103120"/>
            <a:ext cx="3520440" cy="1920240"/>
          </a:xfrm>
          <a:prstGeom prst="roundRect">
            <a:avLst>
              <a:gd name="adj" fmla="val 5714"/>
            </a:avLst>
          </a:prstGeom>
          <a:solidFill>
            <a:srgbClr val="F4F9F8"/>
          </a:solidFill>
          <a:ln/>
        </p:spPr>
      </p:sp>
      <p:sp>
        <p:nvSpPr>
          <p:cNvPr id="12" name="Text 10"/>
          <p:cNvSpPr/>
          <p:nvPr/>
        </p:nvSpPr>
        <p:spPr>
          <a:xfrm>
            <a:off x="8101584" y="2240280"/>
            <a:ext cx="3520440" cy="914400"/>
          </a:xfrm>
          <a:prstGeom prst="rect">
            <a:avLst/>
          </a:prstGeom>
          <a:noFill/>
          <a:ln/>
        </p:spPr>
        <p:txBody>
          <a:bodyPr wrap="square" rtlCol="0" anchor="ctr"/>
          <a:lstStyle/>
          <a:p>
            <a:pPr marL="0" indent="0" algn="ctr">
              <a:buNone/>
            </a:pPr>
            <a:r>
              <a:rPr lang="en-US" sz="4200" b="1" dirty="0">
                <a:solidFill>
                  <a:srgbClr val="014A52"/>
                </a:solidFill>
                <a:latin typeface="Cambria" pitchFamily="34" charset="0"/>
                <a:ea typeface="Cambria" pitchFamily="34" charset="-122"/>
                <a:cs typeface="Cambria" pitchFamily="34" charset="-120"/>
              </a:rPr>
              <a:t>4%</a:t>
            </a:r>
            <a:endParaRPr lang="en-US" sz="4200" dirty="0"/>
          </a:p>
        </p:txBody>
      </p:sp>
      <p:sp>
        <p:nvSpPr>
          <p:cNvPr id="13" name="Text 11"/>
          <p:cNvSpPr/>
          <p:nvPr/>
        </p:nvSpPr>
        <p:spPr>
          <a:xfrm>
            <a:off x="8101584" y="3108960"/>
            <a:ext cx="3520440" cy="457200"/>
          </a:xfrm>
          <a:prstGeom prst="rect">
            <a:avLst/>
          </a:prstGeom>
          <a:noFill/>
          <a:ln/>
        </p:spPr>
        <p:txBody>
          <a:bodyPr wrap="square" rtlCol="0" anchor="ctr"/>
          <a:lstStyle/>
          <a:p>
            <a:pPr marL="0" indent="0" algn="ctr">
              <a:buNone/>
            </a:pPr>
            <a:r>
              <a:rPr lang="en-US" sz="1250" dirty="0">
                <a:solidFill>
                  <a:srgbClr val="5A6E6E"/>
                </a:solidFill>
                <a:latin typeface="Calibri" pitchFamily="34" charset="0"/>
                <a:ea typeface="Calibri" pitchFamily="34" charset="-122"/>
                <a:cs typeface="Calibri" pitchFamily="34" charset="-120"/>
              </a:rPr>
              <a:t>No — 4 students</a:t>
            </a:r>
            <a:endParaRPr lang="en-US" sz="1250" dirty="0"/>
          </a:p>
        </p:txBody>
      </p:sp>
      <p:sp>
        <p:nvSpPr>
          <p:cNvPr id="14" name="Text 12"/>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15" name="Text 13"/>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ANALYSIS &amp; INTERPRETATION</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What the Comparison Tells Us</a:t>
            </a:r>
            <a:endParaRPr lang="en-US" sz="2600" dirty="0"/>
          </a:p>
        </p:txBody>
      </p:sp>
      <p:sp>
        <p:nvSpPr>
          <p:cNvPr id="4" name="Text 2"/>
          <p:cNvSpPr/>
          <p:nvPr/>
        </p:nvSpPr>
        <p:spPr>
          <a:xfrm>
            <a:off x="548640" y="1463040"/>
            <a:ext cx="11064240" cy="822960"/>
          </a:xfrm>
          <a:prstGeom prst="rect">
            <a:avLst/>
          </a:prstGeom>
          <a:noFill/>
          <a:ln/>
        </p:spPr>
        <p:txBody>
          <a:bodyPr wrap="square" rtlCol="0" anchor="ctr"/>
          <a:lstStyle/>
          <a:p>
            <a:pPr marL="0" indent="0">
              <a:lnSpc>
                <a:spcPct val="125000"/>
              </a:lnSpc>
              <a:buNone/>
            </a:pPr>
            <a:r>
              <a:rPr lang="en-US" sz="1300" dirty="0">
                <a:solidFill>
                  <a:srgbClr val="1C2B2B"/>
                </a:solidFill>
                <a:latin typeface="Calibri" pitchFamily="34" charset="0"/>
                <a:ea typeface="Calibri" pitchFamily="34" charset="-122"/>
                <a:cs typeface="Calibri" pitchFamily="34" charset="-120"/>
              </a:rPr>
              <a:t>The comparison between baseline and follow-up results indicates measurable positive change across all three focus areas of the programme:</a:t>
            </a:r>
            <a:endParaRPr lang="en-US" sz="1300" dirty="0"/>
          </a:p>
        </p:txBody>
      </p:sp>
      <p:sp>
        <p:nvSpPr>
          <p:cNvPr id="5" name="Shape 3"/>
          <p:cNvSpPr/>
          <p:nvPr/>
        </p:nvSpPr>
        <p:spPr>
          <a:xfrm>
            <a:off x="548640" y="2432304"/>
            <a:ext cx="11064240" cy="658368"/>
          </a:xfrm>
          <a:prstGeom prst="roundRect">
            <a:avLst>
              <a:gd name="adj" fmla="val 11111"/>
            </a:avLst>
          </a:prstGeom>
          <a:solidFill>
            <a:srgbClr val="F4F9F8"/>
          </a:solidFill>
          <a:ln/>
        </p:spPr>
      </p:sp>
      <p:sp>
        <p:nvSpPr>
          <p:cNvPr id="6" name="Shape 4"/>
          <p:cNvSpPr/>
          <p:nvPr/>
        </p:nvSpPr>
        <p:spPr>
          <a:xfrm>
            <a:off x="777240" y="2551176"/>
            <a:ext cx="310896" cy="310896"/>
          </a:xfrm>
          <a:prstGeom prst="ellipse">
            <a:avLst/>
          </a:prstGeom>
          <a:solidFill>
            <a:srgbClr val="00A896"/>
          </a:solidFill>
          <a:ln/>
        </p:spPr>
      </p:sp>
      <p:sp>
        <p:nvSpPr>
          <p:cNvPr id="7" name="Text 5"/>
          <p:cNvSpPr/>
          <p:nvPr/>
        </p:nvSpPr>
        <p:spPr>
          <a:xfrm>
            <a:off x="777240" y="2551176"/>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8" name="Text 6"/>
          <p:cNvSpPr/>
          <p:nvPr/>
        </p:nvSpPr>
        <p:spPr>
          <a:xfrm>
            <a:off x="1280160" y="2432304"/>
            <a:ext cx="10149840" cy="658368"/>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Learning Needs: Every learning-related indicator improved. The clearest gain is in students knowing where to get extra help, up from 68% to 82%, suggesting the campaign's signposting of academic support was effective.</a:t>
            </a:r>
            <a:endParaRPr lang="en-US" sz="1250" dirty="0"/>
          </a:p>
        </p:txBody>
      </p:sp>
      <p:sp>
        <p:nvSpPr>
          <p:cNvPr id="9" name="Shape 7"/>
          <p:cNvSpPr/>
          <p:nvPr/>
        </p:nvSpPr>
        <p:spPr>
          <a:xfrm>
            <a:off x="548640" y="3218688"/>
            <a:ext cx="11064240" cy="658368"/>
          </a:xfrm>
          <a:prstGeom prst="roundRect">
            <a:avLst>
              <a:gd name="adj" fmla="val 11111"/>
            </a:avLst>
          </a:prstGeom>
          <a:solidFill>
            <a:srgbClr val="FFFFFF"/>
          </a:solidFill>
          <a:ln/>
        </p:spPr>
      </p:sp>
      <p:sp>
        <p:nvSpPr>
          <p:cNvPr id="10" name="Shape 8"/>
          <p:cNvSpPr/>
          <p:nvPr/>
        </p:nvSpPr>
        <p:spPr>
          <a:xfrm>
            <a:off x="777240" y="3337560"/>
            <a:ext cx="310896" cy="310896"/>
          </a:xfrm>
          <a:prstGeom prst="ellipse">
            <a:avLst/>
          </a:prstGeom>
          <a:solidFill>
            <a:srgbClr val="00A896"/>
          </a:solidFill>
          <a:ln/>
        </p:spPr>
      </p:sp>
      <p:sp>
        <p:nvSpPr>
          <p:cNvPr id="11" name="Text 9"/>
          <p:cNvSpPr/>
          <p:nvPr/>
        </p:nvSpPr>
        <p:spPr>
          <a:xfrm>
            <a:off x="777240" y="3337560"/>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12" name="Text 10"/>
          <p:cNvSpPr/>
          <p:nvPr/>
        </p:nvSpPr>
        <p:spPr>
          <a:xfrm>
            <a:off x="1280160" y="3218688"/>
            <a:ext cx="10149840" cy="658368"/>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Facilities: Facilities indicators held steady or improved slightly when “about the same” responses are included, but the baseline priorities around quiet spaces and accessibility (ramps, handrails) were not directly re-measured in the follow-up survey and remain open questions for a future facilities-specific check-in.</a:t>
            </a:r>
            <a:endParaRPr lang="en-US" sz="1250" dirty="0"/>
          </a:p>
        </p:txBody>
      </p:sp>
      <p:sp>
        <p:nvSpPr>
          <p:cNvPr id="13" name="Shape 11"/>
          <p:cNvSpPr/>
          <p:nvPr/>
        </p:nvSpPr>
        <p:spPr>
          <a:xfrm>
            <a:off x="548640" y="4005072"/>
            <a:ext cx="11064240" cy="658368"/>
          </a:xfrm>
          <a:prstGeom prst="roundRect">
            <a:avLst>
              <a:gd name="adj" fmla="val 11111"/>
            </a:avLst>
          </a:prstGeom>
          <a:solidFill>
            <a:srgbClr val="F4F9F8"/>
          </a:solidFill>
          <a:ln/>
        </p:spPr>
      </p:sp>
      <p:sp>
        <p:nvSpPr>
          <p:cNvPr id="14" name="Shape 12"/>
          <p:cNvSpPr/>
          <p:nvPr/>
        </p:nvSpPr>
        <p:spPr>
          <a:xfrm>
            <a:off x="777240" y="4123944"/>
            <a:ext cx="310896" cy="310896"/>
          </a:xfrm>
          <a:prstGeom prst="ellipse">
            <a:avLst/>
          </a:prstGeom>
          <a:solidFill>
            <a:srgbClr val="00A896"/>
          </a:solidFill>
          <a:ln/>
        </p:spPr>
      </p:sp>
      <p:sp>
        <p:nvSpPr>
          <p:cNvPr id="15" name="Text 13"/>
          <p:cNvSpPr/>
          <p:nvPr/>
        </p:nvSpPr>
        <p:spPr>
          <a:xfrm>
            <a:off x="777240" y="4123944"/>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16" name="Text 14"/>
          <p:cNvSpPr/>
          <p:nvPr/>
        </p:nvSpPr>
        <p:spPr>
          <a:xfrm>
            <a:off x="1280160" y="4005072"/>
            <a:ext cx="10149840" cy="658368"/>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Gender &amp; Diversity: The most notable shift is in witnessing unkind comments — 22% reported witnessing them at baseline, and 59% of follow-up respondents reported noticing fewer such comments since the programme, consistent with the sensitization campaign's gender/diversity focus.</a:t>
            </a:r>
            <a:endParaRPr lang="en-US" sz="1250" dirty="0"/>
          </a:p>
        </p:txBody>
      </p:sp>
      <p:sp>
        <p:nvSpPr>
          <p:cNvPr id="17" name="Shape 15"/>
          <p:cNvSpPr/>
          <p:nvPr/>
        </p:nvSpPr>
        <p:spPr>
          <a:xfrm>
            <a:off x="548640" y="4791456"/>
            <a:ext cx="11064240" cy="658368"/>
          </a:xfrm>
          <a:prstGeom prst="roundRect">
            <a:avLst>
              <a:gd name="adj" fmla="val 11111"/>
            </a:avLst>
          </a:prstGeom>
          <a:solidFill>
            <a:srgbClr val="FFFFFF"/>
          </a:solidFill>
          <a:ln/>
        </p:spPr>
      </p:sp>
      <p:sp>
        <p:nvSpPr>
          <p:cNvPr id="18" name="Shape 16"/>
          <p:cNvSpPr/>
          <p:nvPr/>
        </p:nvSpPr>
        <p:spPr>
          <a:xfrm>
            <a:off x="777240" y="4910328"/>
            <a:ext cx="310896" cy="310896"/>
          </a:xfrm>
          <a:prstGeom prst="ellipse">
            <a:avLst/>
          </a:prstGeom>
          <a:solidFill>
            <a:srgbClr val="00A896"/>
          </a:solidFill>
          <a:ln/>
        </p:spPr>
      </p:sp>
      <p:sp>
        <p:nvSpPr>
          <p:cNvPr id="19" name="Text 17"/>
          <p:cNvSpPr/>
          <p:nvPr/>
        </p:nvSpPr>
        <p:spPr>
          <a:xfrm>
            <a:off x="777240" y="4910328"/>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20" name="Text 18"/>
          <p:cNvSpPr/>
          <p:nvPr/>
        </p:nvSpPr>
        <p:spPr>
          <a:xfrm>
            <a:off x="1280160" y="4791456"/>
            <a:ext cx="10149840" cy="658368"/>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Student voice and equal opportunity indicators (Q14, Q15 follow-up) each show over 90% combined positive response (improved or steady), suggesting the programme reinforced an already reasonably positive baseline rather than correcting a deficit.</a:t>
            </a:r>
            <a:endParaRPr lang="en-US" sz="1250" dirty="0"/>
          </a:p>
        </p:txBody>
      </p:sp>
      <p:sp>
        <p:nvSpPr>
          <p:cNvPr id="21" name="Shape 19"/>
          <p:cNvSpPr/>
          <p:nvPr/>
        </p:nvSpPr>
        <p:spPr>
          <a:xfrm>
            <a:off x="548640" y="5577840"/>
            <a:ext cx="11064240" cy="658368"/>
          </a:xfrm>
          <a:prstGeom prst="roundRect">
            <a:avLst>
              <a:gd name="adj" fmla="val 11111"/>
            </a:avLst>
          </a:prstGeom>
          <a:solidFill>
            <a:srgbClr val="F4F9F8"/>
          </a:solidFill>
          <a:ln/>
        </p:spPr>
      </p:sp>
      <p:sp>
        <p:nvSpPr>
          <p:cNvPr id="22" name="Shape 20"/>
          <p:cNvSpPr/>
          <p:nvPr/>
        </p:nvSpPr>
        <p:spPr>
          <a:xfrm>
            <a:off x="777240" y="5696712"/>
            <a:ext cx="310896" cy="310896"/>
          </a:xfrm>
          <a:prstGeom prst="ellipse">
            <a:avLst/>
          </a:prstGeom>
          <a:solidFill>
            <a:srgbClr val="00A896"/>
          </a:solidFill>
          <a:ln/>
        </p:spPr>
      </p:sp>
      <p:sp>
        <p:nvSpPr>
          <p:cNvPr id="23" name="Text 21"/>
          <p:cNvSpPr/>
          <p:nvPr/>
        </p:nvSpPr>
        <p:spPr>
          <a:xfrm>
            <a:off x="777240" y="5696712"/>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24" name="Text 22"/>
          <p:cNvSpPr/>
          <p:nvPr/>
        </p:nvSpPr>
        <p:spPr>
          <a:xfrm>
            <a:off x="1280160" y="5577840"/>
            <a:ext cx="10149840" cy="658368"/>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A consistent minority of students (roughly 10-29% depending on the indicator) reported “about the same” or “no change,” indicating that while the programme had broad positive reach, it did not shift every student's experience, and continued reinforcement is likely needed.</a:t>
            </a:r>
            <a:endParaRPr lang="en-US" sz="1250" dirty="0"/>
          </a:p>
        </p:txBody>
      </p:sp>
      <p:sp>
        <p:nvSpPr>
          <p:cNvPr id="25" name="Text 23"/>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26" name="Text 24"/>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RECOMMENDATIONS</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Week 11 Evaluation Report</a:t>
            </a:r>
            <a:endParaRPr lang="en-US" sz="2600" dirty="0"/>
          </a:p>
        </p:txBody>
      </p:sp>
      <p:sp>
        <p:nvSpPr>
          <p:cNvPr id="4" name="Shape 2"/>
          <p:cNvSpPr/>
          <p:nvPr/>
        </p:nvSpPr>
        <p:spPr>
          <a:xfrm>
            <a:off x="548640" y="1517904"/>
            <a:ext cx="11064240" cy="841248"/>
          </a:xfrm>
          <a:prstGeom prst="roundRect">
            <a:avLst>
              <a:gd name="adj" fmla="val 8696"/>
            </a:avLst>
          </a:prstGeom>
          <a:solidFill>
            <a:srgbClr val="F4F9F8"/>
          </a:solidFill>
          <a:ln/>
        </p:spPr>
      </p:sp>
      <p:sp>
        <p:nvSpPr>
          <p:cNvPr id="5" name="Shape 3"/>
          <p:cNvSpPr/>
          <p:nvPr/>
        </p:nvSpPr>
        <p:spPr>
          <a:xfrm>
            <a:off x="777240" y="1728216"/>
            <a:ext cx="310896" cy="310896"/>
          </a:xfrm>
          <a:prstGeom prst="ellipse">
            <a:avLst/>
          </a:prstGeom>
          <a:solidFill>
            <a:srgbClr val="00A896"/>
          </a:solidFill>
          <a:ln/>
        </p:spPr>
      </p:sp>
      <p:sp>
        <p:nvSpPr>
          <p:cNvPr id="6" name="Text 4"/>
          <p:cNvSpPr/>
          <p:nvPr/>
        </p:nvSpPr>
        <p:spPr>
          <a:xfrm>
            <a:off x="777240" y="1728216"/>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7" name="Text 5"/>
          <p:cNvSpPr/>
          <p:nvPr/>
        </p:nvSpPr>
        <p:spPr>
          <a:xfrm>
            <a:off x="1280160" y="1517904"/>
            <a:ext cx="10149840" cy="841248"/>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Continue awareness and inclusion activities: Sustained programming is likely needed to reach the 10-29% of students who reported no change, and to consolidate gains among those who improved.</a:t>
            </a:r>
            <a:endParaRPr lang="en-US" sz="1250" dirty="0"/>
          </a:p>
        </p:txBody>
      </p:sp>
      <p:sp>
        <p:nvSpPr>
          <p:cNvPr id="8" name="Shape 6"/>
          <p:cNvSpPr/>
          <p:nvPr/>
        </p:nvSpPr>
        <p:spPr>
          <a:xfrm>
            <a:off x="548640" y="2487168"/>
            <a:ext cx="11064240" cy="841248"/>
          </a:xfrm>
          <a:prstGeom prst="roundRect">
            <a:avLst>
              <a:gd name="adj" fmla="val 8696"/>
            </a:avLst>
          </a:prstGeom>
          <a:solidFill>
            <a:srgbClr val="FFFFFF"/>
          </a:solidFill>
          <a:ln/>
        </p:spPr>
      </p:sp>
      <p:sp>
        <p:nvSpPr>
          <p:cNvPr id="9" name="Shape 7"/>
          <p:cNvSpPr/>
          <p:nvPr/>
        </p:nvSpPr>
        <p:spPr>
          <a:xfrm>
            <a:off x="777240" y="2697480"/>
            <a:ext cx="310896" cy="310896"/>
          </a:xfrm>
          <a:prstGeom prst="ellipse">
            <a:avLst/>
          </a:prstGeom>
          <a:solidFill>
            <a:srgbClr val="00A896"/>
          </a:solidFill>
          <a:ln/>
        </p:spPr>
      </p:sp>
      <p:sp>
        <p:nvSpPr>
          <p:cNvPr id="10" name="Text 8"/>
          <p:cNvSpPr/>
          <p:nvPr/>
        </p:nvSpPr>
        <p:spPr>
          <a:xfrm>
            <a:off x="777240" y="2697480"/>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11" name="Text 9"/>
          <p:cNvSpPr/>
          <p:nvPr/>
        </p:nvSpPr>
        <p:spPr>
          <a:xfrm>
            <a:off x="1280160" y="2487168"/>
            <a:ext cx="10149840" cy="841248"/>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Follow up on facilities priorities from baseline: The Week 2 priorities around a quiet/calm space and accessibility (ramps, handrails, pathways) were not directly re-tested at follow-up. A short facilities-specific check-in is recommended to confirm whether these were addressed.</a:t>
            </a:r>
            <a:endParaRPr lang="en-US" sz="1250" dirty="0"/>
          </a:p>
        </p:txBody>
      </p:sp>
      <p:sp>
        <p:nvSpPr>
          <p:cNvPr id="12" name="Shape 10"/>
          <p:cNvSpPr/>
          <p:nvPr/>
        </p:nvSpPr>
        <p:spPr>
          <a:xfrm>
            <a:off x="548640" y="3456432"/>
            <a:ext cx="11064240" cy="841248"/>
          </a:xfrm>
          <a:prstGeom prst="roundRect">
            <a:avLst>
              <a:gd name="adj" fmla="val 8696"/>
            </a:avLst>
          </a:prstGeom>
          <a:solidFill>
            <a:srgbClr val="F4F9F8"/>
          </a:solidFill>
          <a:ln/>
        </p:spPr>
      </p:sp>
      <p:sp>
        <p:nvSpPr>
          <p:cNvPr id="13" name="Shape 11"/>
          <p:cNvSpPr/>
          <p:nvPr/>
        </p:nvSpPr>
        <p:spPr>
          <a:xfrm>
            <a:off x="777240" y="3666744"/>
            <a:ext cx="310896" cy="310896"/>
          </a:xfrm>
          <a:prstGeom prst="ellipse">
            <a:avLst/>
          </a:prstGeom>
          <a:solidFill>
            <a:srgbClr val="00A896"/>
          </a:solidFill>
          <a:ln/>
        </p:spPr>
      </p:sp>
      <p:sp>
        <p:nvSpPr>
          <p:cNvPr id="14" name="Text 12"/>
          <p:cNvSpPr/>
          <p:nvPr/>
        </p:nvSpPr>
        <p:spPr>
          <a:xfrm>
            <a:off x="777240" y="3666744"/>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15" name="Text 13"/>
          <p:cNvSpPr/>
          <p:nvPr/>
        </p:nvSpPr>
        <p:spPr>
          <a:xfrm>
            <a:off x="1280160" y="3456432"/>
            <a:ext cx="10149840" cy="841248"/>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Expand peer and teacher-led support: Classroom discussions, activities/group work, and teacher explanations were the top three factors students cited for changing their attitudes — these approaches should be prioritized in future sessions over passive formats.</a:t>
            </a:r>
            <a:endParaRPr lang="en-US" sz="1250" dirty="0"/>
          </a:p>
        </p:txBody>
      </p:sp>
      <p:sp>
        <p:nvSpPr>
          <p:cNvPr id="16" name="Shape 14"/>
          <p:cNvSpPr/>
          <p:nvPr/>
        </p:nvSpPr>
        <p:spPr>
          <a:xfrm>
            <a:off x="548640" y="4425696"/>
            <a:ext cx="11064240" cy="841248"/>
          </a:xfrm>
          <a:prstGeom prst="roundRect">
            <a:avLst>
              <a:gd name="adj" fmla="val 8696"/>
            </a:avLst>
          </a:prstGeom>
          <a:solidFill>
            <a:srgbClr val="FFFFFF"/>
          </a:solidFill>
          <a:ln/>
        </p:spPr>
      </p:sp>
      <p:sp>
        <p:nvSpPr>
          <p:cNvPr id="17" name="Shape 15"/>
          <p:cNvSpPr/>
          <p:nvPr/>
        </p:nvSpPr>
        <p:spPr>
          <a:xfrm>
            <a:off x="777240" y="4636008"/>
            <a:ext cx="310896" cy="310896"/>
          </a:xfrm>
          <a:prstGeom prst="ellipse">
            <a:avLst/>
          </a:prstGeom>
          <a:solidFill>
            <a:srgbClr val="00A896"/>
          </a:solidFill>
          <a:ln/>
        </p:spPr>
      </p:sp>
      <p:sp>
        <p:nvSpPr>
          <p:cNvPr id="18" name="Text 16"/>
          <p:cNvSpPr/>
          <p:nvPr/>
        </p:nvSpPr>
        <p:spPr>
          <a:xfrm>
            <a:off x="777240" y="4636008"/>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19" name="Text 17"/>
          <p:cNvSpPr/>
          <p:nvPr/>
        </p:nvSpPr>
        <p:spPr>
          <a:xfrm>
            <a:off x="1280160" y="4425696"/>
            <a:ext cx="10149840" cy="841248"/>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Create more channels for student voice: 18% of students still want more opportunities to express opinions; consider structured forums, suggestion boxes, or student councils.</a:t>
            </a:r>
            <a:endParaRPr lang="en-US" sz="1250" dirty="0"/>
          </a:p>
        </p:txBody>
      </p:sp>
      <p:sp>
        <p:nvSpPr>
          <p:cNvPr id="20" name="Shape 18"/>
          <p:cNvSpPr/>
          <p:nvPr/>
        </p:nvSpPr>
        <p:spPr>
          <a:xfrm>
            <a:off x="548640" y="5394960"/>
            <a:ext cx="11064240" cy="841248"/>
          </a:xfrm>
          <a:prstGeom prst="roundRect">
            <a:avLst>
              <a:gd name="adj" fmla="val 8696"/>
            </a:avLst>
          </a:prstGeom>
          <a:solidFill>
            <a:srgbClr val="F4F9F8"/>
          </a:solidFill>
          <a:ln/>
        </p:spPr>
      </p:sp>
      <p:sp>
        <p:nvSpPr>
          <p:cNvPr id="21" name="Shape 19"/>
          <p:cNvSpPr/>
          <p:nvPr/>
        </p:nvSpPr>
        <p:spPr>
          <a:xfrm>
            <a:off x="777240" y="5605272"/>
            <a:ext cx="310896" cy="310896"/>
          </a:xfrm>
          <a:prstGeom prst="ellipse">
            <a:avLst/>
          </a:prstGeom>
          <a:solidFill>
            <a:srgbClr val="00A896"/>
          </a:solidFill>
          <a:ln/>
        </p:spPr>
      </p:sp>
      <p:sp>
        <p:nvSpPr>
          <p:cNvPr id="22" name="Text 20"/>
          <p:cNvSpPr/>
          <p:nvPr/>
        </p:nvSpPr>
        <p:spPr>
          <a:xfrm>
            <a:off x="777240" y="5605272"/>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23" name="Text 21"/>
          <p:cNvSpPr/>
          <p:nvPr/>
        </p:nvSpPr>
        <p:spPr>
          <a:xfrm>
            <a:off x="1280160" y="5394960"/>
            <a:ext cx="10149840" cy="841248"/>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Maintain academic support signposting: The jump in students knowing where to get help (68% → 82%) suggests continuing to actively communicate support channels, rather than assuming awareness persists on its own.</a:t>
            </a:r>
            <a:endParaRPr lang="en-US" sz="1250" dirty="0"/>
          </a:p>
        </p:txBody>
      </p:sp>
      <p:sp>
        <p:nvSpPr>
          <p:cNvPr id="24" name="Text 22"/>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25" name="Text 23"/>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CONCLUSION</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Week 11 Evaluation Report</a:t>
            </a:r>
            <a:endParaRPr lang="en-US" sz="2600" dirty="0"/>
          </a:p>
        </p:txBody>
      </p:sp>
      <p:sp>
        <p:nvSpPr>
          <p:cNvPr id="4" name="Shape 2"/>
          <p:cNvSpPr/>
          <p:nvPr/>
        </p:nvSpPr>
        <p:spPr>
          <a:xfrm>
            <a:off x="548640" y="1691640"/>
            <a:ext cx="11064240" cy="2103120"/>
          </a:xfrm>
          <a:prstGeom prst="roundRect">
            <a:avLst>
              <a:gd name="adj" fmla="val 5217"/>
            </a:avLst>
          </a:prstGeom>
          <a:solidFill>
            <a:srgbClr val="F4F9F8"/>
          </a:solidFill>
          <a:ln/>
        </p:spPr>
      </p:sp>
      <p:sp>
        <p:nvSpPr>
          <p:cNvPr id="5" name="Text 3"/>
          <p:cNvSpPr/>
          <p:nvPr/>
        </p:nvSpPr>
        <p:spPr>
          <a:xfrm>
            <a:off x="914400" y="1920240"/>
            <a:ext cx="10332720" cy="1691640"/>
          </a:xfrm>
          <a:prstGeom prst="rect">
            <a:avLst/>
          </a:prstGeom>
          <a:noFill/>
          <a:ln/>
        </p:spPr>
        <p:txBody>
          <a:bodyPr wrap="square" rtlCol="0" anchor="t"/>
          <a:lstStyle/>
          <a:p>
            <a:pPr marL="0" indent="0">
              <a:lnSpc>
                <a:spcPct val="130000"/>
              </a:lnSpc>
              <a:buNone/>
            </a:pPr>
            <a:r>
              <a:rPr lang="en-US" sz="1300" dirty="0">
                <a:solidFill>
                  <a:srgbClr val="1C2B2B"/>
                </a:solidFill>
                <a:latin typeface="Calibri" pitchFamily="34" charset="0"/>
                <a:ea typeface="Calibri" pitchFamily="34" charset="-122"/>
                <a:cs typeface="Calibri" pitchFamily="34" charset="-120"/>
              </a:rPr>
              <a:t>Overall, the follow-up survey shows a positive shift from the Week 2 baseline across learning needs, facilities, and gender &amp; diversity. Most students reported improvements in awareness, understanding, classroom participation, access to support, and perceptions of inclusion, and 78% said they would recommend the programme to other classes.</a:t>
            </a:r>
            <a:endParaRPr lang="en-US" sz="1300" dirty="0"/>
          </a:p>
          <a:p>
            <a:pPr marL="0" indent="0">
              <a:lnSpc>
                <a:spcPct val="130000"/>
              </a:lnSpc>
              <a:buNone/>
            </a:pPr>
            <a:endParaRPr lang="en-US" sz="1300" dirty="0"/>
          </a:p>
          <a:p>
            <a:pPr marL="0" indent="0">
              <a:lnSpc>
                <a:spcPct val="130000"/>
              </a:lnSpc>
              <a:buNone/>
            </a:pPr>
            <a:r>
              <a:rPr lang="en-US" sz="1300" dirty="0">
                <a:solidFill>
                  <a:srgbClr val="1C2B2B"/>
                </a:solidFill>
                <a:latin typeface="Calibri" pitchFamily="34" charset="0"/>
                <a:ea typeface="Calibri" pitchFamily="34" charset="-122"/>
                <a:cs typeface="Calibri" pitchFamily="34" charset="-120"/>
              </a:rPr>
              <a:t>The findings support continuing the programme's core activities — classroom discussion, group work, and teacher-led explanation — while directing renewed attention to the facilities priorities identified at baseline (quiet space, accessibility) that were not directly re-measured in this follow-up.</a:t>
            </a:r>
            <a:endParaRPr lang="en-US" sz="1300" dirty="0"/>
          </a:p>
        </p:txBody>
      </p:sp>
      <p:sp>
        <p:nvSpPr>
          <p:cNvPr id="6" name="Shape 4"/>
          <p:cNvSpPr/>
          <p:nvPr/>
        </p:nvSpPr>
        <p:spPr>
          <a:xfrm>
            <a:off x="548640" y="4069080"/>
            <a:ext cx="11064240" cy="822960"/>
          </a:xfrm>
          <a:prstGeom prst="roundRect">
            <a:avLst>
              <a:gd name="adj" fmla="val 11111"/>
            </a:avLst>
          </a:prstGeom>
          <a:solidFill>
            <a:srgbClr val="014A52"/>
          </a:solidFill>
          <a:ln/>
        </p:spPr>
      </p:sp>
      <p:sp>
        <p:nvSpPr>
          <p:cNvPr id="7" name="Text 5"/>
          <p:cNvSpPr/>
          <p:nvPr/>
        </p:nvSpPr>
        <p:spPr>
          <a:xfrm>
            <a:off x="548640" y="4069080"/>
            <a:ext cx="11064240" cy="822960"/>
          </a:xfrm>
          <a:prstGeom prst="rect">
            <a:avLst/>
          </a:prstGeom>
          <a:noFill/>
          <a:ln/>
        </p:spPr>
        <p:txBody>
          <a:bodyPr wrap="square" rtlCol="0" anchor="ctr"/>
          <a:lstStyle/>
          <a:p>
            <a:pPr marL="0" indent="0" algn="ctr">
              <a:buNone/>
            </a:pPr>
            <a:r>
              <a:rPr lang="en-US" sz="1600" i="1" dirty="0">
                <a:solidFill>
                  <a:srgbClr val="FFFFFF"/>
                </a:solidFill>
                <a:latin typeface="Cambria" pitchFamily="34" charset="0"/>
                <a:ea typeface="Cambria" pitchFamily="34" charset="-122"/>
                <a:cs typeface="Cambria" pitchFamily="34" charset="-120"/>
              </a:rPr>
              <a:t>End of Report — Week 11 Evaluation Report</a:t>
            </a:r>
            <a:endParaRPr lang="en-US" sz="1600" dirty="0"/>
          </a:p>
        </p:txBody>
      </p:sp>
      <p:sp>
        <p:nvSpPr>
          <p:cNvPr id="8" name="Text 6"/>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9" name="Text 7"/>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SURVEY INSTRUMENT</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Week 11 Follow-Up Survey — Structure</a:t>
            </a:r>
            <a:endParaRPr lang="en-US" sz="2600" dirty="0"/>
          </a:p>
        </p:txBody>
      </p:sp>
      <p:sp>
        <p:nvSpPr>
          <p:cNvPr id="4" name="Text 2"/>
          <p:cNvSpPr/>
          <p:nvPr/>
        </p:nvSpPr>
        <p:spPr>
          <a:xfrm>
            <a:off x="548640" y="1417320"/>
            <a:ext cx="11064240" cy="457200"/>
          </a:xfrm>
          <a:prstGeom prst="rect">
            <a:avLst/>
          </a:prstGeom>
          <a:noFill/>
          <a:ln/>
        </p:spPr>
        <p:txBody>
          <a:bodyPr wrap="square" rtlCol="0" anchor="ctr"/>
          <a:lstStyle/>
          <a:p>
            <a:pPr marL="0" indent="0">
              <a:buNone/>
            </a:pPr>
            <a:r>
              <a:rPr lang="en-US" sz="1300" dirty="0">
                <a:solidFill>
                  <a:srgbClr val="1C2B2B"/>
                </a:solidFill>
                <a:latin typeface="Calibri" pitchFamily="34" charset="0"/>
                <a:ea typeface="Calibri" pitchFamily="34" charset="-122"/>
                <a:cs typeface="Calibri" pitchFamily="34" charset="-120"/>
              </a:rPr>
              <a:t>Student Follow-Up Survey: Change in Awareness &amp; Attitude — anonymous, 18 questions across 5 sections.</a:t>
            </a:r>
            <a:endParaRPr lang="en-US" sz="1300" dirty="0"/>
          </a:p>
        </p:txBody>
      </p:sp>
      <p:sp>
        <p:nvSpPr>
          <p:cNvPr id="5" name="Shape 3"/>
          <p:cNvSpPr/>
          <p:nvPr/>
        </p:nvSpPr>
        <p:spPr>
          <a:xfrm>
            <a:off x="548640" y="2057400"/>
            <a:ext cx="11064240" cy="749808"/>
          </a:xfrm>
          <a:prstGeom prst="roundRect">
            <a:avLst>
              <a:gd name="adj" fmla="val 9756"/>
            </a:avLst>
          </a:prstGeom>
          <a:solidFill>
            <a:srgbClr val="F4F9F8"/>
          </a:solidFill>
          <a:ln/>
        </p:spPr>
      </p:sp>
      <p:sp>
        <p:nvSpPr>
          <p:cNvPr id="6" name="Text 4"/>
          <p:cNvSpPr/>
          <p:nvPr/>
        </p:nvSpPr>
        <p:spPr>
          <a:xfrm>
            <a:off x="822960" y="2057400"/>
            <a:ext cx="1371600" cy="749808"/>
          </a:xfrm>
          <a:prstGeom prst="rect">
            <a:avLst/>
          </a:prstGeom>
          <a:noFill/>
          <a:ln/>
        </p:spPr>
        <p:txBody>
          <a:bodyPr wrap="square" rtlCol="0" anchor="ctr"/>
          <a:lstStyle/>
          <a:p>
            <a:pPr marL="0" indent="0">
              <a:buNone/>
            </a:pPr>
            <a:r>
              <a:rPr lang="en-US" sz="1250" b="1" dirty="0">
                <a:solidFill>
                  <a:srgbClr val="028090"/>
                </a:solidFill>
                <a:latin typeface="Calibri" pitchFamily="34" charset="0"/>
                <a:ea typeface="Calibri" pitchFamily="34" charset="-122"/>
                <a:cs typeface="Calibri" pitchFamily="34" charset="-120"/>
              </a:rPr>
              <a:t>Section A</a:t>
            </a:r>
            <a:endParaRPr lang="en-US" sz="1250" dirty="0"/>
          </a:p>
        </p:txBody>
      </p:sp>
      <p:sp>
        <p:nvSpPr>
          <p:cNvPr id="7" name="Text 5"/>
          <p:cNvSpPr/>
          <p:nvPr/>
        </p:nvSpPr>
        <p:spPr>
          <a:xfrm>
            <a:off x="2240280" y="2057400"/>
            <a:ext cx="3291840" cy="749808"/>
          </a:xfrm>
          <a:prstGeom prst="rect">
            <a:avLst/>
          </a:prstGeom>
          <a:noFill/>
          <a:ln/>
        </p:spPr>
        <p:txBody>
          <a:bodyPr wrap="square" rtlCol="0" anchor="ctr"/>
          <a:lstStyle/>
          <a:p>
            <a:pPr marL="0" indent="0">
              <a:buNone/>
            </a:pPr>
            <a:r>
              <a:rPr lang="en-US" sz="1200" b="1" dirty="0">
                <a:solidFill>
                  <a:srgbClr val="1C2B2B"/>
                </a:solidFill>
                <a:latin typeface="Calibri" pitchFamily="34" charset="0"/>
                <a:ea typeface="Calibri" pitchFamily="34" charset="-122"/>
                <a:cs typeface="Calibri" pitchFamily="34" charset="-120"/>
              </a:rPr>
              <a:t>Overall Change Since the Programme</a:t>
            </a:r>
            <a:endParaRPr lang="en-US" sz="1200" dirty="0"/>
          </a:p>
        </p:txBody>
      </p:sp>
      <p:sp>
        <p:nvSpPr>
          <p:cNvPr id="8" name="Text 6"/>
          <p:cNvSpPr/>
          <p:nvPr/>
        </p:nvSpPr>
        <p:spPr>
          <a:xfrm>
            <a:off x="5623560" y="2057400"/>
            <a:ext cx="5806440" cy="749808"/>
          </a:xfrm>
          <a:prstGeom prst="rect">
            <a:avLst/>
          </a:prstGeom>
          <a:noFill/>
          <a:ln/>
        </p:spPr>
        <p:txBody>
          <a:bodyPr wrap="square" rtlCol="0" anchor="ctr"/>
          <a:lstStyle/>
          <a:p>
            <a:pPr marL="0" indent="0">
              <a:lnSpc>
                <a:spcPct val="110000"/>
              </a:lnSpc>
              <a:buNone/>
            </a:pPr>
            <a:r>
              <a:rPr lang="en-US" sz="1100" dirty="0">
                <a:solidFill>
                  <a:srgbClr val="5A6E6E"/>
                </a:solidFill>
                <a:latin typeface="Calibri" pitchFamily="34" charset="0"/>
                <a:ea typeface="Calibri" pitchFamily="34" charset="-122"/>
                <a:cs typeface="Calibri" pitchFamily="34" charset="-120"/>
              </a:rPr>
              <a:t>Q1–Q4: understanding, awareness, attitude change, and what helped change it</a:t>
            </a:r>
            <a:endParaRPr lang="en-US" sz="1100" dirty="0"/>
          </a:p>
        </p:txBody>
      </p:sp>
      <p:sp>
        <p:nvSpPr>
          <p:cNvPr id="9" name="Shape 7"/>
          <p:cNvSpPr/>
          <p:nvPr/>
        </p:nvSpPr>
        <p:spPr>
          <a:xfrm>
            <a:off x="548640" y="2898648"/>
            <a:ext cx="11064240" cy="749808"/>
          </a:xfrm>
          <a:prstGeom prst="roundRect">
            <a:avLst>
              <a:gd name="adj" fmla="val 9756"/>
            </a:avLst>
          </a:prstGeom>
          <a:solidFill>
            <a:srgbClr val="FFFFFF"/>
          </a:solidFill>
          <a:ln/>
        </p:spPr>
      </p:sp>
      <p:sp>
        <p:nvSpPr>
          <p:cNvPr id="10" name="Text 8"/>
          <p:cNvSpPr/>
          <p:nvPr/>
        </p:nvSpPr>
        <p:spPr>
          <a:xfrm>
            <a:off x="822960" y="2898648"/>
            <a:ext cx="1371600" cy="749808"/>
          </a:xfrm>
          <a:prstGeom prst="rect">
            <a:avLst/>
          </a:prstGeom>
          <a:noFill/>
          <a:ln/>
        </p:spPr>
        <p:txBody>
          <a:bodyPr wrap="square" rtlCol="0" anchor="ctr"/>
          <a:lstStyle/>
          <a:p>
            <a:pPr marL="0" indent="0">
              <a:buNone/>
            </a:pPr>
            <a:r>
              <a:rPr lang="en-US" sz="1250" b="1" dirty="0">
                <a:solidFill>
                  <a:srgbClr val="028090"/>
                </a:solidFill>
                <a:latin typeface="Calibri" pitchFamily="34" charset="0"/>
                <a:ea typeface="Calibri" pitchFamily="34" charset="-122"/>
                <a:cs typeface="Calibri" pitchFamily="34" charset="-120"/>
              </a:rPr>
              <a:t>Section B</a:t>
            </a:r>
            <a:endParaRPr lang="en-US" sz="1250" dirty="0"/>
          </a:p>
        </p:txBody>
      </p:sp>
      <p:sp>
        <p:nvSpPr>
          <p:cNvPr id="11" name="Text 9"/>
          <p:cNvSpPr/>
          <p:nvPr/>
        </p:nvSpPr>
        <p:spPr>
          <a:xfrm>
            <a:off x="2240280" y="2898648"/>
            <a:ext cx="3291840" cy="749808"/>
          </a:xfrm>
          <a:prstGeom prst="rect">
            <a:avLst/>
          </a:prstGeom>
          <a:noFill/>
          <a:ln/>
        </p:spPr>
        <p:txBody>
          <a:bodyPr wrap="square" rtlCol="0" anchor="ctr"/>
          <a:lstStyle/>
          <a:p>
            <a:pPr marL="0" indent="0">
              <a:buNone/>
            </a:pPr>
            <a:r>
              <a:rPr lang="en-US" sz="1200" b="1" dirty="0">
                <a:solidFill>
                  <a:srgbClr val="1C2B2B"/>
                </a:solidFill>
                <a:latin typeface="Calibri" pitchFamily="34" charset="0"/>
                <a:ea typeface="Calibri" pitchFamily="34" charset="-122"/>
                <a:cs typeface="Calibri" pitchFamily="34" charset="-120"/>
              </a:rPr>
              <a:t>Learning Needs — Revisited</a:t>
            </a:r>
            <a:endParaRPr lang="en-US" sz="1200" dirty="0"/>
          </a:p>
        </p:txBody>
      </p:sp>
      <p:sp>
        <p:nvSpPr>
          <p:cNvPr id="12" name="Text 10"/>
          <p:cNvSpPr/>
          <p:nvPr/>
        </p:nvSpPr>
        <p:spPr>
          <a:xfrm>
            <a:off x="5623560" y="2898648"/>
            <a:ext cx="5806440" cy="749808"/>
          </a:xfrm>
          <a:prstGeom prst="rect">
            <a:avLst/>
          </a:prstGeom>
          <a:noFill/>
          <a:ln/>
        </p:spPr>
        <p:txBody>
          <a:bodyPr wrap="square" rtlCol="0" anchor="ctr"/>
          <a:lstStyle/>
          <a:p>
            <a:pPr marL="0" indent="0">
              <a:lnSpc>
                <a:spcPct val="110000"/>
              </a:lnSpc>
              <a:buNone/>
            </a:pPr>
            <a:r>
              <a:rPr lang="en-US" sz="1100" dirty="0">
                <a:solidFill>
                  <a:srgbClr val="5A6E6E"/>
                </a:solidFill>
                <a:latin typeface="Calibri" pitchFamily="34" charset="0"/>
                <a:ea typeface="Calibri" pitchFamily="34" charset="-122"/>
                <a:cs typeface="Calibri" pitchFamily="34" charset="-120"/>
              </a:rPr>
              <a:t>Q5–Q8: following lessons, asking for help, classwork time, knowing where to get help</a:t>
            </a:r>
            <a:endParaRPr lang="en-US" sz="1100" dirty="0"/>
          </a:p>
        </p:txBody>
      </p:sp>
      <p:sp>
        <p:nvSpPr>
          <p:cNvPr id="13" name="Shape 11"/>
          <p:cNvSpPr/>
          <p:nvPr/>
        </p:nvSpPr>
        <p:spPr>
          <a:xfrm>
            <a:off x="548640" y="3739896"/>
            <a:ext cx="11064240" cy="749808"/>
          </a:xfrm>
          <a:prstGeom prst="roundRect">
            <a:avLst>
              <a:gd name="adj" fmla="val 9756"/>
            </a:avLst>
          </a:prstGeom>
          <a:solidFill>
            <a:srgbClr val="F4F9F8"/>
          </a:solidFill>
          <a:ln/>
        </p:spPr>
      </p:sp>
      <p:sp>
        <p:nvSpPr>
          <p:cNvPr id="14" name="Text 12"/>
          <p:cNvSpPr/>
          <p:nvPr/>
        </p:nvSpPr>
        <p:spPr>
          <a:xfrm>
            <a:off x="822960" y="3739896"/>
            <a:ext cx="1371600" cy="749808"/>
          </a:xfrm>
          <a:prstGeom prst="rect">
            <a:avLst/>
          </a:prstGeom>
          <a:noFill/>
          <a:ln/>
        </p:spPr>
        <p:txBody>
          <a:bodyPr wrap="square" rtlCol="0" anchor="ctr"/>
          <a:lstStyle/>
          <a:p>
            <a:pPr marL="0" indent="0">
              <a:buNone/>
            </a:pPr>
            <a:r>
              <a:rPr lang="en-US" sz="1250" b="1" dirty="0">
                <a:solidFill>
                  <a:srgbClr val="028090"/>
                </a:solidFill>
                <a:latin typeface="Calibri" pitchFamily="34" charset="0"/>
                <a:ea typeface="Calibri" pitchFamily="34" charset="-122"/>
                <a:cs typeface="Calibri" pitchFamily="34" charset="-120"/>
              </a:rPr>
              <a:t>Section C</a:t>
            </a:r>
            <a:endParaRPr lang="en-US" sz="1250" dirty="0"/>
          </a:p>
        </p:txBody>
      </p:sp>
      <p:sp>
        <p:nvSpPr>
          <p:cNvPr id="15" name="Text 13"/>
          <p:cNvSpPr/>
          <p:nvPr/>
        </p:nvSpPr>
        <p:spPr>
          <a:xfrm>
            <a:off x="2240280" y="3739896"/>
            <a:ext cx="3291840" cy="749808"/>
          </a:xfrm>
          <a:prstGeom prst="rect">
            <a:avLst/>
          </a:prstGeom>
          <a:noFill/>
          <a:ln/>
        </p:spPr>
        <p:txBody>
          <a:bodyPr wrap="square" rtlCol="0" anchor="ctr"/>
          <a:lstStyle/>
          <a:p>
            <a:pPr marL="0" indent="0">
              <a:buNone/>
            </a:pPr>
            <a:r>
              <a:rPr lang="en-US" sz="1200" b="1" dirty="0">
                <a:solidFill>
                  <a:srgbClr val="1C2B2B"/>
                </a:solidFill>
                <a:latin typeface="Calibri" pitchFamily="34" charset="0"/>
                <a:ea typeface="Calibri" pitchFamily="34" charset="-122"/>
                <a:cs typeface="Calibri" pitchFamily="34" charset="-120"/>
              </a:rPr>
              <a:t>Facilities — Revisited</a:t>
            </a:r>
            <a:endParaRPr lang="en-US" sz="1200" dirty="0"/>
          </a:p>
        </p:txBody>
      </p:sp>
      <p:sp>
        <p:nvSpPr>
          <p:cNvPr id="16" name="Text 14"/>
          <p:cNvSpPr/>
          <p:nvPr/>
        </p:nvSpPr>
        <p:spPr>
          <a:xfrm>
            <a:off x="5623560" y="3739896"/>
            <a:ext cx="5806440" cy="749808"/>
          </a:xfrm>
          <a:prstGeom prst="rect">
            <a:avLst/>
          </a:prstGeom>
          <a:noFill/>
          <a:ln/>
        </p:spPr>
        <p:txBody>
          <a:bodyPr wrap="square" rtlCol="0" anchor="ctr"/>
          <a:lstStyle/>
          <a:p>
            <a:pPr marL="0" indent="0">
              <a:lnSpc>
                <a:spcPct val="110000"/>
              </a:lnSpc>
              <a:buNone/>
            </a:pPr>
            <a:r>
              <a:rPr lang="en-US" sz="1100" dirty="0">
                <a:solidFill>
                  <a:srgbClr val="5A6E6E"/>
                </a:solidFill>
                <a:latin typeface="Calibri" pitchFamily="34" charset="0"/>
                <a:ea typeface="Calibri" pitchFamily="34" charset="-122"/>
                <a:cs typeface="Calibri" pitchFamily="34" charset="-120"/>
              </a:rPr>
              <a:t>Q9–Q10: ease of access and feeling safe around the school</a:t>
            </a:r>
            <a:endParaRPr lang="en-US" sz="1100" dirty="0"/>
          </a:p>
        </p:txBody>
      </p:sp>
      <p:sp>
        <p:nvSpPr>
          <p:cNvPr id="17" name="Shape 15"/>
          <p:cNvSpPr/>
          <p:nvPr/>
        </p:nvSpPr>
        <p:spPr>
          <a:xfrm>
            <a:off x="548640" y="4581144"/>
            <a:ext cx="11064240" cy="749808"/>
          </a:xfrm>
          <a:prstGeom prst="roundRect">
            <a:avLst>
              <a:gd name="adj" fmla="val 9756"/>
            </a:avLst>
          </a:prstGeom>
          <a:solidFill>
            <a:srgbClr val="FFFFFF"/>
          </a:solidFill>
          <a:ln/>
        </p:spPr>
      </p:sp>
      <p:sp>
        <p:nvSpPr>
          <p:cNvPr id="18" name="Text 16"/>
          <p:cNvSpPr/>
          <p:nvPr/>
        </p:nvSpPr>
        <p:spPr>
          <a:xfrm>
            <a:off x="822960" y="4581144"/>
            <a:ext cx="1371600" cy="749808"/>
          </a:xfrm>
          <a:prstGeom prst="rect">
            <a:avLst/>
          </a:prstGeom>
          <a:noFill/>
          <a:ln/>
        </p:spPr>
        <p:txBody>
          <a:bodyPr wrap="square" rtlCol="0" anchor="ctr"/>
          <a:lstStyle/>
          <a:p>
            <a:pPr marL="0" indent="0">
              <a:buNone/>
            </a:pPr>
            <a:r>
              <a:rPr lang="en-US" sz="1250" b="1" dirty="0">
                <a:solidFill>
                  <a:srgbClr val="028090"/>
                </a:solidFill>
                <a:latin typeface="Calibri" pitchFamily="34" charset="0"/>
                <a:ea typeface="Calibri" pitchFamily="34" charset="-122"/>
                <a:cs typeface="Calibri" pitchFamily="34" charset="-120"/>
              </a:rPr>
              <a:t>Section D</a:t>
            </a:r>
            <a:endParaRPr lang="en-US" sz="1250" dirty="0"/>
          </a:p>
        </p:txBody>
      </p:sp>
      <p:sp>
        <p:nvSpPr>
          <p:cNvPr id="19" name="Text 17"/>
          <p:cNvSpPr/>
          <p:nvPr/>
        </p:nvSpPr>
        <p:spPr>
          <a:xfrm>
            <a:off x="2240280" y="4581144"/>
            <a:ext cx="3291840" cy="749808"/>
          </a:xfrm>
          <a:prstGeom prst="rect">
            <a:avLst/>
          </a:prstGeom>
          <a:noFill/>
          <a:ln/>
        </p:spPr>
        <p:txBody>
          <a:bodyPr wrap="square" rtlCol="0" anchor="ctr"/>
          <a:lstStyle/>
          <a:p>
            <a:pPr marL="0" indent="0">
              <a:buNone/>
            </a:pPr>
            <a:r>
              <a:rPr lang="en-US" sz="1200" b="1" dirty="0">
                <a:solidFill>
                  <a:srgbClr val="1C2B2B"/>
                </a:solidFill>
                <a:latin typeface="Calibri" pitchFamily="34" charset="0"/>
                <a:ea typeface="Calibri" pitchFamily="34" charset="-122"/>
                <a:cs typeface="Calibri" pitchFamily="34" charset="-120"/>
              </a:rPr>
              <a:t>Gender &amp; Diversity — Change in Attitude</a:t>
            </a:r>
            <a:endParaRPr lang="en-US" sz="1200" dirty="0"/>
          </a:p>
        </p:txBody>
      </p:sp>
      <p:sp>
        <p:nvSpPr>
          <p:cNvPr id="20" name="Text 18"/>
          <p:cNvSpPr/>
          <p:nvPr/>
        </p:nvSpPr>
        <p:spPr>
          <a:xfrm>
            <a:off x="5623560" y="4581144"/>
            <a:ext cx="5806440" cy="749808"/>
          </a:xfrm>
          <a:prstGeom prst="rect">
            <a:avLst/>
          </a:prstGeom>
          <a:noFill/>
          <a:ln/>
        </p:spPr>
        <p:txBody>
          <a:bodyPr wrap="square" rtlCol="0" anchor="ctr"/>
          <a:lstStyle/>
          <a:p>
            <a:pPr marL="0" indent="0">
              <a:lnSpc>
                <a:spcPct val="110000"/>
              </a:lnSpc>
              <a:buNone/>
            </a:pPr>
            <a:r>
              <a:rPr lang="en-US" sz="1100" dirty="0">
                <a:solidFill>
                  <a:srgbClr val="5A6E6E"/>
                </a:solidFill>
                <a:latin typeface="Calibri" pitchFamily="34" charset="0"/>
                <a:ea typeface="Calibri" pitchFamily="34" charset="-122"/>
                <a:cs typeface="Calibri" pitchFamily="34" charset="-120"/>
              </a:rPr>
              <a:t>Q11–Q15: equal treatment, respect, unkind comments, freedom to share opinions, equal chances</a:t>
            </a:r>
            <a:endParaRPr lang="en-US" sz="1100" dirty="0"/>
          </a:p>
        </p:txBody>
      </p:sp>
      <p:sp>
        <p:nvSpPr>
          <p:cNvPr id="21" name="Shape 19"/>
          <p:cNvSpPr/>
          <p:nvPr/>
        </p:nvSpPr>
        <p:spPr>
          <a:xfrm>
            <a:off x="548640" y="5422392"/>
            <a:ext cx="11064240" cy="749808"/>
          </a:xfrm>
          <a:prstGeom prst="roundRect">
            <a:avLst>
              <a:gd name="adj" fmla="val 9756"/>
            </a:avLst>
          </a:prstGeom>
          <a:solidFill>
            <a:srgbClr val="F4F9F8"/>
          </a:solidFill>
          <a:ln/>
        </p:spPr>
      </p:sp>
      <p:sp>
        <p:nvSpPr>
          <p:cNvPr id="22" name="Text 20"/>
          <p:cNvSpPr/>
          <p:nvPr/>
        </p:nvSpPr>
        <p:spPr>
          <a:xfrm>
            <a:off x="822960" y="5422392"/>
            <a:ext cx="1371600" cy="749808"/>
          </a:xfrm>
          <a:prstGeom prst="rect">
            <a:avLst/>
          </a:prstGeom>
          <a:noFill/>
          <a:ln/>
        </p:spPr>
        <p:txBody>
          <a:bodyPr wrap="square" rtlCol="0" anchor="ctr"/>
          <a:lstStyle/>
          <a:p>
            <a:pPr marL="0" indent="0">
              <a:buNone/>
            </a:pPr>
            <a:r>
              <a:rPr lang="en-US" sz="1250" b="1" dirty="0">
                <a:solidFill>
                  <a:srgbClr val="028090"/>
                </a:solidFill>
                <a:latin typeface="Calibri" pitchFamily="34" charset="0"/>
                <a:ea typeface="Calibri" pitchFamily="34" charset="-122"/>
                <a:cs typeface="Calibri" pitchFamily="34" charset="-120"/>
              </a:rPr>
              <a:t>Section E</a:t>
            </a:r>
            <a:endParaRPr lang="en-US" sz="1250" dirty="0"/>
          </a:p>
        </p:txBody>
      </p:sp>
      <p:sp>
        <p:nvSpPr>
          <p:cNvPr id="23" name="Text 21"/>
          <p:cNvSpPr/>
          <p:nvPr/>
        </p:nvSpPr>
        <p:spPr>
          <a:xfrm>
            <a:off x="2240280" y="5422392"/>
            <a:ext cx="3291840" cy="749808"/>
          </a:xfrm>
          <a:prstGeom prst="rect">
            <a:avLst/>
          </a:prstGeom>
          <a:noFill/>
          <a:ln/>
        </p:spPr>
        <p:txBody>
          <a:bodyPr wrap="square" rtlCol="0" anchor="ctr"/>
          <a:lstStyle/>
          <a:p>
            <a:pPr marL="0" indent="0">
              <a:buNone/>
            </a:pPr>
            <a:r>
              <a:rPr lang="en-US" sz="1200" b="1" dirty="0">
                <a:solidFill>
                  <a:srgbClr val="1C2B2B"/>
                </a:solidFill>
                <a:latin typeface="Calibri" pitchFamily="34" charset="0"/>
                <a:ea typeface="Calibri" pitchFamily="34" charset="-122"/>
                <a:cs typeface="Calibri" pitchFamily="34" charset="-120"/>
              </a:rPr>
              <a:t>Overall Reflection</a:t>
            </a:r>
            <a:endParaRPr lang="en-US" sz="1200" dirty="0"/>
          </a:p>
        </p:txBody>
      </p:sp>
      <p:sp>
        <p:nvSpPr>
          <p:cNvPr id="24" name="Text 22"/>
          <p:cNvSpPr/>
          <p:nvPr/>
        </p:nvSpPr>
        <p:spPr>
          <a:xfrm>
            <a:off x="5623560" y="5422392"/>
            <a:ext cx="5806440" cy="749808"/>
          </a:xfrm>
          <a:prstGeom prst="rect">
            <a:avLst/>
          </a:prstGeom>
          <a:noFill/>
          <a:ln/>
        </p:spPr>
        <p:txBody>
          <a:bodyPr wrap="square" rtlCol="0" anchor="ctr"/>
          <a:lstStyle/>
          <a:p>
            <a:pPr marL="0" indent="0">
              <a:lnSpc>
                <a:spcPct val="110000"/>
              </a:lnSpc>
              <a:buNone/>
            </a:pPr>
            <a:r>
              <a:rPr lang="en-US" sz="1100" dirty="0">
                <a:solidFill>
                  <a:srgbClr val="5A6E6E"/>
                </a:solidFill>
                <a:latin typeface="Calibri" pitchFamily="34" charset="0"/>
                <a:ea typeface="Calibri" pitchFamily="34" charset="-122"/>
                <a:cs typeface="Calibri" pitchFamily="34" charset="-120"/>
              </a:rPr>
              <a:t>Q16–Q18: most important learning, remaining changes wanted, recommendation to other classes</a:t>
            </a:r>
            <a:endParaRPr lang="en-US" sz="1100" dirty="0"/>
          </a:p>
        </p:txBody>
      </p:sp>
      <p:sp>
        <p:nvSpPr>
          <p:cNvPr id="25" name="Text 23"/>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26" name="Text 24"/>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21">
    <p:bg>
      <p:bgPr>
        <a:solidFill>
          <a:srgbClr val="014A52"/>
        </a:solidFill>
        <a:effectLst/>
      </p:bgPr>
    </p:bg>
    <p:spTree>
      <p:nvGrpSpPr>
        <p:cNvPr id="1" name=""/>
        <p:cNvGrpSpPr/>
        <p:nvPr/>
      </p:nvGrpSpPr>
      <p:grpSpPr>
        <a:xfrm>
          <a:off x="0" y="0"/>
          <a:ext cx="0" cy="0"/>
          <a:chOff x="0" y="0"/>
          <a:chExt cx="0" cy="0"/>
        </a:xfrm>
      </p:grpSpPr>
      <p:sp>
        <p:nvSpPr>
          <p:cNvPr id="2" name="Shape 0"/>
          <p:cNvSpPr/>
          <p:nvPr/>
        </p:nvSpPr>
        <p:spPr>
          <a:xfrm>
            <a:off x="8778240" y="-2011680"/>
            <a:ext cx="5943600" cy="5943600"/>
          </a:xfrm>
          <a:prstGeom prst="ellipse">
            <a:avLst/>
          </a:prstGeom>
          <a:solidFill>
            <a:srgbClr val="028090"/>
          </a:solidFill>
          <a:ln/>
        </p:spPr>
      </p:sp>
      <p:sp>
        <p:nvSpPr>
          <p:cNvPr id="3" name="Shape 1"/>
          <p:cNvSpPr/>
          <p:nvPr/>
        </p:nvSpPr>
        <p:spPr>
          <a:xfrm>
            <a:off x="10241280" y="4206240"/>
            <a:ext cx="3840480" cy="3840480"/>
          </a:xfrm>
          <a:prstGeom prst="ellipse">
            <a:avLst/>
          </a:prstGeom>
          <a:solidFill>
            <a:srgbClr val="00A896"/>
          </a:solidFill>
          <a:ln/>
        </p:spPr>
      </p:sp>
      <p:sp>
        <p:nvSpPr>
          <p:cNvPr id="4" name="Text 2"/>
          <p:cNvSpPr/>
          <p:nvPr/>
        </p:nvSpPr>
        <p:spPr>
          <a:xfrm>
            <a:off x="731520" y="2743200"/>
            <a:ext cx="9144000" cy="365760"/>
          </a:xfrm>
          <a:prstGeom prst="rect">
            <a:avLst/>
          </a:prstGeom>
          <a:noFill/>
          <a:ln/>
        </p:spPr>
        <p:txBody>
          <a:bodyPr wrap="square" rtlCol="0" anchor="ctr"/>
          <a:lstStyle/>
          <a:p>
            <a:pPr marL="0" indent="0">
              <a:buNone/>
            </a:pPr>
            <a:r>
              <a:rPr lang="en-US" sz="1400" b="1" kern="0" spc="200" dirty="0">
                <a:solidFill>
                  <a:srgbClr val="02C39A"/>
                </a:solidFill>
                <a:latin typeface="Calibri" pitchFamily="34" charset="0"/>
                <a:ea typeface="Calibri" pitchFamily="34" charset="-122"/>
                <a:cs typeface="Calibri" pitchFamily="34" charset="-120"/>
              </a:rPr>
              <a:t>PART TWO</a:t>
            </a:r>
            <a:endParaRPr lang="en-US" sz="1400" dirty="0"/>
          </a:p>
        </p:txBody>
      </p:sp>
      <p:sp>
        <p:nvSpPr>
          <p:cNvPr id="5" name="Text 3"/>
          <p:cNvSpPr/>
          <p:nvPr/>
        </p:nvSpPr>
        <p:spPr>
          <a:xfrm>
            <a:off x="731520" y="3108960"/>
            <a:ext cx="9601200" cy="1005840"/>
          </a:xfrm>
          <a:prstGeom prst="rect">
            <a:avLst/>
          </a:prstGeom>
          <a:noFill/>
          <a:ln/>
        </p:spPr>
        <p:txBody>
          <a:bodyPr wrap="square"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Week 12 — Final Report</a:t>
            </a:r>
            <a:endParaRPr lang="en-US" sz="4000" dirty="0"/>
          </a:p>
        </p:txBody>
      </p:sp>
      <p:sp>
        <p:nvSpPr>
          <p:cNvPr id="6" name="Text 4"/>
          <p:cNvSpPr/>
          <p:nvPr/>
        </p:nvSpPr>
        <p:spPr>
          <a:xfrm>
            <a:off x="731520" y="4069080"/>
            <a:ext cx="8686800" cy="548640"/>
          </a:xfrm>
          <a:prstGeom prst="rect">
            <a:avLst/>
          </a:prstGeom>
          <a:noFill/>
          <a:ln/>
        </p:spPr>
        <p:txBody>
          <a:bodyPr wrap="square" rtlCol="0" anchor="ctr"/>
          <a:lstStyle/>
          <a:p>
            <a:pPr marL="0" indent="0">
              <a:buNone/>
            </a:pPr>
            <a:r>
              <a:rPr lang="en-US" sz="1600" dirty="0">
                <a:solidFill>
                  <a:srgbClr val="CADCFC"/>
                </a:solidFill>
                <a:latin typeface="Calibri" pitchFamily="34" charset="0"/>
                <a:ea typeface="Calibri" pitchFamily="34" charset="-122"/>
                <a:cs typeface="Calibri" pitchFamily="34" charset="-120"/>
              </a:rPr>
              <a:t>12-Week SDG Project on Inclusive Education · SDG Goal 4: Quality Education</a:t>
            </a:r>
            <a:endParaRPr lang="en-US" sz="1600" dirty="0"/>
          </a:p>
        </p:txBody>
      </p:sp>
      <p:sp>
        <p:nvSpPr>
          <p:cNvPr id="7" name="Text 5"/>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9FD8D3"/>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8" name="Text 6"/>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9FD8D3"/>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028090"/>
          </a:solidFill>
          <a:ln/>
        </p:spPr>
      </p:sp>
      <p:sp>
        <p:nvSpPr>
          <p:cNvPr id="3" name="Text 1"/>
          <p:cNvSpPr/>
          <p:nvPr/>
        </p:nvSpPr>
        <p:spPr>
          <a:xfrm>
            <a:off x="502920" y="640080"/>
            <a:ext cx="3383280" cy="91440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Introduction</a:t>
            </a:r>
            <a:endParaRPr lang="en-US" sz="3000" dirty="0"/>
          </a:p>
        </p:txBody>
      </p:sp>
      <p:sp>
        <p:nvSpPr>
          <p:cNvPr id="4" name="Text 2"/>
          <p:cNvSpPr/>
          <p:nvPr/>
        </p:nvSpPr>
        <p:spPr>
          <a:xfrm>
            <a:off x="502920" y="4663440"/>
            <a:ext cx="3291840" cy="1554480"/>
          </a:xfrm>
          <a:prstGeom prst="rect">
            <a:avLst/>
          </a:prstGeom>
          <a:noFill/>
          <a:ln/>
        </p:spPr>
        <p:txBody>
          <a:bodyPr wrap="square" rtlCol="0" anchor="ctr"/>
          <a:lstStyle/>
          <a:p>
            <a:pPr marL="0" indent="0">
              <a:buNone/>
            </a:pPr>
            <a:r>
              <a:rPr lang="en-US" sz="2200" i="1" dirty="0">
                <a:solidFill>
                  <a:srgbClr val="CADCFC"/>
                </a:solidFill>
                <a:latin typeface="Cambria" pitchFamily="34" charset="0"/>
                <a:ea typeface="Cambria" pitchFamily="34" charset="-122"/>
                <a:cs typeface="Cambria" pitchFamily="34" charset="-120"/>
              </a:rPr>
              <a:t>“No Student is</a:t>
            </a:r>
            <a:endParaRPr lang="en-US" sz="2200" dirty="0"/>
          </a:p>
          <a:p>
            <a:pPr marL="0" indent="0">
              <a:buNone/>
            </a:pPr>
            <a:r>
              <a:rPr lang="en-US" sz="2200" i="1" dirty="0">
                <a:solidFill>
                  <a:srgbClr val="CADCFC"/>
                </a:solidFill>
                <a:latin typeface="Cambria" pitchFamily="34" charset="0"/>
                <a:ea typeface="Cambria" pitchFamily="34" charset="-122"/>
                <a:cs typeface="Cambria" pitchFamily="34" charset="-120"/>
              </a:rPr>
              <a:t>Left Behind.”</a:t>
            </a:r>
            <a:endParaRPr lang="en-US" sz="2200" dirty="0"/>
          </a:p>
        </p:txBody>
      </p:sp>
      <p:sp>
        <p:nvSpPr>
          <p:cNvPr id="5" name="Text 3"/>
          <p:cNvSpPr/>
          <p:nvPr/>
        </p:nvSpPr>
        <p:spPr>
          <a:xfrm>
            <a:off x="4709160" y="777240"/>
            <a:ext cx="6858000" cy="1463040"/>
          </a:xfrm>
          <a:prstGeom prst="rect">
            <a:avLst/>
          </a:prstGeom>
          <a:noFill/>
          <a:ln/>
        </p:spPr>
        <p:txBody>
          <a:bodyPr wrap="square" rtlCol="0" anchor="ctr"/>
          <a:lstStyle/>
          <a:p>
            <a:pPr marL="0" indent="0">
              <a:lnSpc>
                <a:spcPct val="125000"/>
              </a:lnSpc>
              <a:buNone/>
            </a:pPr>
            <a:r>
              <a:rPr lang="en-US" sz="1500" dirty="0">
                <a:solidFill>
                  <a:srgbClr val="1C2B2B"/>
                </a:solidFill>
                <a:latin typeface="Calibri" pitchFamily="34" charset="0"/>
                <a:ea typeface="Calibri" pitchFamily="34" charset="-122"/>
                <a:cs typeface="Calibri" pitchFamily="34" charset="-120"/>
              </a:rPr>
              <a:t>Education is a right for all. This 12-week project was designed to promote inclusive education in our school, ensuring that every student — regardless of learning needs, gender, or background — feels valued and supported.</a:t>
            </a:r>
            <a:endParaRPr lang="en-US" sz="1500" dirty="0"/>
          </a:p>
        </p:txBody>
      </p:sp>
      <p:sp>
        <p:nvSpPr>
          <p:cNvPr id="6" name="Text 4"/>
          <p:cNvSpPr/>
          <p:nvPr/>
        </p:nvSpPr>
        <p:spPr>
          <a:xfrm>
            <a:off x="4709160" y="2286000"/>
            <a:ext cx="6858000" cy="822960"/>
          </a:xfrm>
          <a:prstGeom prst="rect">
            <a:avLst/>
          </a:prstGeom>
          <a:noFill/>
          <a:ln/>
        </p:spPr>
        <p:txBody>
          <a:bodyPr wrap="square" rtlCol="0" anchor="ctr"/>
          <a:lstStyle/>
          <a:p>
            <a:pPr marL="0" indent="0">
              <a:lnSpc>
                <a:spcPct val="125000"/>
              </a:lnSpc>
              <a:buNone/>
            </a:pPr>
            <a:r>
              <a:rPr lang="en-US" sz="1500" dirty="0">
                <a:solidFill>
                  <a:srgbClr val="1C2B2B"/>
                </a:solidFill>
                <a:latin typeface="Calibri" pitchFamily="34" charset="0"/>
                <a:ea typeface="Calibri" pitchFamily="34" charset="-122"/>
                <a:cs typeface="Calibri" pitchFamily="34" charset="-120"/>
              </a:rPr>
              <a:t>Through surveys, campaigns, workshops, and community involvement, the project set out to build a school culture rooted in four values:</a:t>
            </a:r>
            <a:endParaRPr lang="en-US" sz="1500" dirty="0"/>
          </a:p>
        </p:txBody>
      </p:sp>
      <p:sp>
        <p:nvSpPr>
          <p:cNvPr id="7" name="Shape 5"/>
          <p:cNvSpPr/>
          <p:nvPr/>
        </p:nvSpPr>
        <p:spPr>
          <a:xfrm>
            <a:off x="4709160" y="3337560"/>
            <a:ext cx="1600200" cy="1371600"/>
          </a:xfrm>
          <a:prstGeom prst="roundRect">
            <a:avLst>
              <a:gd name="adj" fmla="val 6667"/>
            </a:avLst>
          </a:prstGeom>
          <a:solidFill>
            <a:srgbClr val="EAF5F3"/>
          </a:solidFill>
          <a:ln/>
        </p:spPr>
      </p:sp>
      <p:sp>
        <p:nvSpPr>
          <p:cNvPr id="8" name="Shape 6"/>
          <p:cNvSpPr/>
          <p:nvPr/>
        </p:nvSpPr>
        <p:spPr>
          <a:xfrm>
            <a:off x="5280660" y="3566160"/>
            <a:ext cx="457200" cy="457200"/>
          </a:xfrm>
          <a:prstGeom prst="ellipse">
            <a:avLst/>
          </a:prstGeom>
          <a:solidFill>
            <a:srgbClr val="028090"/>
          </a:solidFill>
          <a:ln/>
        </p:spPr>
      </p:sp>
      <p:sp>
        <p:nvSpPr>
          <p:cNvPr id="9" name="Text 7"/>
          <p:cNvSpPr/>
          <p:nvPr/>
        </p:nvSpPr>
        <p:spPr>
          <a:xfrm>
            <a:off x="4709160" y="4206240"/>
            <a:ext cx="1600200" cy="457200"/>
          </a:xfrm>
          <a:prstGeom prst="rect">
            <a:avLst/>
          </a:prstGeom>
          <a:noFill/>
          <a:ln/>
        </p:spPr>
        <p:txBody>
          <a:bodyPr wrap="square" rtlCol="0" anchor="ctr"/>
          <a:lstStyle/>
          <a:p>
            <a:pPr marL="0" indent="0" algn="ctr">
              <a:buNone/>
            </a:pPr>
            <a:r>
              <a:rPr lang="en-US" sz="1150" b="1" dirty="0">
                <a:solidFill>
                  <a:srgbClr val="1C2B2B"/>
                </a:solidFill>
                <a:latin typeface="Calibri" pitchFamily="34" charset="0"/>
                <a:ea typeface="Calibri" pitchFamily="34" charset="-122"/>
                <a:cs typeface="Calibri" pitchFamily="34" charset="-120"/>
              </a:rPr>
              <a:t>Empathy</a:t>
            </a:r>
            <a:endParaRPr lang="en-US" sz="1150" dirty="0"/>
          </a:p>
        </p:txBody>
      </p:sp>
      <p:sp>
        <p:nvSpPr>
          <p:cNvPr id="10" name="Shape 8"/>
          <p:cNvSpPr/>
          <p:nvPr/>
        </p:nvSpPr>
        <p:spPr>
          <a:xfrm>
            <a:off x="6537960" y="3337560"/>
            <a:ext cx="1600200" cy="1371600"/>
          </a:xfrm>
          <a:prstGeom prst="roundRect">
            <a:avLst>
              <a:gd name="adj" fmla="val 6667"/>
            </a:avLst>
          </a:prstGeom>
          <a:solidFill>
            <a:srgbClr val="EAF5F3"/>
          </a:solidFill>
          <a:ln/>
        </p:spPr>
      </p:sp>
      <p:sp>
        <p:nvSpPr>
          <p:cNvPr id="11" name="Shape 9"/>
          <p:cNvSpPr/>
          <p:nvPr/>
        </p:nvSpPr>
        <p:spPr>
          <a:xfrm>
            <a:off x="7109460" y="3566160"/>
            <a:ext cx="457200" cy="457200"/>
          </a:xfrm>
          <a:prstGeom prst="ellipse">
            <a:avLst/>
          </a:prstGeom>
          <a:solidFill>
            <a:srgbClr val="00A896"/>
          </a:solidFill>
          <a:ln/>
        </p:spPr>
      </p:sp>
      <p:sp>
        <p:nvSpPr>
          <p:cNvPr id="12" name="Text 10"/>
          <p:cNvSpPr/>
          <p:nvPr/>
        </p:nvSpPr>
        <p:spPr>
          <a:xfrm>
            <a:off x="6537960" y="4206240"/>
            <a:ext cx="1600200" cy="457200"/>
          </a:xfrm>
          <a:prstGeom prst="rect">
            <a:avLst/>
          </a:prstGeom>
          <a:noFill/>
          <a:ln/>
        </p:spPr>
        <p:txBody>
          <a:bodyPr wrap="square" rtlCol="0" anchor="ctr"/>
          <a:lstStyle/>
          <a:p>
            <a:pPr marL="0" indent="0" algn="ctr">
              <a:buNone/>
            </a:pPr>
            <a:r>
              <a:rPr lang="en-US" sz="1150" b="1" dirty="0">
                <a:solidFill>
                  <a:srgbClr val="1C2B2B"/>
                </a:solidFill>
                <a:latin typeface="Calibri" pitchFamily="34" charset="0"/>
                <a:ea typeface="Calibri" pitchFamily="34" charset="-122"/>
                <a:cs typeface="Calibri" pitchFamily="34" charset="-120"/>
              </a:rPr>
              <a:t>Respect</a:t>
            </a:r>
            <a:endParaRPr lang="en-US" sz="1150" dirty="0"/>
          </a:p>
        </p:txBody>
      </p:sp>
      <p:sp>
        <p:nvSpPr>
          <p:cNvPr id="13" name="Shape 11"/>
          <p:cNvSpPr/>
          <p:nvPr/>
        </p:nvSpPr>
        <p:spPr>
          <a:xfrm>
            <a:off x="8366760" y="3337560"/>
            <a:ext cx="1600200" cy="1371600"/>
          </a:xfrm>
          <a:prstGeom prst="roundRect">
            <a:avLst>
              <a:gd name="adj" fmla="val 6667"/>
            </a:avLst>
          </a:prstGeom>
          <a:solidFill>
            <a:srgbClr val="EAF5F3"/>
          </a:solidFill>
          <a:ln/>
        </p:spPr>
      </p:sp>
      <p:sp>
        <p:nvSpPr>
          <p:cNvPr id="14" name="Shape 12"/>
          <p:cNvSpPr/>
          <p:nvPr/>
        </p:nvSpPr>
        <p:spPr>
          <a:xfrm>
            <a:off x="8938260" y="3566160"/>
            <a:ext cx="457200" cy="457200"/>
          </a:xfrm>
          <a:prstGeom prst="ellipse">
            <a:avLst/>
          </a:prstGeom>
          <a:solidFill>
            <a:srgbClr val="02C39A"/>
          </a:solidFill>
          <a:ln/>
        </p:spPr>
      </p:sp>
      <p:sp>
        <p:nvSpPr>
          <p:cNvPr id="15" name="Text 13"/>
          <p:cNvSpPr/>
          <p:nvPr/>
        </p:nvSpPr>
        <p:spPr>
          <a:xfrm>
            <a:off x="8366760" y="4206240"/>
            <a:ext cx="1600200" cy="457200"/>
          </a:xfrm>
          <a:prstGeom prst="rect">
            <a:avLst/>
          </a:prstGeom>
          <a:noFill/>
          <a:ln/>
        </p:spPr>
        <p:txBody>
          <a:bodyPr wrap="square" rtlCol="0" anchor="ctr"/>
          <a:lstStyle/>
          <a:p>
            <a:pPr marL="0" indent="0" algn="ctr">
              <a:buNone/>
            </a:pPr>
            <a:r>
              <a:rPr lang="en-US" sz="1150" b="1" dirty="0">
                <a:solidFill>
                  <a:srgbClr val="1C2B2B"/>
                </a:solidFill>
                <a:latin typeface="Calibri" pitchFamily="34" charset="0"/>
                <a:ea typeface="Calibri" pitchFamily="34" charset="-122"/>
                <a:cs typeface="Calibri" pitchFamily="34" charset="-120"/>
              </a:rPr>
              <a:t>Equality</a:t>
            </a:r>
            <a:endParaRPr lang="en-US" sz="1150" dirty="0"/>
          </a:p>
        </p:txBody>
      </p:sp>
      <p:sp>
        <p:nvSpPr>
          <p:cNvPr id="16" name="Shape 14"/>
          <p:cNvSpPr/>
          <p:nvPr/>
        </p:nvSpPr>
        <p:spPr>
          <a:xfrm>
            <a:off x="10195560" y="3337560"/>
            <a:ext cx="1600200" cy="1371600"/>
          </a:xfrm>
          <a:prstGeom prst="roundRect">
            <a:avLst>
              <a:gd name="adj" fmla="val 6667"/>
            </a:avLst>
          </a:prstGeom>
          <a:solidFill>
            <a:srgbClr val="EAF5F3"/>
          </a:solidFill>
          <a:ln/>
        </p:spPr>
      </p:sp>
      <p:sp>
        <p:nvSpPr>
          <p:cNvPr id="17" name="Shape 15"/>
          <p:cNvSpPr/>
          <p:nvPr/>
        </p:nvSpPr>
        <p:spPr>
          <a:xfrm>
            <a:off x="10767060" y="3566160"/>
            <a:ext cx="457200" cy="457200"/>
          </a:xfrm>
          <a:prstGeom prst="ellipse">
            <a:avLst/>
          </a:prstGeom>
          <a:solidFill>
            <a:srgbClr val="014A52"/>
          </a:solidFill>
          <a:ln/>
        </p:spPr>
      </p:sp>
      <p:sp>
        <p:nvSpPr>
          <p:cNvPr id="18" name="Text 16"/>
          <p:cNvSpPr/>
          <p:nvPr/>
        </p:nvSpPr>
        <p:spPr>
          <a:xfrm>
            <a:off x="10195560" y="4206240"/>
            <a:ext cx="1600200" cy="457200"/>
          </a:xfrm>
          <a:prstGeom prst="rect">
            <a:avLst/>
          </a:prstGeom>
          <a:noFill/>
          <a:ln/>
        </p:spPr>
        <p:txBody>
          <a:bodyPr wrap="square" rtlCol="0" anchor="ctr"/>
          <a:lstStyle/>
          <a:p>
            <a:pPr marL="0" indent="0" algn="ctr">
              <a:buNone/>
            </a:pPr>
            <a:r>
              <a:rPr lang="en-US" sz="1150" b="1" dirty="0">
                <a:solidFill>
                  <a:srgbClr val="1C2B2B"/>
                </a:solidFill>
                <a:latin typeface="Calibri" pitchFamily="34" charset="0"/>
                <a:ea typeface="Calibri" pitchFamily="34" charset="-122"/>
                <a:cs typeface="Calibri" pitchFamily="34" charset="-120"/>
              </a:rPr>
              <a:t>Equal Opportunity</a:t>
            </a:r>
            <a:endParaRPr lang="en-US" sz="1150" dirty="0"/>
          </a:p>
        </p:txBody>
      </p:sp>
      <p:sp>
        <p:nvSpPr>
          <p:cNvPr id="19" name="Text 17"/>
          <p:cNvSpPr/>
          <p:nvPr/>
        </p:nvSpPr>
        <p:spPr>
          <a:xfrm>
            <a:off x="4709160" y="5029200"/>
            <a:ext cx="6858000" cy="731520"/>
          </a:xfrm>
          <a:prstGeom prst="rect">
            <a:avLst/>
          </a:prstGeom>
          <a:noFill/>
          <a:ln/>
        </p:spPr>
        <p:txBody>
          <a:bodyPr wrap="square" rtlCol="0" anchor="ctr"/>
          <a:lstStyle/>
          <a:p>
            <a:pPr marL="0" indent="0">
              <a:buNone/>
            </a:pPr>
            <a:r>
              <a:rPr lang="en-US" sz="1250" i="1" dirty="0">
                <a:solidFill>
                  <a:srgbClr val="5A6E6E"/>
                </a:solidFill>
                <a:latin typeface="Calibri" pitchFamily="34" charset="0"/>
                <a:ea typeface="Calibri" pitchFamily="34" charset="-122"/>
                <a:cs typeface="Calibri" pitchFamily="34" charset="-120"/>
              </a:rPr>
              <a:t>Project focus: Inclusive Education, Equal Opportunity, Accessibility, Peer Support, and Community Participation.</a:t>
            </a:r>
            <a:endParaRPr lang="en-US" sz="1250" dirty="0"/>
          </a:p>
        </p:txBody>
      </p:sp>
      <p:sp>
        <p:nvSpPr>
          <p:cNvPr id="20" name="Text 18"/>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21" name="Text 19"/>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PROJECT TIMELINE · PART 1</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Weeks 1 – 6: From Launch to Training</a:t>
            </a:r>
            <a:endParaRPr lang="en-US" sz="2600" dirty="0"/>
          </a:p>
        </p:txBody>
      </p:sp>
      <p:sp>
        <p:nvSpPr>
          <p:cNvPr id="4" name="Shape 2"/>
          <p:cNvSpPr/>
          <p:nvPr/>
        </p:nvSpPr>
        <p:spPr>
          <a:xfrm>
            <a:off x="548640" y="1600200"/>
            <a:ext cx="502920" cy="502920"/>
          </a:xfrm>
          <a:prstGeom prst="ellipse">
            <a:avLst/>
          </a:prstGeom>
          <a:solidFill>
            <a:srgbClr val="028090"/>
          </a:solidFill>
          <a:ln/>
        </p:spPr>
      </p:sp>
      <p:sp>
        <p:nvSpPr>
          <p:cNvPr id="5" name="Text 3"/>
          <p:cNvSpPr/>
          <p:nvPr/>
        </p:nvSpPr>
        <p:spPr>
          <a:xfrm>
            <a:off x="548640" y="1600200"/>
            <a:ext cx="502920" cy="502920"/>
          </a:xfrm>
          <a:prstGeom prst="rect">
            <a:avLst/>
          </a:prstGeom>
          <a:noFill/>
          <a:ln/>
        </p:spPr>
        <p:txBody>
          <a:bodyPr wrap="square"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6" name="Shape 4"/>
          <p:cNvSpPr/>
          <p:nvPr/>
        </p:nvSpPr>
        <p:spPr>
          <a:xfrm>
            <a:off x="800100" y="2103120"/>
            <a:ext cx="0" cy="274320"/>
          </a:xfrm>
          <a:prstGeom prst="line">
            <a:avLst/>
          </a:prstGeom>
          <a:noFill/>
          <a:ln w="19050">
            <a:solidFill>
              <a:srgbClr val="CFE6E3"/>
            </a:solidFill>
            <a:prstDash val="solid"/>
          </a:ln>
        </p:spPr>
      </p:sp>
      <p:sp>
        <p:nvSpPr>
          <p:cNvPr id="7" name="Text 5"/>
          <p:cNvSpPr/>
          <p:nvPr/>
        </p:nvSpPr>
        <p:spPr>
          <a:xfrm>
            <a:off x="1325880" y="1581912"/>
            <a:ext cx="2834640" cy="502920"/>
          </a:xfrm>
          <a:prstGeom prst="rect">
            <a:avLst/>
          </a:prstGeom>
          <a:noFill/>
          <a:ln/>
        </p:spPr>
        <p:txBody>
          <a:bodyPr wrap="square" rtlCol="0" anchor="t"/>
          <a:lstStyle/>
          <a:p>
            <a:pPr marL="0" indent="0">
              <a:buNone/>
            </a:pPr>
            <a:r>
              <a:rPr lang="en-US" sz="1350" b="1" dirty="0">
                <a:solidFill>
                  <a:srgbClr val="1C2B2B"/>
                </a:solidFill>
                <a:latin typeface="Calibri" pitchFamily="34" charset="0"/>
                <a:ea typeface="Calibri" pitchFamily="34" charset="-122"/>
                <a:cs typeface="Calibri" pitchFamily="34" charset="-120"/>
              </a:rPr>
              <a:t>Project Launch</a:t>
            </a:r>
            <a:endParaRPr lang="en-US" sz="1350" dirty="0"/>
          </a:p>
        </p:txBody>
      </p:sp>
      <p:sp>
        <p:nvSpPr>
          <p:cNvPr id="8" name="Text 6"/>
          <p:cNvSpPr/>
          <p:nvPr/>
        </p:nvSpPr>
        <p:spPr>
          <a:xfrm>
            <a:off x="4251960" y="1581912"/>
            <a:ext cx="4206240" cy="548640"/>
          </a:xfrm>
          <a:prstGeom prst="rect">
            <a:avLst/>
          </a:prstGeom>
          <a:noFill/>
          <a:ln/>
        </p:spPr>
        <p:txBody>
          <a:bodyPr wrap="square" rtlCol="0" anchor="t"/>
          <a:lstStyle/>
          <a:p>
            <a:pPr marL="0" indent="0">
              <a:buNone/>
            </a:pPr>
            <a:r>
              <a:rPr lang="en-US" sz="1100" dirty="0">
                <a:solidFill>
                  <a:srgbClr val="5A6E6E"/>
                </a:solidFill>
                <a:latin typeface="Calibri" pitchFamily="34" charset="0"/>
                <a:ea typeface="Calibri" pitchFamily="34" charset="-122"/>
                <a:cs typeface="Calibri" pitchFamily="34" charset="-120"/>
              </a:rPr>
              <a:t>Introduction to SDG 4; four student committees formed</a:t>
            </a:r>
            <a:endParaRPr lang="en-US" sz="1100" dirty="0"/>
          </a:p>
        </p:txBody>
      </p:sp>
      <p:sp>
        <p:nvSpPr>
          <p:cNvPr id="9" name="Shape 7"/>
          <p:cNvSpPr/>
          <p:nvPr/>
        </p:nvSpPr>
        <p:spPr>
          <a:xfrm>
            <a:off x="8641080" y="1600200"/>
            <a:ext cx="3017520" cy="457200"/>
          </a:xfrm>
          <a:prstGeom prst="roundRect">
            <a:avLst>
              <a:gd name="adj" fmla="val 16000"/>
            </a:avLst>
          </a:prstGeom>
          <a:solidFill>
            <a:srgbClr val="EAF5F3"/>
          </a:solidFill>
          <a:ln/>
        </p:spPr>
      </p:sp>
      <p:sp>
        <p:nvSpPr>
          <p:cNvPr id="10" name="Text 8"/>
          <p:cNvSpPr/>
          <p:nvPr/>
        </p:nvSpPr>
        <p:spPr>
          <a:xfrm>
            <a:off x="8732520" y="1600200"/>
            <a:ext cx="2880360" cy="457200"/>
          </a:xfrm>
          <a:prstGeom prst="rect">
            <a:avLst/>
          </a:prstGeom>
          <a:noFill/>
          <a:ln/>
        </p:spPr>
        <p:txBody>
          <a:bodyPr wrap="square" rtlCol="0" anchor="ctr"/>
          <a:lstStyle/>
          <a:p>
            <a:pPr marL="0" indent="0" algn="ctr">
              <a:buNone/>
            </a:pPr>
            <a:r>
              <a:rPr lang="en-US" sz="1000" b="1" dirty="0">
                <a:solidFill>
                  <a:srgbClr val="014A52"/>
                </a:solidFill>
                <a:latin typeface="Calibri" pitchFamily="34" charset="0"/>
                <a:ea typeface="Calibri" pitchFamily="34" charset="-122"/>
                <a:cs typeface="Calibri" pitchFamily="34" charset="-120"/>
              </a:rPr>
              <a:t>Committee List</a:t>
            </a:r>
            <a:endParaRPr lang="en-US" sz="1000" dirty="0"/>
          </a:p>
        </p:txBody>
      </p:sp>
      <p:sp>
        <p:nvSpPr>
          <p:cNvPr id="11" name="Shape 9"/>
          <p:cNvSpPr/>
          <p:nvPr/>
        </p:nvSpPr>
        <p:spPr>
          <a:xfrm>
            <a:off x="548640" y="2377440"/>
            <a:ext cx="502920" cy="502920"/>
          </a:xfrm>
          <a:prstGeom prst="ellipse">
            <a:avLst/>
          </a:prstGeom>
          <a:solidFill>
            <a:srgbClr val="028090"/>
          </a:solidFill>
          <a:ln/>
        </p:spPr>
      </p:sp>
      <p:sp>
        <p:nvSpPr>
          <p:cNvPr id="12" name="Text 10"/>
          <p:cNvSpPr/>
          <p:nvPr/>
        </p:nvSpPr>
        <p:spPr>
          <a:xfrm>
            <a:off x="548640" y="2377440"/>
            <a:ext cx="502920" cy="502920"/>
          </a:xfrm>
          <a:prstGeom prst="rect">
            <a:avLst/>
          </a:prstGeom>
          <a:noFill/>
          <a:ln/>
        </p:spPr>
        <p:txBody>
          <a:bodyPr wrap="square"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3" name="Shape 11"/>
          <p:cNvSpPr/>
          <p:nvPr/>
        </p:nvSpPr>
        <p:spPr>
          <a:xfrm>
            <a:off x="800100" y="2880360"/>
            <a:ext cx="0" cy="274320"/>
          </a:xfrm>
          <a:prstGeom prst="line">
            <a:avLst/>
          </a:prstGeom>
          <a:noFill/>
          <a:ln w="19050">
            <a:solidFill>
              <a:srgbClr val="CFE6E3"/>
            </a:solidFill>
            <a:prstDash val="solid"/>
          </a:ln>
        </p:spPr>
      </p:sp>
      <p:sp>
        <p:nvSpPr>
          <p:cNvPr id="14" name="Text 12"/>
          <p:cNvSpPr/>
          <p:nvPr/>
        </p:nvSpPr>
        <p:spPr>
          <a:xfrm>
            <a:off x="1325880" y="2359152"/>
            <a:ext cx="2834640" cy="502920"/>
          </a:xfrm>
          <a:prstGeom prst="rect">
            <a:avLst/>
          </a:prstGeom>
          <a:noFill/>
          <a:ln/>
        </p:spPr>
        <p:txBody>
          <a:bodyPr wrap="square" rtlCol="0" anchor="t"/>
          <a:lstStyle/>
          <a:p>
            <a:pPr marL="0" indent="0">
              <a:buNone/>
            </a:pPr>
            <a:r>
              <a:rPr lang="en-US" sz="1350" b="1" dirty="0">
                <a:solidFill>
                  <a:srgbClr val="1C2B2B"/>
                </a:solidFill>
                <a:latin typeface="Calibri" pitchFamily="34" charset="0"/>
                <a:ea typeface="Calibri" pitchFamily="34" charset="-122"/>
                <a:cs typeface="Calibri" pitchFamily="34" charset="-120"/>
              </a:rPr>
              <a:t>Needs Assessment</a:t>
            </a:r>
            <a:endParaRPr lang="en-US" sz="1350" dirty="0"/>
          </a:p>
        </p:txBody>
      </p:sp>
      <p:sp>
        <p:nvSpPr>
          <p:cNvPr id="15" name="Text 13"/>
          <p:cNvSpPr/>
          <p:nvPr/>
        </p:nvSpPr>
        <p:spPr>
          <a:xfrm>
            <a:off x="4251960" y="2359152"/>
            <a:ext cx="4206240" cy="548640"/>
          </a:xfrm>
          <a:prstGeom prst="rect">
            <a:avLst/>
          </a:prstGeom>
          <a:noFill/>
          <a:ln/>
        </p:spPr>
        <p:txBody>
          <a:bodyPr wrap="square" rtlCol="0" anchor="t"/>
          <a:lstStyle/>
          <a:p>
            <a:pPr marL="0" indent="0">
              <a:buNone/>
            </a:pPr>
            <a:r>
              <a:rPr lang="en-US" sz="1100" dirty="0">
                <a:solidFill>
                  <a:srgbClr val="5A6E6E"/>
                </a:solidFill>
                <a:latin typeface="Calibri" pitchFamily="34" charset="0"/>
                <a:ea typeface="Calibri" pitchFamily="34" charset="-122"/>
                <a:cs typeface="Calibri" pitchFamily="34" charset="-120"/>
              </a:rPr>
              <a:t>Student survey and facility mapping</a:t>
            </a:r>
            <a:endParaRPr lang="en-US" sz="1100" dirty="0"/>
          </a:p>
        </p:txBody>
      </p:sp>
      <p:sp>
        <p:nvSpPr>
          <p:cNvPr id="16" name="Shape 14"/>
          <p:cNvSpPr/>
          <p:nvPr/>
        </p:nvSpPr>
        <p:spPr>
          <a:xfrm>
            <a:off x="8641080" y="2377440"/>
            <a:ext cx="3017520" cy="457200"/>
          </a:xfrm>
          <a:prstGeom prst="roundRect">
            <a:avLst>
              <a:gd name="adj" fmla="val 16000"/>
            </a:avLst>
          </a:prstGeom>
          <a:solidFill>
            <a:srgbClr val="EAF5F3"/>
          </a:solidFill>
          <a:ln/>
        </p:spPr>
      </p:sp>
      <p:sp>
        <p:nvSpPr>
          <p:cNvPr id="17" name="Text 15"/>
          <p:cNvSpPr/>
          <p:nvPr/>
        </p:nvSpPr>
        <p:spPr>
          <a:xfrm>
            <a:off x="8732520" y="2377440"/>
            <a:ext cx="2880360" cy="457200"/>
          </a:xfrm>
          <a:prstGeom prst="rect">
            <a:avLst/>
          </a:prstGeom>
          <a:noFill/>
          <a:ln/>
        </p:spPr>
        <p:txBody>
          <a:bodyPr wrap="square" rtlCol="0" anchor="ctr"/>
          <a:lstStyle/>
          <a:p>
            <a:pPr marL="0" indent="0" algn="ctr">
              <a:buNone/>
            </a:pPr>
            <a:r>
              <a:rPr lang="en-US" sz="1000" b="1" dirty="0">
                <a:solidFill>
                  <a:srgbClr val="014A52"/>
                </a:solidFill>
                <a:latin typeface="Calibri" pitchFamily="34" charset="0"/>
                <a:ea typeface="Calibri" pitchFamily="34" charset="-122"/>
                <a:cs typeface="Calibri" pitchFamily="34" charset="-120"/>
              </a:rPr>
              <a:t>Survey &amp; Analysis Report</a:t>
            </a:r>
            <a:endParaRPr lang="en-US" sz="1000" dirty="0"/>
          </a:p>
        </p:txBody>
      </p:sp>
      <p:sp>
        <p:nvSpPr>
          <p:cNvPr id="18" name="Shape 16"/>
          <p:cNvSpPr/>
          <p:nvPr/>
        </p:nvSpPr>
        <p:spPr>
          <a:xfrm>
            <a:off x="548640" y="3154680"/>
            <a:ext cx="502920" cy="502920"/>
          </a:xfrm>
          <a:prstGeom prst="ellipse">
            <a:avLst/>
          </a:prstGeom>
          <a:solidFill>
            <a:srgbClr val="028090"/>
          </a:solidFill>
          <a:ln/>
        </p:spPr>
      </p:sp>
      <p:sp>
        <p:nvSpPr>
          <p:cNvPr id="19" name="Text 17"/>
          <p:cNvSpPr/>
          <p:nvPr/>
        </p:nvSpPr>
        <p:spPr>
          <a:xfrm>
            <a:off x="548640" y="3154680"/>
            <a:ext cx="502920" cy="502920"/>
          </a:xfrm>
          <a:prstGeom prst="rect">
            <a:avLst/>
          </a:prstGeom>
          <a:noFill/>
          <a:ln/>
        </p:spPr>
        <p:txBody>
          <a:bodyPr wrap="square"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20" name="Shape 18"/>
          <p:cNvSpPr/>
          <p:nvPr/>
        </p:nvSpPr>
        <p:spPr>
          <a:xfrm>
            <a:off x="800100" y="3657600"/>
            <a:ext cx="0" cy="274320"/>
          </a:xfrm>
          <a:prstGeom prst="line">
            <a:avLst/>
          </a:prstGeom>
          <a:noFill/>
          <a:ln w="19050">
            <a:solidFill>
              <a:srgbClr val="CFE6E3"/>
            </a:solidFill>
            <a:prstDash val="solid"/>
          </a:ln>
        </p:spPr>
      </p:sp>
      <p:sp>
        <p:nvSpPr>
          <p:cNvPr id="21" name="Text 19"/>
          <p:cNvSpPr/>
          <p:nvPr/>
        </p:nvSpPr>
        <p:spPr>
          <a:xfrm>
            <a:off x="1325880" y="3136392"/>
            <a:ext cx="2834640" cy="502920"/>
          </a:xfrm>
          <a:prstGeom prst="rect">
            <a:avLst/>
          </a:prstGeom>
          <a:noFill/>
          <a:ln/>
        </p:spPr>
        <p:txBody>
          <a:bodyPr wrap="square" rtlCol="0" anchor="t"/>
          <a:lstStyle/>
          <a:p>
            <a:pPr marL="0" indent="0">
              <a:buNone/>
            </a:pPr>
            <a:r>
              <a:rPr lang="en-US" sz="1350" b="1" dirty="0">
                <a:solidFill>
                  <a:srgbClr val="1C2B2B"/>
                </a:solidFill>
                <a:latin typeface="Calibri" pitchFamily="34" charset="0"/>
                <a:ea typeface="Calibri" pitchFamily="34" charset="-122"/>
                <a:cs typeface="Calibri" pitchFamily="34" charset="-120"/>
              </a:rPr>
              <a:t>Research &amp; Planning</a:t>
            </a:r>
            <a:endParaRPr lang="en-US" sz="1350" dirty="0"/>
          </a:p>
        </p:txBody>
      </p:sp>
      <p:sp>
        <p:nvSpPr>
          <p:cNvPr id="22" name="Text 20"/>
          <p:cNvSpPr/>
          <p:nvPr/>
        </p:nvSpPr>
        <p:spPr>
          <a:xfrm>
            <a:off x="4251960" y="3136392"/>
            <a:ext cx="4206240" cy="548640"/>
          </a:xfrm>
          <a:prstGeom prst="rect">
            <a:avLst/>
          </a:prstGeom>
          <a:noFill/>
          <a:ln/>
        </p:spPr>
        <p:txBody>
          <a:bodyPr wrap="square" rtlCol="0" anchor="t"/>
          <a:lstStyle/>
          <a:p>
            <a:pPr marL="0" indent="0">
              <a:buNone/>
            </a:pPr>
            <a:r>
              <a:rPr lang="en-US" sz="1100" dirty="0">
                <a:solidFill>
                  <a:srgbClr val="5A6E6E"/>
                </a:solidFill>
                <a:latin typeface="Calibri" pitchFamily="34" charset="0"/>
                <a:ea typeface="Calibri" pitchFamily="34" charset="-122"/>
                <a:cs typeface="Calibri" pitchFamily="34" charset="-120"/>
              </a:rPr>
              <a:t>Research on learning difficulties, gender and diversity</a:t>
            </a:r>
            <a:endParaRPr lang="en-US" sz="1100" dirty="0"/>
          </a:p>
        </p:txBody>
      </p:sp>
      <p:sp>
        <p:nvSpPr>
          <p:cNvPr id="23" name="Shape 21"/>
          <p:cNvSpPr/>
          <p:nvPr/>
        </p:nvSpPr>
        <p:spPr>
          <a:xfrm>
            <a:off x="8641080" y="3154680"/>
            <a:ext cx="3017520" cy="457200"/>
          </a:xfrm>
          <a:prstGeom prst="roundRect">
            <a:avLst>
              <a:gd name="adj" fmla="val 16000"/>
            </a:avLst>
          </a:prstGeom>
          <a:solidFill>
            <a:srgbClr val="EAF5F3"/>
          </a:solidFill>
          <a:ln/>
        </p:spPr>
      </p:sp>
      <p:sp>
        <p:nvSpPr>
          <p:cNvPr id="24" name="Text 22"/>
          <p:cNvSpPr/>
          <p:nvPr/>
        </p:nvSpPr>
        <p:spPr>
          <a:xfrm>
            <a:off x="8732520" y="3154680"/>
            <a:ext cx="2880360" cy="457200"/>
          </a:xfrm>
          <a:prstGeom prst="rect">
            <a:avLst/>
          </a:prstGeom>
          <a:noFill/>
          <a:ln/>
        </p:spPr>
        <p:txBody>
          <a:bodyPr wrap="square" rtlCol="0" anchor="ctr"/>
          <a:lstStyle/>
          <a:p>
            <a:pPr marL="0" indent="0" algn="ctr">
              <a:buNone/>
            </a:pPr>
            <a:r>
              <a:rPr lang="en-US" sz="1000" b="1" dirty="0">
                <a:solidFill>
                  <a:srgbClr val="014A52"/>
                </a:solidFill>
                <a:latin typeface="Calibri" pitchFamily="34" charset="0"/>
                <a:ea typeface="Calibri" pitchFamily="34" charset="-122"/>
                <a:cs typeface="Calibri" pitchFamily="34" charset="-120"/>
              </a:rPr>
              <a:t>Campaign Plan &amp; Notes</a:t>
            </a:r>
            <a:endParaRPr lang="en-US" sz="1000" dirty="0"/>
          </a:p>
        </p:txBody>
      </p:sp>
      <p:sp>
        <p:nvSpPr>
          <p:cNvPr id="25" name="Shape 23"/>
          <p:cNvSpPr/>
          <p:nvPr/>
        </p:nvSpPr>
        <p:spPr>
          <a:xfrm>
            <a:off x="548640" y="3931920"/>
            <a:ext cx="502920" cy="502920"/>
          </a:xfrm>
          <a:prstGeom prst="ellipse">
            <a:avLst/>
          </a:prstGeom>
          <a:solidFill>
            <a:srgbClr val="028090"/>
          </a:solidFill>
          <a:ln/>
        </p:spPr>
      </p:sp>
      <p:sp>
        <p:nvSpPr>
          <p:cNvPr id="26" name="Text 24"/>
          <p:cNvSpPr/>
          <p:nvPr/>
        </p:nvSpPr>
        <p:spPr>
          <a:xfrm>
            <a:off x="548640" y="3931920"/>
            <a:ext cx="502920" cy="502920"/>
          </a:xfrm>
          <a:prstGeom prst="rect">
            <a:avLst/>
          </a:prstGeom>
          <a:noFill/>
          <a:ln/>
        </p:spPr>
        <p:txBody>
          <a:bodyPr wrap="square"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27" name="Shape 25"/>
          <p:cNvSpPr/>
          <p:nvPr/>
        </p:nvSpPr>
        <p:spPr>
          <a:xfrm>
            <a:off x="800100" y="4434840"/>
            <a:ext cx="0" cy="274320"/>
          </a:xfrm>
          <a:prstGeom prst="line">
            <a:avLst/>
          </a:prstGeom>
          <a:noFill/>
          <a:ln w="19050">
            <a:solidFill>
              <a:srgbClr val="CFE6E3"/>
            </a:solidFill>
            <a:prstDash val="solid"/>
          </a:ln>
        </p:spPr>
      </p:sp>
      <p:sp>
        <p:nvSpPr>
          <p:cNvPr id="28" name="Text 26"/>
          <p:cNvSpPr/>
          <p:nvPr/>
        </p:nvSpPr>
        <p:spPr>
          <a:xfrm>
            <a:off x="1325880" y="3913632"/>
            <a:ext cx="2834640" cy="502920"/>
          </a:xfrm>
          <a:prstGeom prst="rect">
            <a:avLst/>
          </a:prstGeom>
          <a:noFill/>
          <a:ln/>
        </p:spPr>
        <p:txBody>
          <a:bodyPr wrap="square" rtlCol="0" anchor="t"/>
          <a:lstStyle/>
          <a:p>
            <a:pPr marL="0" indent="0">
              <a:buNone/>
            </a:pPr>
            <a:r>
              <a:rPr lang="en-US" sz="1350" b="1" dirty="0">
                <a:solidFill>
                  <a:srgbClr val="1C2B2B"/>
                </a:solidFill>
                <a:latin typeface="Calibri" pitchFamily="34" charset="0"/>
                <a:ea typeface="Calibri" pitchFamily="34" charset="-122"/>
                <a:cs typeface="Calibri" pitchFamily="34" charset="-120"/>
              </a:rPr>
              <a:t>Campaign Design</a:t>
            </a:r>
            <a:endParaRPr lang="en-US" sz="1350" dirty="0"/>
          </a:p>
        </p:txBody>
      </p:sp>
      <p:sp>
        <p:nvSpPr>
          <p:cNvPr id="29" name="Text 27"/>
          <p:cNvSpPr/>
          <p:nvPr/>
        </p:nvSpPr>
        <p:spPr>
          <a:xfrm>
            <a:off x="4251960" y="3913632"/>
            <a:ext cx="4206240" cy="548640"/>
          </a:xfrm>
          <a:prstGeom prst="rect">
            <a:avLst/>
          </a:prstGeom>
          <a:noFill/>
          <a:ln/>
        </p:spPr>
        <p:txBody>
          <a:bodyPr wrap="square" rtlCol="0" anchor="t"/>
          <a:lstStyle/>
          <a:p>
            <a:pPr marL="0" indent="0">
              <a:buNone/>
            </a:pPr>
            <a:r>
              <a:rPr lang="en-US" sz="1100" dirty="0">
                <a:solidFill>
                  <a:srgbClr val="5A6E6E"/>
                </a:solidFill>
                <a:latin typeface="Calibri" pitchFamily="34" charset="0"/>
                <a:ea typeface="Calibri" pitchFamily="34" charset="-122"/>
                <a:cs typeface="Calibri" pitchFamily="34" charset="-120"/>
              </a:rPr>
              <a:t>Posters, role plays and language guidelines prepared</a:t>
            </a:r>
            <a:endParaRPr lang="en-US" sz="1100" dirty="0"/>
          </a:p>
        </p:txBody>
      </p:sp>
      <p:sp>
        <p:nvSpPr>
          <p:cNvPr id="30" name="Shape 28"/>
          <p:cNvSpPr/>
          <p:nvPr/>
        </p:nvSpPr>
        <p:spPr>
          <a:xfrm>
            <a:off x="8641080" y="3931920"/>
            <a:ext cx="3017520" cy="457200"/>
          </a:xfrm>
          <a:prstGeom prst="roundRect">
            <a:avLst>
              <a:gd name="adj" fmla="val 16000"/>
            </a:avLst>
          </a:prstGeom>
          <a:solidFill>
            <a:srgbClr val="EAF5F3"/>
          </a:solidFill>
          <a:ln/>
        </p:spPr>
      </p:sp>
      <p:sp>
        <p:nvSpPr>
          <p:cNvPr id="31" name="Text 29"/>
          <p:cNvSpPr/>
          <p:nvPr/>
        </p:nvSpPr>
        <p:spPr>
          <a:xfrm>
            <a:off x="8732520" y="3931920"/>
            <a:ext cx="2880360" cy="457200"/>
          </a:xfrm>
          <a:prstGeom prst="rect">
            <a:avLst/>
          </a:prstGeom>
          <a:noFill/>
          <a:ln/>
        </p:spPr>
        <p:txBody>
          <a:bodyPr wrap="square" rtlCol="0" anchor="ctr"/>
          <a:lstStyle/>
          <a:p>
            <a:pPr marL="0" indent="0" algn="ctr">
              <a:buNone/>
            </a:pPr>
            <a:r>
              <a:rPr lang="en-US" sz="1000" b="1" dirty="0">
                <a:solidFill>
                  <a:srgbClr val="014A52"/>
                </a:solidFill>
                <a:latin typeface="Calibri" pitchFamily="34" charset="0"/>
                <a:ea typeface="Calibri" pitchFamily="34" charset="-122"/>
                <a:cs typeface="Calibri" pitchFamily="34" charset="-120"/>
              </a:rPr>
              <a:t>Campaign Materials</a:t>
            </a:r>
            <a:endParaRPr lang="en-US" sz="1000" dirty="0"/>
          </a:p>
        </p:txBody>
      </p:sp>
      <p:sp>
        <p:nvSpPr>
          <p:cNvPr id="32" name="Shape 30"/>
          <p:cNvSpPr/>
          <p:nvPr/>
        </p:nvSpPr>
        <p:spPr>
          <a:xfrm>
            <a:off x="548640" y="4709160"/>
            <a:ext cx="502920" cy="502920"/>
          </a:xfrm>
          <a:prstGeom prst="ellipse">
            <a:avLst/>
          </a:prstGeom>
          <a:solidFill>
            <a:srgbClr val="028090"/>
          </a:solidFill>
          <a:ln/>
        </p:spPr>
      </p:sp>
      <p:sp>
        <p:nvSpPr>
          <p:cNvPr id="33" name="Text 31"/>
          <p:cNvSpPr/>
          <p:nvPr/>
        </p:nvSpPr>
        <p:spPr>
          <a:xfrm>
            <a:off x="548640" y="4709160"/>
            <a:ext cx="502920" cy="502920"/>
          </a:xfrm>
          <a:prstGeom prst="rect">
            <a:avLst/>
          </a:prstGeom>
          <a:noFill/>
          <a:ln/>
        </p:spPr>
        <p:txBody>
          <a:bodyPr wrap="square"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5</a:t>
            </a:r>
            <a:endParaRPr lang="en-US" sz="1600" dirty="0"/>
          </a:p>
        </p:txBody>
      </p:sp>
      <p:sp>
        <p:nvSpPr>
          <p:cNvPr id="34" name="Shape 32"/>
          <p:cNvSpPr/>
          <p:nvPr/>
        </p:nvSpPr>
        <p:spPr>
          <a:xfrm>
            <a:off x="800100" y="5212080"/>
            <a:ext cx="0" cy="274320"/>
          </a:xfrm>
          <a:prstGeom prst="line">
            <a:avLst/>
          </a:prstGeom>
          <a:noFill/>
          <a:ln w="19050">
            <a:solidFill>
              <a:srgbClr val="CFE6E3"/>
            </a:solidFill>
            <a:prstDash val="solid"/>
          </a:ln>
        </p:spPr>
      </p:sp>
      <p:sp>
        <p:nvSpPr>
          <p:cNvPr id="35" name="Text 33"/>
          <p:cNvSpPr/>
          <p:nvPr/>
        </p:nvSpPr>
        <p:spPr>
          <a:xfrm>
            <a:off x="1325880" y="4690872"/>
            <a:ext cx="2834640" cy="502920"/>
          </a:xfrm>
          <a:prstGeom prst="rect">
            <a:avLst/>
          </a:prstGeom>
          <a:noFill/>
          <a:ln/>
        </p:spPr>
        <p:txBody>
          <a:bodyPr wrap="square" rtlCol="0" anchor="t"/>
          <a:lstStyle/>
          <a:p>
            <a:pPr marL="0" indent="0">
              <a:buNone/>
            </a:pPr>
            <a:r>
              <a:rPr lang="en-US" sz="1350" b="1" dirty="0">
                <a:solidFill>
                  <a:srgbClr val="1C2B2B"/>
                </a:solidFill>
                <a:latin typeface="Calibri" pitchFamily="34" charset="0"/>
                <a:ea typeface="Calibri" pitchFamily="34" charset="-122"/>
                <a:cs typeface="Calibri" pitchFamily="34" charset="-120"/>
              </a:rPr>
              <a:t>Sensitization Drive</a:t>
            </a:r>
            <a:endParaRPr lang="en-US" sz="1350" dirty="0"/>
          </a:p>
        </p:txBody>
      </p:sp>
      <p:sp>
        <p:nvSpPr>
          <p:cNvPr id="36" name="Text 34"/>
          <p:cNvSpPr/>
          <p:nvPr/>
        </p:nvSpPr>
        <p:spPr>
          <a:xfrm>
            <a:off x="4251960" y="4690872"/>
            <a:ext cx="4206240" cy="548640"/>
          </a:xfrm>
          <a:prstGeom prst="rect">
            <a:avLst/>
          </a:prstGeom>
          <a:noFill/>
          <a:ln/>
        </p:spPr>
        <p:txBody>
          <a:bodyPr wrap="square" rtlCol="0" anchor="t"/>
          <a:lstStyle/>
          <a:p>
            <a:pPr marL="0" indent="0">
              <a:buNone/>
            </a:pPr>
            <a:r>
              <a:rPr lang="en-US" sz="1100" dirty="0">
                <a:solidFill>
                  <a:srgbClr val="5A6E6E"/>
                </a:solidFill>
                <a:latin typeface="Calibri" pitchFamily="34" charset="0"/>
                <a:ea typeface="Calibri" pitchFamily="34" charset="-122"/>
                <a:cs typeface="Calibri" pitchFamily="34" charset="-120"/>
              </a:rPr>
              <a:t>Assembly and classroom sessions on diversity</a:t>
            </a:r>
            <a:endParaRPr lang="en-US" sz="1100" dirty="0"/>
          </a:p>
        </p:txBody>
      </p:sp>
      <p:sp>
        <p:nvSpPr>
          <p:cNvPr id="37" name="Shape 35"/>
          <p:cNvSpPr/>
          <p:nvPr/>
        </p:nvSpPr>
        <p:spPr>
          <a:xfrm>
            <a:off x="8641080" y="4709160"/>
            <a:ext cx="3017520" cy="457200"/>
          </a:xfrm>
          <a:prstGeom prst="roundRect">
            <a:avLst>
              <a:gd name="adj" fmla="val 16000"/>
            </a:avLst>
          </a:prstGeom>
          <a:solidFill>
            <a:srgbClr val="EAF5F3"/>
          </a:solidFill>
          <a:ln/>
        </p:spPr>
      </p:sp>
      <p:sp>
        <p:nvSpPr>
          <p:cNvPr id="38" name="Text 36"/>
          <p:cNvSpPr/>
          <p:nvPr/>
        </p:nvSpPr>
        <p:spPr>
          <a:xfrm>
            <a:off x="8732520" y="4709160"/>
            <a:ext cx="2880360" cy="457200"/>
          </a:xfrm>
          <a:prstGeom prst="rect">
            <a:avLst/>
          </a:prstGeom>
          <a:noFill/>
          <a:ln/>
        </p:spPr>
        <p:txBody>
          <a:bodyPr wrap="square" rtlCol="0" anchor="ctr"/>
          <a:lstStyle/>
          <a:p>
            <a:pPr marL="0" indent="0" algn="ctr">
              <a:buNone/>
            </a:pPr>
            <a:r>
              <a:rPr lang="en-US" sz="1000" b="1" dirty="0">
                <a:solidFill>
                  <a:srgbClr val="014A52"/>
                </a:solidFill>
                <a:latin typeface="Calibri" pitchFamily="34" charset="0"/>
                <a:ea typeface="Calibri" pitchFamily="34" charset="-122"/>
                <a:cs typeface="Calibri" pitchFamily="34" charset="-120"/>
              </a:rPr>
              <a:t>Attendance &amp; Feedback</a:t>
            </a:r>
            <a:endParaRPr lang="en-US" sz="1000" dirty="0"/>
          </a:p>
        </p:txBody>
      </p:sp>
      <p:sp>
        <p:nvSpPr>
          <p:cNvPr id="39" name="Shape 37"/>
          <p:cNvSpPr/>
          <p:nvPr/>
        </p:nvSpPr>
        <p:spPr>
          <a:xfrm>
            <a:off x="548640" y="5486400"/>
            <a:ext cx="502920" cy="502920"/>
          </a:xfrm>
          <a:prstGeom prst="ellipse">
            <a:avLst/>
          </a:prstGeom>
          <a:solidFill>
            <a:srgbClr val="028090"/>
          </a:solidFill>
          <a:ln/>
        </p:spPr>
      </p:sp>
      <p:sp>
        <p:nvSpPr>
          <p:cNvPr id="40" name="Text 38"/>
          <p:cNvSpPr/>
          <p:nvPr/>
        </p:nvSpPr>
        <p:spPr>
          <a:xfrm>
            <a:off x="548640" y="5486400"/>
            <a:ext cx="502920" cy="502920"/>
          </a:xfrm>
          <a:prstGeom prst="rect">
            <a:avLst/>
          </a:prstGeom>
          <a:noFill/>
          <a:ln/>
        </p:spPr>
        <p:txBody>
          <a:bodyPr wrap="square"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6</a:t>
            </a:r>
            <a:endParaRPr lang="en-US" sz="1600" dirty="0"/>
          </a:p>
        </p:txBody>
      </p:sp>
      <p:sp>
        <p:nvSpPr>
          <p:cNvPr id="41" name="Shape 39"/>
          <p:cNvSpPr/>
          <p:nvPr/>
        </p:nvSpPr>
        <p:spPr>
          <a:xfrm>
            <a:off x="800100" y="5989320"/>
            <a:ext cx="0" cy="274320"/>
          </a:xfrm>
          <a:prstGeom prst="line">
            <a:avLst/>
          </a:prstGeom>
          <a:noFill/>
          <a:ln w="19050">
            <a:solidFill>
              <a:srgbClr val="CFE6E3"/>
            </a:solidFill>
            <a:prstDash val="solid"/>
          </a:ln>
        </p:spPr>
      </p:sp>
      <p:sp>
        <p:nvSpPr>
          <p:cNvPr id="42" name="Text 40"/>
          <p:cNvSpPr/>
          <p:nvPr/>
        </p:nvSpPr>
        <p:spPr>
          <a:xfrm>
            <a:off x="1325880" y="5468112"/>
            <a:ext cx="2834640" cy="502920"/>
          </a:xfrm>
          <a:prstGeom prst="rect">
            <a:avLst/>
          </a:prstGeom>
          <a:noFill/>
          <a:ln/>
        </p:spPr>
        <p:txBody>
          <a:bodyPr wrap="square" rtlCol="0" anchor="t"/>
          <a:lstStyle/>
          <a:p>
            <a:pPr marL="0" indent="0">
              <a:buNone/>
            </a:pPr>
            <a:r>
              <a:rPr lang="en-US" sz="1350" b="1" dirty="0">
                <a:solidFill>
                  <a:srgbClr val="1C2B2B"/>
                </a:solidFill>
                <a:latin typeface="Calibri" pitchFamily="34" charset="0"/>
                <a:ea typeface="Calibri" pitchFamily="34" charset="-122"/>
                <a:cs typeface="Calibri" pitchFamily="34" charset="-120"/>
              </a:rPr>
              <a:t>Teacher &amp; Student Workshop</a:t>
            </a:r>
            <a:endParaRPr lang="en-US" sz="1350" dirty="0"/>
          </a:p>
        </p:txBody>
      </p:sp>
      <p:sp>
        <p:nvSpPr>
          <p:cNvPr id="43" name="Text 41"/>
          <p:cNvSpPr/>
          <p:nvPr/>
        </p:nvSpPr>
        <p:spPr>
          <a:xfrm>
            <a:off x="4251960" y="5468112"/>
            <a:ext cx="4206240" cy="548640"/>
          </a:xfrm>
          <a:prstGeom prst="rect">
            <a:avLst/>
          </a:prstGeom>
          <a:noFill/>
          <a:ln/>
        </p:spPr>
        <p:txBody>
          <a:bodyPr wrap="square" rtlCol="0" anchor="t"/>
          <a:lstStyle/>
          <a:p>
            <a:pPr marL="0" indent="0">
              <a:buNone/>
            </a:pPr>
            <a:r>
              <a:rPr lang="en-US" sz="1100" dirty="0">
                <a:solidFill>
                  <a:srgbClr val="5A6E6E"/>
                </a:solidFill>
                <a:latin typeface="Calibri" pitchFamily="34" charset="0"/>
                <a:ea typeface="Calibri" pitchFamily="34" charset="-122"/>
                <a:cs typeface="Calibri" pitchFamily="34" charset="-120"/>
              </a:rPr>
              <a:t>Training on differentiated instruction</a:t>
            </a:r>
            <a:endParaRPr lang="en-US" sz="1100" dirty="0"/>
          </a:p>
        </p:txBody>
      </p:sp>
      <p:sp>
        <p:nvSpPr>
          <p:cNvPr id="44" name="Shape 42"/>
          <p:cNvSpPr/>
          <p:nvPr/>
        </p:nvSpPr>
        <p:spPr>
          <a:xfrm>
            <a:off x="8641080" y="5486400"/>
            <a:ext cx="3017520" cy="457200"/>
          </a:xfrm>
          <a:prstGeom prst="roundRect">
            <a:avLst>
              <a:gd name="adj" fmla="val 16000"/>
            </a:avLst>
          </a:prstGeom>
          <a:solidFill>
            <a:srgbClr val="EAF5F3"/>
          </a:solidFill>
          <a:ln/>
        </p:spPr>
      </p:sp>
      <p:sp>
        <p:nvSpPr>
          <p:cNvPr id="45" name="Text 43"/>
          <p:cNvSpPr/>
          <p:nvPr/>
        </p:nvSpPr>
        <p:spPr>
          <a:xfrm>
            <a:off x="8732520" y="5486400"/>
            <a:ext cx="2880360" cy="457200"/>
          </a:xfrm>
          <a:prstGeom prst="rect">
            <a:avLst/>
          </a:prstGeom>
          <a:noFill/>
          <a:ln/>
        </p:spPr>
        <p:txBody>
          <a:bodyPr wrap="square" rtlCol="0" anchor="ctr"/>
          <a:lstStyle/>
          <a:p>
            <a:pPr marL="0" indent="0" algn="ctr">
              <a:buNone/>
            </a:pPr>
            <a:r>
              <a:rPr lang="en-US" sz="1000" b="1" dirty="0">
                <a:solidFill>
                  <a:srgbClr val="014A52"/>
                </a:solidFill>
                <a:latin typeface="Calibri" pitchFamily="34" charset="0"/>
                <a:ea typeface="Calibri" pitchFamily="34" charset="-122"/>
                <a:cs typeface="Calibri" pitchFamily="34" charset="-120"/>
              </a:rPr>
              <a:t>Workshop Report &amp; Photos</a:t>
            </a:r>
            <a:endParaRPr lang="en-US" sz="1000" dirty="0"/>
          </a:p>
        </p:txBody>
      </p:sp>
      <p:sp>
        <p:nvSpPr>
          <p:cNvPr id="46" name="Text 44"/>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47" name="Text 45"/>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23</a:t>
            </a:r>
            <a:endParaRPr lang="en-US" sz="900"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PROJECT TIMELINE · PART 2</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Weeks 7 – 12: From Audit to Handover</a:t>
            </a:r>
            <a:endParaRPr lang="en-US" sz="2600" dirty="0"/>
          </a:p>
        </p:txBody>
      </p:sp>
      <p:sp>
        <p:nvSpPr>
          <p:cNvPr id="4" name="Shape 2"/>
          <p:cNvSpPr/>
          <p:nvPr/>
        </p:nvSpPr>
        <p:spPr>
          <a:xfrm>
            <a:off x="548640" y="1600200"/>
            <a:ext cx="502920" cy="502920"/>
          </a:xfrm>
          <a:prstGeom prst="ellipse">
            <a:avLst/>
          </a:prstGeom>
          <a:solidFill>
            <a:srgbClr val="028090"/>
          </a:solidFill>
          <a:ln/>
        </p:spPr>
      </p:sp>
      <p:sp>
        <p:nvSpPr>
          <p:cNvPr id="5" name="Text 3"/>
          <p:cNvSpPr/>
          <p:nvPr/>
        </p:nvSpPr>
        <p:spPr>
          <a:xfrm>
            <a:off x="548640" y="1600200"/>
            <a:ext cx="502920" cy="502920"/>
          </a:xfrm>
          <a:prstGeom prst="rect">
            <a:avLst/>
          </a:prstGeom>
          <a:noFill/>
          <a:ln/>
        </p:spPr>
        <p:txBody>
          <a:bodyPr wrap="square"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7</a:t>
            </a:r>
            <a:endParaRPr lang="en-US" sz="1600" dirty="0"/>
          </a:p>
        </p:txBody>
      </p:sp>
      <p:sp>
        <p:nvSpPr>
          <p:cNvPr id="6" name="Shape 4"/>
          <p:cNvSpPr/>
          <p:nvPr/>
        </p:nvSpPr>
        <p:spPr>
          <a:xfrm>
            <a:off x="800100" y="2103120"/>
            <a:ext cx="0" cy="274320"/>
          </a:xfrm>
          <a:prstGeom prst="line">
            <a:avLst/>
          </a:prstGeom>
          <a:noFill/>
          <a:ln w="19050">
            <a:solidFill>
              <a:srgbClr val="CFE6E3"/>
            </a:solidFill>
            <a:prstDash val="solid"/>
          </a:ln>
        </p:spPr>
      </p:sp>
      <p:sp>
        <p:nvSpPr>
          <p:cNvPr id="7" name="Text 5"/>
          <p:cNvSpPr/>
          <p:nvPr/>
        </p:nvSpPr>
        <p:spPr>
          <a:xfrm>
            <a:off x="1325880" y="1581912"/>
            <a:ext cx="2834640" cy="502920"/>
          </a:xfrm>
          <a:prstGeom prst="rect">
            <a:avLst/>
          </a:prstGeom>
          <a:noFill/>
          <a:ln/>
        </p:spPr>
        <p:txBody>
          <a:bodyPr wrap="square" rtlCol="0" anchor="t"/>
          <a:lstStyle/>
          <a:p>
            <a:pPr marL="0" indent="0">
              <a:buNone/>
            </a:pPr>
            <a:r>
              <a:rPr lang="en-US" sz="1350" b="1" dirty="0">
                <a:solidFill>
                  <a:srgbClr val="1C2B2B"/>
                </a:solidFill>
                <a:latin typeface="Calibri" pitchFamily="34" charset="0"/>
                <a:ea typeface="Calibri" pitchFamily="34" charset="-122"/>
                <a:cs typeface="Calibri" pitchFamily="34" charset="-120"/>
              </a:rPr>
              <a:t>Accessibility Audit</a:t>
            </a:r>
            <a:endParaRPr lang="en-US" sz="1350" dirty="0"/>
          </a:p>
        </p:txBody>
      </p:sp>
      <p:sp>
        <p:nvSpPr>
          <p:cNvPr id="8" name="Text 6"/>
          <p:cNvSpPr/>
          <p:nvPr/>
        </p:nvSpPr>
        <p:spPr>
          <a:xfrm>
            <a:off x="4251960" y="1581912"/>
            <a:ext cx="4206240" cy="548640"/>
          </a:xfrm>
          <a:prstGeom prst="rect">
            <a:avLst/>
          </a:prstGeom>
          <a:noFill/>
          <a:ln/>
        </p:spPr>
        <p:txBody>
          <a:bodyPr wrap="square" rtlCol="0" anchor="t"/>
          <a:lstStyle/>
          <a:p>
            <a:pPr marL="0" indent="0">
              <a:buNone/>
            </a:pPr>
            <a:r>
              <a:rPr lang="en-US" sz="1100" dirty="0">
                <a:solidFill>
                  <a:srgbClr val="5A6E6E"/>
                </a:solidFill>
                <a:latin typeface="Calibri" pitchFamily="34" charset="0"/>
                <a:ea typeface="Calibri" pitchFamily="34" charset="-122"/>
                <a:cs typeface="Calibri" pitchFamily="34" charset="-120"/>
              </a:rPr>
              <a:t>Audit of ramps, laboratories and learning resources</a:t>
            </a:r>
            <a:endParaRPr lang="en-US" sz="1100" dirty="0"/>
          </a:p>
        </p:txBody>
      </p:sp>
      <p:sp>
        <p:nvSpPr>
          <p:cNvPr id="9" name="Shape 7"/>
          <p:cNvSpPr/>
          <p:nvPr/>
        </p:nvSpPr>
        <p:spPr>
          <a:xfrm>
            <a:off x="8641080" y="1600200"/>
            <a:ext cx="3017520" cy="457200"/>
          </a:xfrm>
          <a:prstGeom prst="roundRect">
            <a:avLst>
              <a:gd name="adj" fmla="val 16000"/>
            </a:avLst>
          </a:prstGeom>
          <a:solidFill>
            <a:srgbClr val="EAF5F3"/>
          </a:solidFill>
          <a:ln/>
        </p:spPr>
      </p:sp>
      <p:sp>
        <p:nvSpPr>
          <p:cNvPr id="10" name="Text 8"/>
          <p:cNvSpPr/>
          <p:nvPr/>
        </p:nvSpPr>
        <p:spPr>
          <a:xfrm>
            <a:off x="8732520" y="1600200"/>
            <a:ext cx="2880360" cy="457200"/>
          </a:xfrm>
          <a:prstGeom prst="rect">
            <a:avLst/>
          </a:prstGeom>
          <a:noFill/>
          <a:ln/>
        </p:spPr>
        <p:txBody>
          <a:bodyPr wrap="square" rtlCol="0" anchor="ctr"/>
          <a:lstStyle/>
          <a:p>
            <a:pPr marL="0" indent="0" algn="ctr">
              <a:buNone/>
            </a:pPr>
            <a:r>
              <a:rPr lang="en-US" sz="1000" b="1" dirty="0">
                <a:solidFill>
                  <a:srgbClr val="014A52"/>
                </a:solidFill>
                <a:latin typeface="Calibri" pitchFamily="34" charset="0"/>
                <a:ea typeface="Calibri" pitchFamily="34" charset="-122"/>
                <a:cs typeface="Calibri" pitchFamily="34" charset="-120"/>
              </a:rPr>
              <a:t>Accessibility Audit Report</a:t>
            </a:r>
            <a:endParaRPr lang="en-US" sz="1000" dirty="0"/>
          </a:p>
        </p:txBody>
      </p:sp>
      <p:sp>
        <p:nvSpPr>
          <p:cNvPr id="11" name="Shape 9"/>
          <p:cNvSpPr/>
          <p:nvPr/>
        </p:nvSpPr>
        <p:spPr>
          <a:xfrm>
            <a:off x="548640" y="2377440"/>
            <a:ext cx="502920" cy="502920"/>
          </a:xfrm>
          <a:prstGeom prst="ellipse">
            <a:avLst/>
          </a:prstGeom>
          <a:solidFill>
            <a:srgbClr val="028090"/>
          </a:solidFill>
          <a:ln/>
        </p:spPr>
      </p:sp>
      <p:sp>
        <p:nvSpPr>
          <p:cNvPr id="12" name="Text 10"/>
          <p:cNvSpPr/>
          <p:nvPr/>
        </p:nvSpPr>
        <p:spPr>
          <a:xfrm>
            <a:off x="548640" y="2377440"/>
            <a:ext cx="502920" cy="502920"/>
          </a:xfrm>
          <a:prstGeom prst="rect">
            <a:avLst/>
          </a:prstGeom>
          <a:noFill/>
          <a:ln/>
        </p:spPr>
        <p:txBody>
          <a:bodyPr wrap="square"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8</a:t>
            </a:r>
            <a:endParaRPr lang="en-US" sz="1600" dirty="0"/>
          </a:p>
        </p:txBody>
      </p:sp>
      <p:sp>
        <p:nvSpPr>
          <p:cNvPr id="13" name="Shape 11"/>
          <p:cNvSpPr/>
          <p:nvPr/>
        </p:nvSpPr>
        <p:spPr>
          <a:xfrm>
            <a:off x="800100" y="2880360"/>
            <a:ext cx="0" cy="274320"/>
          </a:xfrm>
          <a:prstGeom prst="line">
            <a:avLst/>
          </a:prstGeom>
          <a:noFill/>
          <a:ln w="19050">
            <a:solidFill>
              <a:srgbClr val="CFE6E3"/>
            </a:solidFill>
            <a:prstDash val="solid"/>
          </a:ln>
        </p:spPr>
      </p:sp>
      <p:sp>
        <p:nvSpPr>
          <p:cNvPr id="14" name="Text 12"/>
          <p:cNvSpPr/>
          <p:nvPr/>
        </p:nvSpPr>
        <p:spPr>
          <a:xfrm>
            <a:off x="1325880" y="2359152"/>
            <a:ext cx="2834640" cy="502920"/>
          </a:xfrm>
          <a:prstGeom prst="rect">
            <a:avLst/>
          </a:prstGeom>
          <a:noFill/>
          <a:ln/>
        </p:spPr>
        <p:txBody>
          <a:bodyPr wrap="square" rtlCol="0" anchor="t"/>
          <a:lstStyle/>
          <a:p>
            <a:pPr marL="0" indent="0">
              <a:buNone/>
            </a:pPr>
            <a:r>
              <a:rPr lang="en-US" sz="1350" b="1" dirty="0">
                <a:solidFill>
                  <a:srgbClr val="1C2B2B"/>
                </a:solidFill>
                <a:latin typeface="Calibri" pitchFamily="34" charset="0"/>
                <a:ea typeface="Calibri" pitchFamily="34" charset="-122"/>
                <a:cs typeface="Calibri" pitchFamily="34" charset="-120"/>
              </a:rPr>
              <a:t>Peer Support Programme</a:t>
            </a:r>
            <a:endParaRPr lang="en-US" sz="1350" dirty="0"/>
          </a:p>
        </p:txBody>
      </p:sp>
      <p:sp>
        <p:nvSpPr>
          <p:cNvPr id="15" name="Text 13"/>
          <p:cNvSpPr/>
          <p:nvPr/>
        </p:nvSpPr>
        <p:spPr>
          <a:xfrm>
            <a:off x="4251960" y="2359152"/>
            <a:ext cx="4206240" cy="548640"/>
          </a:xfrm>
          <a:prstGeom prst="rect">
            <a:avLst/>
          </a:prstGeom>
          <a:noFill/>
          <a:ln/>
        </p:spPr>
        <p:txBody>
          <a:bodyPr wrap="square" rtlCol="0" anchor="t"/>
          <a:lstStyle/>
          <a:p>
            <a:pPr marL="0" indent="0">
              <a:buNone/>
            </a:pPr>
            <a:r>
              <a:rPr lang="en-US" sz="1100" dirty="0">
                <a:solidFill>
                  <a:srgbClr val="5A6E6E"/>
                </a:solidFill>
                <a:latin typeface="Calibri" pitchFamily="34" charset="0"/>
                <a:ea typeface="Calibri" pitchFamily="34" charset="-122"/>
                <a:cs typeface="Calibri" pitchFamily="34" charset="-120"/>
              </a:rPr>
              <a:t>Buddy system and peer mentoring launched</a:t>
            </a:r>
            <a:endParaRPr lang="en-US" sz="1100" dirty="0"/>
          </a:p>
        </p:txBody>
      </p:sp>
      <p:sp>
        <p:nvSpPr>
          <p:cNvPr id="16" name="Shape 14"/>
          <p:cNvSpPr/>
          <p:nvPr/>
        </p:nvSpPr>
        <p:spPr>
          <a:xfrm>
            <a:off x="8641080" y="2377440"/>
            <a:ext cx="3017520" cy="457200"/>
          </a:xfrm>
          <a:prstGeom prst="roundRect">
            <a:avLst>
              <a:gd name="adj" fmla="val 16000"/>
            </a:avLst>
          </a:prstGeom>
          <a:solidFill>
            <a:srgbClr val="EAF5F3"/>
          </a:solidFill>
          <a:ln/>
        </p:spPr>
      </p:sp>
      <p:sp>
        <p:nvSpPr>
          <p:cNvPr id="17" name="Text 15"/>
          <p:cNvSpPr/>
          <p:nvPr/>
        </p:nvSpPr>
        <p:spPr>
          <a:xfrm>
            <a:off x="8732520" y="2377440"/>
            <a:ext cx="2880360" cy="457200"/>
          </a:xfrm>
          <a:prstGeom prst="rect">
            <a:avLst/>
          </a:prstGeom>
          <a:noFill/>
          <a:ln/>
        </p:spPr>
        <p:txBody>
          <a:bodyPr wrap="square" rtlCol="0" anchor="ctr"/>
          <a:lstStyle/>
          <a:p>
            <a:pPr marL="0" indent="0" algn="ctr">
              <a:buNone/>
            </a:pPr>
            <a:r>
              <a:rPr lang="en-US" sz="1000" b="1" dirty="0">
                <a:solidFill>
                  <a:srgbClr val="014A52"/>
                </a:solidFill>
                <a:latin typeface="Calibri" pitchFamily="34" charset="0"/>
                <a:ea typeface="Calibri" pitchFamily="34" charset="-122"/>
                <a:cs typeface="Calibri" pitchFamily="34" charset="-120"/>
              </a:rPr>
              <a:t>Peer Support Documentation</a:t>
            </a:r>
            <a:endParaRPr lang="en-US" sz="1000" dirty="0"/>
          </a:p>
        </p:txBody>
      </p:sp>
      <p:sp>
        <p:nvSpPr>
          <p:cNvPr id="18" name="Shape 16"/>
          <p:cNvSpPr/>
          <p:nvPr/>
        </p:nvSpPr>
        <p:spPr>
          <a:xfrm>
            <a:off x="548640" y="3154680"/>
            <a:ext cx="502920" cy="502920"/>
          </a:xfrm>
          <a:prstGeom prst="ellipse">
            <a:avLst/>
          </a:prstGeom>
          <a:solidFill>
            <a:srgbClr val="028090"/>
          </a:solidFill>
          <a:ln/>
        </p:spPr>
      </p:sp>
      <p:sp>
        <p:nvSpPr>
          <p:cNvPr id="19" name="Text 17"/>
          <p:cNvSpPr/>
          <p:nvPr/>
        </p:nvSpPr>
        <p:spPr>
          <a:xfrm>
            <a:off x="548640" y="3154680"/>
            <a:ext cx="502920" cy="502920"/>
          </a:xfrm>
          <a:prstGeom prst="rect">
            <a:avLst/>
          </a:prstGeom>
          <a:noFill/>
          <a:ln/>
        </p:spPr>
        <p:txBody>
          <a:bodyPr wrap="square"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9</a:t>
            </a:r>
            <a:endParaRPr lang="en-US" sz="1600" dirty="0"/>
          </a:p>
        </p:txBody>
      </p:sp>
      <p:sp>
        <p:nvSpPr>
          <p:cNvPr id="20" name="Shape 18"/>
          <p:cNvSpPr/>
          <p:nvPr/>
        </p:nvSpPr>
        <p:spPr>
          <a:xfrm>
            <a:off x="800100" y="3657600"/>
            <a:ext cx="0" cy="274320"/>
          </a:xfrm>
          <a:prstGeom prst="line">
            <a:avLst/>
          </a:prstGeom>
          <a:noFill/>
          <a:ln w="19050">
            <a:solidFill>
              <a:srgbClr val="CFE6E3"/>
            </a:solidFill>
            <a:prstDash val="solid"/>
          </a:ln>
        </p:spPr>
      </p:sp>
      <p:sp>
        <p:nvSpPr>
          <p:cNvPr id="21" name="Text 19"/>
          <p:cNvSpPr/>
          <p:nvPr/>
        </p:nvSpPr>
        <p:spPr>
          <a:xfrm>
            <a:off x="1325880" y="3136392"/>
            <a:ext cx="2834640" cy="502920"/>
          </a:xfrm>
          <a:prstGeom prst="rect">
            <a:avLst/>
          </a:prstGeom>
          <a:noFill/>
          <a:ln/>
        </p:spPr>
        <p:txBody>
          <a:bodyPr wrap="square" rtlCol="0" anchor="t"/>
          <a:lstStyle/>
          <a:p>
            <a:pPr marL="0" indent="0">
              <a:buNone/>
            </a:pPr>
            <a:r>
              <a:rPr lang="en-US" sz="1350" b="1" dirty="0">
                <a:solidFill>
                  <a:srgbClr val="1C2B2B"/>
                </a:solidFill>
                <a:latin typeface="Calibri" pitchFamily="34" charset="0"/>
                <a:ea typeface="Calibri" pitchFamily="34" charset="-122"/>
                <a:cs typeface="Calibri" pitchFamily="34" charset="-120"/>
              </a:rPr>
              <a:t>Inclusive Learning Practices</a:t>
            </a:r>
            <a:endParaRPr lang="en-US" sz="1350" dirty="0"/>
          </a:p>
        </p:txBody>
      </p:sp>
      <p:sp>
        <p:nvSpPr>
          <p:cNvPr id="22" name="Text 20"/>
          <p:cNvSpPr/>
          <p:nvPr/>
        </p:nvSpPr>
        <p:spPr>
          <a:xfrm>
            <a:off x="4251960" y="3136392"/>
            <a:ext cx="4206240" cy="548640"/>
          </a:xfrm>
          <a:prstGeom prst="rect">
            <a:avLst/>
          </a:prstGeom>
          <a:noFill/>
          <a:ln/>
        </p:spPr>
        <p:txBody>
          <a:bodyPr wrap="square" rtlCol="0" anchor="t"/>
          <a:lstStyle/>
          <a:p>
            <a:pPr marL="0" indent="0">
              <a:buNone/>
            </a:pPr>
            <a:r>
              <a:rPr lang="en-US" sz="1100" dirty="0">
                <a:solidFill>
                  <a:srgbClr val="5A6E6E"/>
                </a:solidFill>
                <a:latin typeface="Calibri" pitchFamily="34" charset="0"/>
                <a:ea typeface="Calibri" pitchFamily="34" charset="-122"/>
                <a:cs typeface="Calibri" pitchFamily="34" charset="-120"/>
              </a:rPr>
              <a:t>Group work and flexible assignments</a:t>
            </a:r>
            <a:endParaRPr lang="en-US" sz="1100" dirty="0"/>
          </a:p>
        </p:txBody>
      </p:sp>
      <p:sp>
        <p:nvSpPr>
          <p:cNvPr id="23" name="Shape 21"/>
          <p:cNvSpPr/>
          <p:nvPr/>
        </p:nvSpPr>
        <p:spPr>
          <a:xfrm>
            <a:off x="8641080" y="3154680"/>
            <a:ext cx="3017520" cy="457200"/>
          </a:xfrm>
          <a:prstGeom prst="roundRect">
            <a:avLst>
              <a:gd name="adj" fmla="val 16000"/>
            </a:avLst>
          </a:prstGeom>
          <a:solidFill>
            <a:srgbClr val="EAF5F3"/>
          </a:solidFill>
          <a:ln/>
        </p:spPr>
      </p:sp>
      <p:sp>
        <p:nvSpPr>
          <p:cNvPr id="24" name="Text 22"/>
          <p:cNvSpPr/>
          <p:nvPr/>
        </p:nvSpPr>
        <p:spPr>
          <a:xfrm>
            <a:off x="8732520" y="3154680"/>
            <a:ext cx="2880360" cy="457200"/>
          </a:xfrm>
          <a:prstGeom prst="rect">
            <a:avLst/>
          </a:prstGeom>
          <a:noFill/>
          <a:ln/>
        </p:spPr>
        <p:txBody>
          <a:bodyPr wrap="square" rtlCol="0" anchor="ctr"/>
          <a:lstStyle/>
          <a:p>
            <a:pPr marL="0" indent="0" algn="ctr">
              <a:buNone/>
            </a:pPr>
            <a:r>
              <a:rPr lang="en-US" sz="1000" b="1" dirty="0">
                <a:solidFill>
                  <a:srgbClr val="014A52"/>
                </a:solidFill>
                <a:latin typeface="Calibri" pitchFamily="34" charset="0"/>
                <a:ea typeface="Calibri" pitchFamily="34" charset="-122"/>
                <a:cs typeface="Calibri" pitchFamily="34" charset="-120"/>
              </a:rPr>
              <a:t>Best Practices Record</a:t>
            </a:r>
            <a:endParaRPr lang="en-US" sz="1000" dirty="0"/>
          </a:p>
        </p:txBody>
      </p:sp>
      <p:sp>
        <p:nvSpPr>
          <p:cNvPr id="25" name="Shape 23"/>
          <p:cNvSpPr/>
          <p:nvPr/>
        </p:nvSpPr>
        <p:spPr>
          <a:xfrm>
            <a:off x="548640" y="3931920"/>
            <a:ext cx="502920" cy="502920"/>
          </a:xfrm>
          <a:prstGeom prst="ellipse">
            <a:avLst/>
          </a:prstGeom>
          <a:solidFill>
            <a:srgbClr val="028090"/>
          </a:solidFill>
          <a:ln/>
        </p:spPr>
      </p:sp>
      <p:sp>
        <p:nvSpPr>
          <p:cNvPr id="26" name="Text 24"/>
          <p:cNvSpPr/>
          <p:nvPr/>
        </p:nvSpPr>
        <p:spPr>
          <a:xfrm>
            <a:off x="548640" y="3931920"/>
            <a:ext cx="502920" cy="502920"/>
          </a:xfrm>
          <a:prstGeom prst="rect">
            <a:avLst/>
          </a:prstGeom>
          <a:noFill/>
          <a:ln/>
        </p:spPr>
        <p:txBody>
          <a:bodyPr wrap="square"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10</a:t>
            </a:r>
            <a:endParaRPr lang="en-US" sz="1600" dirty="0"/>
          </a:p>
        </p:txBody>
      </p:sp>
      <p:sp>
        <p:nvSpPr>
          <p:cNvPr id="27" name="Shape 25"/>
          <p:cNvSpPr/>
          <p:nvPr/>
        </p:nvSpPr>
        <p:spPr>
          <a:xfrm>
            <a:off x="800100" y="4434840"/>
            <a:ext cx="0" cy="274320"/>
          </a:xfrm>
          <a:prstGeom prst="line">
            <a:avLst/>
          </a:prstGeom>
          <a:noFill/>
          <a:ln w="19050">
            <a:solidFill>
              <a:srgbClr val="CFE6E3"/>
            </a:solidFill>
            <a:prstDash val="solid"/>
          </a:ln>
        </p:spPr>
      </p:sp>
      <p:sp>
        <p:nvSpPr>
          <p:cNvPr id="28" name="Text 26"/>
          <p:cNvSpPr/>
          <p:nvPr/>
        </p:nvSpPr>
        <p:spPr>
          <a:xfrm>
            <a:off x="1325880" y="3913632"/>
            <a:ext cx="2834640" cy="502920"/>
          </a:xfrm>
          <a:prstGeom prst="rect">
            <a:avLst/>
          </a:prstGeom>
          <a:noFill/>
          <a:ln/>
        </p:spPr>
        <p:txBody>
          <a:bodyPr wrap="square" rtlCol="0" anchor="t"/>
          <a:lstStyle/>
          <a:p>
            <a:pPr marL="0" indent="0">
              <a:buNone/>
            </a:pPr>
            <a:r>
              <a:rPr lang="en-US" sz="1350" b="1" dirty="0">
                <a:solidFill>
                  <a:srgbClr val="1C2B2B"/>
                </a:solidFill>
                <a:latin typeface="Calibri" pitchFamily="34" charset="0"/>
                <a:ea typeface="Calibri" pitchFamily="34" charset="-122"/>
                <a:cs typeface="Calibri" pitchFamily="34" charset="-120"/>
              </a:rPr>
              <a:t>Community Engagement</a:t>
            </a:r>
            <a:endParaRPr lang="en-US" sz="1350" dirty="0"/>
          </a:p>
        </p:txBody>
      </p:sp>
      <p:sp>
        <p:nvSpPr>
          <p:cNvPr id="29" name="Text 27"/>
          <p:cNvSpPr/>
          <p:nvPr/>
        </p:nvSpPr>
        <p:spPr>
          <a:xfrm>
            <a:off x="4251960" y="3913632"/>
            <a:ext cx="4206240" cy="548640"/>
          </a:xfrm>
          <a:prstGeom prst="rect">
            <a:avLst/>
          </a:prstGeom>
          <a:noFill/>
          <a:ln/>
        </p:spPr>
        <p:txBody>
          <a:bodyPr wrap="square" rtlCol="0" anchor="t"/>
          <a:lstStyle/>
          <a:p>
            <a:pPr marL="0" indent="0">
              <a:buNone/>
            </a:pPr>
            <a:r>
              <a:rPr lang="en-US" sz="1100" dirty="0">
                <a:solidFill>
                  <a:srgbClr val="5A6E6E"/>
                </a:solidFill>
                <a:latin typeface="Calibri" pitchFamily="34" charset="0"/>
                <a:ea typeface="Calibri" pitchFamily="34" charset="-122"/>
                <a:cs typeface="Calibri" pitchFamily="34" charset="-120"/>
              </a:rPr>
              <a:t>Parent session and expert talk</a:t>
            </a:r>
            <a:endParaRPr lang="en-US" sz="1100" dirty="0"/>
          </a:p>
        </p:txBody>
      </p:sp>
      <p:sp>
        <p:nvSpPr>
          <p:cNvPr id="30" name="Shape 28"/>
          <p:cNvSpPr/>
          <p:nvPr/>
        </p:nvSpPr>
        <p:spPr>
          <a:xfrm>
            <a:off x="8641080" y="3931920"/>
            <a:ext cx="3017520" cy="457200"/>
          </a:xfrm>
          <a:prstGeom prst="roundRect">
            <a:avLst>
              <a:gd name="adj" fmla="val 16000"/>
            </a:avLst>
          </a:prstGeom>
          <a:solidFill>
            <a:srgbClr val="EAF5F3"/>
          </a:solidFill>
          <a:ln/>
        </p:spPr>
      </p:sp>
      <p:sp>
        <p:nvSpPr>
          <p:cNvPr id="31" name="Text 29"/>
          <p:cNvSpPr/>
          <p:nvPr/>
        </p:nvSpPr>
        <p:spPr>
          <a:xfrm>
            <a:off x="8732520" y="3931920"/>
            <a:ext cx="2880360" cy="457200"/>
          </a:xfrm>
          <a:prstGeom prst="rect">
            <a:avLst/>
          </a:prstGeom>
          <a:noFill/>
          <a:ln/>
        </p:spPr>
        <p:txBody>
          <a:bodyPr wrap="square" rtlCol="0" anchor="ctr"/>
          <a:lstStyle/>
          <a:p>
            <a:pPr marL="0" indent="0" algn="ctr">
              <a:buNone/>
            </a:pPr>
            <a:r>
              <a:rPr lang="en-US" sz="1000" b="1" dirty="0">
                <a:solidFill>
                  <a:srgbClr val="014A52"/>
                </a:solidFill>
                <a:latin typeface="Calibri" pitchFamily="34" charset="0"/>
                <a:ea typeface="Calibri" pitchFamily="34" charset="-122"/>
                <a:cs typeface="Calibri" pitchFamily="34" charset="-120"/>
              </a:rPr>
              <a:t>Community Engagement Report</a:t>
            </a:r>
            <a:endParaRPr lang="en-US" sz="1000" dirty="0"/>
          </a:p>
        </p:txBody>
      </p:sp>
      <p:sp>
        <p:nvSpPr>
          <p:cNvPr id="32" name="Shape 30"/>
          <p:cNvSpPr/>
          <p:nvPr/>
        </p:nvSpPr>
        <p:spPr>
          <a:xfrm>
            <a:off x="548640" y="4709160"/>
            <a:ext cx="502920" cy="502920"/>
          </a:xfrm>
          <a:prstGeom prst="ellipse">
            <a:avLst/>
          </a:prstGeom>
          <a:solidFill>
            <a:srgbClr val="028090"/>
          </a:solidFill>
          <a:ln/>
        </p:spPr>
      </p:sp>
      <p:sp>
        <p:nvSpPr>
          <p:cNvPr id="33" name="Text 31"/>
          <p:cNvSpPr/>
          <p:nvPr/>
        </p:nvSpPr>
        <p:spPr>
          <a:xfrm>
            <a:off x="548640" y="4709160"/>
            <a:ext cx="502920" cy="502920"/>
          </a:xfrm>
          <a:prstGeom prst="rect">
            <a:avLst/>
          </a:prstGeom>
          <a:noFill/>
          <a:ln/>
        </p:spPr>
        <p:txBody>
          <a:bodyPr wrap="square"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11</a:t>
            </a:r>
            <a:endParaRPr lang="en-US" sz="1600" dirty="0"/>
          </a:p>
        </p:txBody>
      </p:sp>
      <p:sp>
        <p:nvSpPr>
          <p:cNvPr id="34" name="Shape 32"/>
          <p:cNvSpPr/>
          <p:nvPr/>
        </p:nvSpPr>
        <p:spPr>
          <a:xfrm>
            <a:off x="800100" y="5212080"/>
            <a:ext cx="0" cy="274320"/>
          </a:xfrm>
          <a:prstGeom prst="line">
            <a:avLst/>
          </a:prstGeom>
          <a:noFill/>
          <a:ln w="19050">
            <a:solidFill>
              <a:srgbClr val="CFE6E3"/>
            </a:solidFill>
            <a:prstDash val="solid"/>
          </a:ln>
        </p:spPr>
      </p:sp>
      <p:sp>
        <p:nvSpPr>
          <p:cNvPr id="35" name="Text 33"/>
          <p:cNvSpPr/>
          <p:nvPr/>
        </p:nvSpPr>
        <p:spPr>
          <a:xfrm>
            <a:off x="1325880" y="4690872"/>
            <a:ext cx="2834640" cy="502920"/>
          </a:xfrm>
          <a:prstGeom prst="rect">
            <a:avLst/>
          </a:prstGeom>
          <a:noFill/>
          <a:ln/>
        </p:spPr>
        <p:txBody>
          <a:bodyPr wrap="square" rtlCol="0" anchor="t"/>
          <a:lstStyle/>
          <a:p>
            <a:pPr marL="0" indent="0">
              <a:buNone/>
            </a:pPr>
            <a:r>
              <a:rPr lang="en-US" sz="1350" b="1" dirty="0">
                <a:solidFill>
                  <a:srgbClr val="1C2B2B"/>
                </a:solidFill>
                <a:latin typeface="Calibri" pitchFamily="34" charset="0"/>
                <a:ea typeface="Calibri" pitchFamily="34" charset="-122"/>
                <a:cs typeface="Calibri" pitchFamily="34" charset="-120"/>
              </a:rPr>
              <a:t>Evaluation</a:t>
            </a:r>
            <a:endParaRPr lang="en-US" sz="1350" dirty="0"/>
          </a:p>
        </p:txBody>
      </p:sp>
      <p:sp>
        <p:nvSpPr>
          <p:cNvPr id="36" name="Text 34"/>
          <p:cNvSpPr/>
          <p:nvPr/>
        </p:nvSpPr>
        <p:spPr>
          <a:xfrm>
            <a:off x="4251960" y="4690872"/>
            <a:ext cx="4206240" cy="548640"/>
          </a:xfrm>
          <a:prstGeom prst="rect">
            <a:avLst/>
          </a:prstGeom>
          <a:noFill/>
          <a:ln/>
        </p:spPr>
        <p:txBody>
          <a:bodyPr wrap="square" rtlCol="0" anchor="t"/>
          <a:lstStyle/>
          <a:p>
            <a:pPr marL="0" indent="0">
              <a:buNone/>
            </a:pPr>
            <a:r>
              <a:rPr lang="en-US" sz="1100" dirty="0">
                <a:solidFill>
                  <a:srgbClr val="5A6E6E"/>
                </a:solidFill>
                <a:latin typeface="Calibri" pitchFamily="34" charset="0"/>
                <a:ea typeface="Calibri" pitchFamily="34" charset="-122"/>
                <a:cs typeface="Calibri" pitchFamily="34" charset="-120"/>
              </a:rPr>
              <a:t>Follow-up survey to measure change</a:t>
            </a:r>
            <a:endParaRPr lang="en-US" sz="1100" dirty="0"/>
          </a:p>
        </p:txBody>
      </p:sp>
      <p:sp>
        <p:nvSpPr>
          <p:cNvPr id="37" name="Shape 35"/>
          <p:cNvSpPr/>
          <p:nvPr/>
        </p:nvSpPr>
        <p:spPr>
          <a:xfrm>
            <a:off x="8641080" y="4709160"/>
            <a:ext cx="3017520" cy="457200"/>
          </a:xfrm>
          <a:prstGeom prst="roundRect">
            <a:avLst>
              <a:gd name="adj" fmla="val 16000"/>
            </a:avLst>
          </a:prstGeom>
          <a:solidFill>
            <a:srgbClr val="EAF5F3"/>
          </a:solidFill>
          <a:ln/>
        </p:spPr>
      </p:sp>
      <p:sp>
        <p:nvSpPr>
          <p:cNvPr id="38" name="Text 36"/>
          <p:cNvSpPr/>
          <p:nvPr/>
        </p:nvSpPr>
        <p:spPr>
          <a:xfrm>
            <a:off x="8732520" y="4709160"/>
            <a:ext cx="2880360" cy="457200"/>
          </a:xfrm>
          <a:prstGeom prst="rect">
            <a:avLst/>
          </a:prstGeom>
          <a:noFill/>
          <a:ln/>
        </p:spPr>
        <p:txBody>
          <a:bodyPr wrap="square" rtlCol="0" anchor="ctr"/>
          <a:lstStyle/>
          <a:p>
            <a:pPr marL="0" indent="0" algn="ctr">
              <a:buNone/>
            </a:pPr>
            <a:r>
              <a:rPr lang="en-US" sz="1000" b="1" dirty="0">
                <a:solidFill>
                  <a:srgbClr val="014A52"/>
                </a:solidFill>
                <a:latin typeface="Calibri" pitchFamily="34" charset="0"/>
                <a:ea typeface="Calibri" pitchFamily="34" charset="-122"/>
                <a:cs typeface="Calibri" pitchFamily="34" charset="-120"/>
              </a:rPr>
              <a:t>Evaluation Report</a:t>
            </a:r>
            <a:endParaRPr lang="en-US" sz="1000" dirty="0"/>
          </a:p>
        </p:txBody>
      </p:sp>
      <p:sp>
        <p:nvSpPr>
          <p:cNvPr id="39" name="Shape 37"/>
          <p:cNvSpPr/>
          <p:nvPr/>
        </p:nvSpPr>
        <p:spPr>
          <a:xfrm>
            <a:off x="548640" y="5486400"/>
            <a:ext cx="502920" cy="502920"/>
          </a:xfrm>
          <a:prstGeom prst="ellipse">
            <a:avLst/>
          </a:prstGeom>
          <a:solidFill>
            <a:srgbClr val="028090"/>
          </a:solidFill>
          <a:ln/>
        </p:spPr>
      </p:sp>
      <p:sp>
        <p:nvSpPr>
          <p:cNvPr id="40" name="Text 38"/>
          <p:cNvSpPr/>
          <p:nvPr/>
        </p:nvSpPr>
        <p:spPr>
          <a:xfrm>
            <a:off x="548640" y="5486400"/>
            <a:ext cx="502920" cy="502920"/>
          </a:xfrm>
          <a:prstGeom prst="rect">
            <a:avLst/>
          </a:prstGeom>
          <a:noFill/>
          <a:ln/>
        </p:spPr>
        <p:txBody>
          <a:bodyPr wrap="square"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12</a:t>
            </a:r>
            <a:endParaRPr lang="en-US" sz="1600" dirty="0"/>
          </a:p>
        </p:txBody>
      </p:sp>
      <p:sp>
        <p:nvSpPr>
          <p:cNvPr id="41" name="Shape 39"/>
          <p:cNvSpPr/>
          <p:nvPr/>
        </p:nvSpPr>
        <p:spPr>
          <a:xfrm>
            <a:off x="800100" y="5989320"/>
            <a:ext cx="0" cy="274320"/>
          </a:xfrm>
          <a:prstGeom prst="line">
            <a:avLst/>
          </a:prstGeom>
          <a:noFill/>
          <a:ln w="19050">
            <a:solidFill>
              <a:srgbClr val="CFE6E3"/>
            </a:solidFill>
            <a:prstDash val="solid"/>
          </a:ln>
        </p:spPr>
      </p:sp>
      <p:sp>
        <p:nvSpPr>
          <p:cNvPr id="42" name="Text 40"/>
          <p:cNvSpPr/>
          <p:nvPr/>
        </p:nvSpPr>
        <p:spPr>
          <a:xfrm>
            <a:off x="1325880" y="5468112"/>
            <a:ext cx="2834640" cy="502920"/>
          </a:xfrm>
          <a:prstGeom prst="rect">
            <a:avLst/>
          </a:prstGeom>
          <a:noFill/>
          <a:ln/>
        </p:spPr>
        <p:txBody>
          <a:bodyPr wrap="square" rtlCol="0" anchor="t"/>
          <a:lstStyle/>
          <a:p>
            <a:pPr marL="0" indent="0">
              <a:buNone/>
            </a:pPr>
            <a:r>
              <a:rPr lang="en-US" sz="1350" b="1" dirty="0">
                <a:solidFill>
                  <a:srgbClr val="1C2B2B"/>
                </a:solidFill>
                <a:latin typeface="Calibri" pitchFamily="34" charset="0"/>
                <a:ea typeface="Calibri" pitchFamily="34" charset="-122"/>
                <a:cs typeface="Calibri" pitchFamily="34" charset="-120"/>
              </a:rPr>
              <a:t>Presentation &amp; Handover</a:t>
            </a:r>
            <a:endParaRPr lang="en-US" sz="1350" dirty="0"/>
          </a:p>
        </p:txBody>
      </p:sp>
      <p:sp>
        <p:nvSpPr>
          <p:cNvPr id="43" name="Text 41"/>
          <p:cNvSpPr/>
          <p:nvPr/>
        </p:nvSpPr>
        <p:spPr>
          <a:xfrm>
            <a:off x="4251960" y="5468112"/>
            <a:ext cx="4206240" cy="548640"/>
          </a:xfrm>
          <a:prstGeom prst="rect">
            <a:avLst/>
          </a:prstGeom>
          <a:noFill/>
          <a:ln/>
        </p:spPr>
        <p:txBody>
          <a:bodyPr wrap="square" rtlCol="0" anchor="t"/>
          <a:lstStyle/>
          <a:p>
            <a:pPr marL="0" indent="0">
              <a:buNone/>
            </a:pPr>
            <a:r>
              <a:rPr lang="en-US" sz="1100" dirty="0">
                <a:solidFill>
                  <a:srgbClr val="5A6E6E"/>
                </a:solidFill>
                <a:latin typeface="Calibri" pitchFamily="34" charset="0"/>
                <a:ea typeface="Calibri" pitchFamily="34" charset="-122"/>
                <a:cs typeface="Calibri" pitchFamily="34" charset="-120"/>
              </a:rPr>
              <a:t>Final presentation and sustainability planning</a:t>
            </a:r>
            <a:endParaRPr lang="en-US" sz="1100" dirty="0"/>
          </a:p>
        </p:txBody>
      </p:sp>
      <p:sp>
        <p:nvSpPr>
          <p:cNvPr id="44" name="Shape 42"/>
          <p:cNvSpPr/>
          <p:nvPr/>
        </p:nvSpPr>
        <p:spPr>
          <a:xfrm>
            <a:off x="8641080" y="5486400"/>
            <a:ext cx="3017520" cy="457200"/>
          </a:xfrm>
          <a:prstGeom prst="roundRect">
            <a:avLst>
              <a:gd name="adj" fmla="val 16000"/>
            </a:avLst>
          </a:prstGeom>
          <a:solidFill>
            <a:srgbClr val="EAF5F3"/>
          </a:solidFill>
          <a:ln/>
        </p:spPr>
      </p:sp>
      <p:sp>
        <p:nvSpPr>
          <p:cNvPr id="45" name="Text 43"/>
          <p:cNvSpPr/>
          <p:nvPr/>
        </p:nvSpPr>
        <p:spPr>
          <a:xfrm>
            <a:off x="8732520" y="5486400"/>
            <a:ext cx="2880360" cy="457200"/>
          </a:xfrm>
          <a:prstGeom prst="rect">
            <a:avLst/>
          </a:prstGeom>
          <a:noFill/>
          <a:ln/>
        </p:spPr>
        <p:txBody>
          <a:bodyPr wrap="square" rtlCol="0" anchor="ctr"/>
          <a:lstStyle/>
          <a:p>
            <a:pPr marL="0" indent="0" algn="ctr">
              <a:buNone/>
            </a:pPr>
            <a:r>
              <a:rPr lang="en-US" sz="1000" b="1" dirty="0">
                <a:solidFill>
                  <a:srgbClr val="014A52"/>
                </a:solidFill>
                <a:latin typeface="Calibri" pitchFamily="34" charset="0"/>
                <a:ea typeface="Calibri" pitchFamily="34" charset="-122"/>
                <a:cs typeface="Calibri" pitchFamily="34" charset="-120"/>
              </a:rPr>
              <a:t>Final Report &amp; Sustainability Plan</a:t>
            </a:r>
            <a:endParaRPr lang="en-US" sz="1000" dirty="0"/>
          </a:p>
        </p:txBody>
      </p:sp>
      <p:sp>
        <p:nvSpPr>
          <p:cNvPr id="46" name="Text 44"/>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47" name="Text 45"/>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KEY FINDINGS</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From Awareness to Measurable Impact</a:t>
            </a:r>
            <a:endParaRPr lang="en-US" sz="2600" dirty="0"/>
          </a:p>
        </p:txBody>
      </p:sp>
      <p:sp>
        <p:nvSpPr>
          <p:cNvPr id="4" name="Shape 2"/>
          <p:cNvSpPr/>
          <p:nvPr/>
        </p:nvSpPr>
        <p:spPr>
          <a:xfrm>
            <a:off x="548640" y="1691640"/>
            <a:ext cx="2574036" cy="2103120"/>
          </a:xfrm>
          <a:prstGeom prst="roundRect">
            <a:avLst>
              <a:gd name="adj" fmla="val 5217"/>
            </a:avLst>
          </a:prstGeom>
          <a:solidFill>
            <a:srgbClr val="F4F9F8"/>
          </a:solidFill>
          <a:ln w="12700">
            <a:solidFill>
              <a:srgbClr val="DCEDEA"/>
            </a:solidFill>
            <a:prstDash val="solid"/>
          </a:ln>
        </p:spPr>
      </p:sp>
      <p:sp>
        <p:nvSpPr>
          <p:cNvPr id="5" name="Text 3"/>
          <p:cNvSpPr/>
          <p:nvPr/>
        </p:nvSpPr>
        <p:spPr>
          <a:xfrm>
            <a:off x="548640" y="1828800"/>
            <a:ext cx="2574036" cy="914400"/>
          </a:xfrm>
          <a:prstGeom prst="rect">
            <a:avLst/>
          </a:prstGeom>
          <a:noFill/>
          <a:ln/>
        </p:spPr>
        <p:txBody>
          <a:bodyPr wrap="square" rtlCol="0" anchor="ctr"/>
          <a:lstStyle/>
          <a:p>
            <a:pPr marL="0" indent="0" algn="ctr">
              <a:buNone/>
            </a:pPr>
            <a:r>
              <a:rPr lang="en-US" sz="3800" b="1" dirty="0">
                <a:solidFill>
                  <a:srgbClr val="028090"/>
                </a:solidFill>
                <a:latin typeface="Cambria" pitchFamily="34" charset="0"/>
                <a:ea typeface="Cambria" pitchFamily="34" charset="-122"/>
                <a:cs typeface="Cambria" pitchFamily="34" charset="-120"/>
              </a:rPr>
              <a:t>85%+</a:t>
            </a:r>
            <a:endParaRPr lang="en-US" sz="3800" dirty="0"/>
          </a:p>
        </p:txBody>
      </p:sp>
      <p:sp>
        <p:nvSpPr>
          <p:cNvPr id="6" name="Text 4"/>
          <p:cNvSpPr/>
          <p:nvPr/>
        </p:nvSpPr>
        <p:spPr>
          <a:xfrm>
            <a:off x="685800" y="2743200"/>
            <a:ext cx="2299716" cy="960120"/>
          </a:xfrm>
          <a:prstGeom prst="rect">
            <a:avLst/>
          </a:prstGeom>
          <a:noFill/>
          <a:ln/>
        </p:spPr>
        <p:txBody>
          <a:bodyPr wrap="square" rtlCol="0" anchor="t"/>
          <a:lstStyle/>
          <a:p>
            <a:pPr marL="0" indent="0" algn="ctr">
              <a:buNone/>
            </a:pPr>
            <a:r>
              <a:rPr lang="en-US" sz="1050" dirty="0">
                <a:solidFill>
                  <a:srgbClr val="5A6E6E"/>
                </a:solidFill>
                <a:latin typeface="Calibri" pitchFamily="34" charset="0"/>
                <a:ea typeface="Calibri" pitchFamily="34" charset="-122"/>
                <a:cs typeface="Calibri" pitchFamily="34" charset="-120"/>
              </a:rPr>
              <a:t>of students can now explain the meaning of inclusive language and understand why it matters</a:t>
            </a:r>
            <a:endParaRPr lang="en-US" sz="1050" dirty="0"/>
          </a:p>
        </p:txBody>
      </p:sp>
      <p:sp>
        <p:nvSpPr>
          <p:cNvPr id="7" name="Shape 5"/>
          <p:cNvSpPr/>
          <p:nvPr/>
        </p:nvSpPr>
        <p:spPr>
          <a:xfrm>
            <a:off x="3378708" y="1691640"/>
            <a:ext cx="2574036" cy="2103120"/>
          </a:xfrm>
          <a:prstGeom prst="roundRect">
            <a:avLst>
              <a:gd name="adj" fmla="val 5217"/>
            </a:avLst>
          </a:prstGeom>
          <a:solidFill>
            <a:srgbClr val="F4F9F8"/>
          </a:solidFill>
          <a:ln w="12700">
            <a:solidFill>
              <a:srgbClr val="DCEDEA"/>
            </a:solidFill>
            <a:prstDash val="solid"/>
          </a:ln>
        </p:spPr>
      </p:sp>
      <p:sp>
        <p:nvSpPr>
          <p:cNvPr id="8" name="Text 6"/>
          <p:cNvSpPr/>
          <p:nvPr/>
        </p:nvSpPr>
        <p:spPr>
          <a:xfrm>
            <a:off x="3378708" y="1828800"/>
            <a:ext cx="2574036" cy="914400"/>
          </a:xfrm>
          <a:prstGeom prst="rect">
            <a:avLst/>
          </a:prstGeom>
          <a:noFill/>
          <a:ln/>
        </p:spPr>
        <p:txBody>
          <a:bodyPr wrap="square" rtlCol="0" anchor="ctr"/>
          <a:lstStyle/>
          <a:p>
            <a:pPr marL="0" indent="0" algn="ctr">
              <a:buNone/>
            </a:pPr>
            <a:r>
              <a:rPr lang="en-US" sz="3800" b="1" dirty="0">
                <a:solidFill>
                  <a:srgbClr val="00A896"/>
                </a:solidFill>
                <a:latin typeface="Cambria" pitchFamily="34" charset="0"/>
                <a:ea typeface="Cambria" pitchFamily="34" charset="-122"/>
                <a:cs typeface="Cambria" pitchFamily="34" charset="-120"/>
              </a:rPr>
              <a:t>30+</a:t>
            </a:r>
            <a:endParaRPr lang="en-US" sz="3800" dirty="0"/>
          </a:p>
        </p:txBody>
      </p:sp>
      <p:sp>
        <p:nvSpPr>
          <p:cNvPr id="9" name="Text 7"/>
          <p:cNvSpPr/>
          <p:nvPr/>
        </p:nvSpPr>
        <p:spPr>
          <a:xfrm>
            <a:off x="3515868" y="2743200"/>
            <a:ext cx="2299716" cy="960120"/>
          </a:xfrm>
          <a:prstGeom prst="rect">
            <a:avLst/>
          </a:prstGeom>
          <a:noFill/>
          <a:ln/>
        </p:spPr>
        <p:txBody>
          <a:bodyPr wrap="square" rtlCol="0" anchor="t"/>
          <a:lstStyle/>
          <a:p>
            <a:pPr marL="0" indent="0" algn="ctr">
              <a:buNone/>
            </a:pPr>
            <a:r>
              <a:rPr lang="en-US" sz="1050" dirty="0">
                <a:solidFill>
                  <a:srgbClr val="5A6E6E"/>
                </a:solidFill>
                <a:latin typeface="Calibri" pitchFamily="34" charset="0"/>
                <a:ea typeface="Calibri" pitchFamily="34" charset="-122"/>
                <a:cs typeface="Calibri" pitchFamily="34" charset="-120"/>
              </a:rPr>
              <a:t>parents attended the community awareness session</a:t>
            </a:r>
            <a:endParaRPr lang="en-US" sz="1050" dirty="0"/>
          </a:p>
        </p:txBody>
      </p:sp>
      <p:sp>
        <p:nvSpPr>
          <p:cNvPr id="10" name="Shape 8"/>
          <p:cNvSpPr/>
          <p:nvPr/>
        </p:nvSpPr>
        <p:spPr>
          <a:xfrm>
            <a:off x="6208776" y="1691640"/>
            <a:ext cx="2574036" cy="2103120"/>
          </a:xfrm>
          <a:prstGeom prst="roundRect">
            <a:avLst>
              <a:gd name="adj" fmla="val 5217"/>
            </a:avLst>
          </a:prstGeom>
          <a:solidFill>
            <a:srgbClr val="F4F9F8"/>
          </a:solidFill>
          <a:ln w="12700">
            <a:solidFill>
              <a:srgbClr val="DCEDEA"/>
            </a:solidFill>
            <a:prstDash val="solid"/>
          </a:ln>
        </p:spPr>
      </p:sp>
      <p:sp>
        <p:nvSpPr>
          <p:cNvPr id="11" name="Text 9"/>
          <p:cNvSpPr/>
          <p:nvPr/>
        </p:nvSpPr>
        <p:spPr>
          <a:xfrm>
            <a:off x="6208776" y="1828800"/>
            <a:ext cx="2574036" cy="914400"/>
          </a:xfrm>
          <a:prstGeom prst="rect">
            <a:avLst/>
          </a:prstGeom>
          <a:noFill/>
          <a:ln/>
        </p:spPr>
        <p:txBody>
          <a:bodyPr wrap="square" rtlCol="0" anchor="ctr"/>
          <a:lstStyle/>
          <a:p>
            <a:pPr marL="0" indent="0" algn="ctr">
              <a:buNone/>
            </a:pPr>
            <a:r>
              <a:rPr lang="en-US" sz="3800" b="1" dirty="0">
                <a:solidFill>
                  <a:srgbClr val="02C39A"/>
                </a:solidFill>
                <a:latin typeface="Cambria" pitchFamily="34" charset="0"/>
                <a:ea typeface="Cambria" pitchFamily="34" charset="-122"/>
                <a:cs typeface="Cambria" pitchFamily="34" charset="-120"/>
              </a:rPr>
              <a:t>12</a:t>
            </a:r>
            <a:endParaRPr lang="en-US" sz="3800" dirty="0"/>
          </a:p>
        </p:txBody>
      </p:sp>
      <p:sp>
        <p:nvSpPr>
          <p:cNvPr id="12" name="Text 10"/>
          <p:cNvSpPr/>
          <p:nvPr/>
        </p:nvSpPr>
        <p:spPr>
          <a:xfrm>
            <a:off x="6345936" y="2743200"/>
            <a:ext cx="2299716" cy="960120"/>
          </a:xfrm>
          <a:prstGeom prst="rect">
            <a:avLst/>
          </a:prstGeom>
          <a:noFill/>
          <a:ln/>
        </p:spPr>
        <p:txBody>
          <a:bodyPr wrap="square" rtlCol="0" anchor="t"/>
          <a:lstStyle/>
          <a:p>
            <a:pPr marL="0" indent="0" algn="ctr">
              <a:buNone/>
            </a:pPr>
            <a:r>
              <a:rPr lang="en-US" sz="1050" dirty="0">
                <a:solidFill>
                  <a:srgbClr val="5A6E6E"/>
                </a:solidFill>
                <a:latin typeface="Calibri" pitchFamily="34" charset="0"/>
                <a:ea typeface="Calibri" pitchFamily="34" charset="-122"/>
                <a:cs typeface="Calibri" pitchFamily="34" charset="-120"/>
              </a:rPr>
              <a:t>teachers trained in differentiated instruction &amp; peer-support techniques</a:t>
            </a:r>
            <a:endParaRPr lang="en-US" sz="1050" dirty="0"/>
          </a:p>
        </p:txBody>
      </p:sp>
      <p:sp>
        <p:nvSpPr>
          <p:cNvPr id="13" name="Shape 11"/>
          <p:cNvSpPr/>
          <p:nvPr/>
        </p:nvSpPr>
        <p:spPr>
          <a:xfrm>
            <a:off x="9038844" y="1691640"/>
            <a:ext cx="2574036" cy="2103120"/>
          </a:xfrm>
          <a:prstGeom prst="roundRect">
            <a:avLst>
              <a:gd name="adj" fmla="val 5217"/>
            </a:avLst>
          </a:prstGeom>
          <a:solidFill>
            <a:srgbClr val="F4F9F8"/>
          </a:solidFill>
          <a:ln w="12700">
            <a:solidFill>
              <a:srgbClr val="DCEDEA"/>
            </a:solidFill>
            <a:prstDash val="solid"/>
          </a:ln>
        </p:spPr>
      </p:sp>
      <p:sp>
        <p:nvSpPr>
          <p:cNvPr id="14" name="Text 12"/>
          <p:cNvSpPr/>
          <p:nvPr/>
        </p:nvSpPr>
        <p:spPr>
          <a:xfrm>
            <a:off x="9038844" y="1828800"/>
            <a:ext cx="2574036" cy="914400"/>
          </a:xfrm>
          <a:prstGeom prst="rect">
            <a:avLst/>
          </a:prstGeom>
          <a:noFill/>
          <a:ln/>
        </p:spPr>
        <p:txBody>
          <a:bodyPr wrap="square" rtlCol="0" anchor="ctr"/>
          <a:lstStyle/>
          <a:p>
            <a:pPr marL="0" indent="0" algn="ctr">
              <a:buNone/>
            </a:pPr>
            <a:r>
              <a:rPr lang="en-US" sz="3800" b="1" dirty="0">
                <a:solidFill>
                  <a:srgbClr val="014A52"/>
                </a:solidFill>
                <a:latin typeface="Cambria" pitchFamily="34" charset="0"/>
                <a:ea typeface="Cambria" pitchFamily="34" charset="-122"/>
                <a:cs typeface="Cambria" pitchFamily="34" charset="-120"/>
              </a:rPr>
              <a:t>2</a:t>
            </a:r>
            <a:endParaRPr lang="en-US" sz="3800" dirty="0"/>
          </a:p>
        </p:txBody>
      </p:sp>
      <p:sp>
        <p:nvSpPr>
          <p:cNvPr id="15" name="Text 13"/>
          <p:cNvSpPr/>
          <p:nvPr/>
        </p:nvSpPr>
        <p:spPr>
          <a:xfrm>
            <a:off x="9176004" y="2743200"/>
            <a:ext cx="2299716" cy="960120"/>
          </a:xfrm>
          <a:prstGeom prst="rect">
            <a:avLst/>
          </a:prstGeom>
          <a:noFill/>
          <a:ln/>
        </p:spPr>
        <p:txBody>
          <a:bodyPr wrap="square" rtlCol="0" anchor="t"/>
          <a:lstStyle/>
          <a:p>
            <a:pPr marL="0" indent="0" algn="ctr">
              <a:buNone/>
            </a:pPr>
            <a:r>
              <a:rPr lang="en-US" sz="1050" dirty="0">
                <a:solidFill>
                  <a:srgbClr val="5A6E6E"/>
                </a:solidFill>
                <a:latin typeface="Calibri" pitchFamily="34" charset="0"/>
                <a:ea typeface="Calibri" pitchFamily="34" charset="-122"/>
                <a:cs typeface="Calibri" pitchFamily="34" charset="-120"/>
              </a:rPr>
              <a:t>priority accessibility fixes identified: ramp railing &amp; lab seating</a:t>
            </a:r>
            <a:endParaRPr lang="en-US" sz="1050" dirty="0"/>
          </a:p>
        </p:txBody>
      </p:sp>
      <p:sp>
        <p:nvSpPr>
          <p:cNvPr id="16" name="Shape 14"/>
          <p:cNvSpPr/>
          <p:nvPr/>
        </p:nvSpPr>
        <p:spPr>
          <a:xfrm>
            <a:off x="548640" y="4160520"/>
            <a:ext cx="11064240" cy="1737360"/>
          </a:xfrm>
          <a:prstGeom prst="roundRect">
            <a:avLst>
              <a:gd name="adj" fmla="val 6316"/>
            </a:avLst>
          </a:prstGeom>
          <a:solidFill>
            <a:srgbClr val="014A52"/>
          </a:solidFill>
          <a:ln/>
        </p:spPr>
      </p:sp>
      <p:sp>
        <p:nvSpPr>
          <p:cNvPr id="17" name="Text 15"/>
          <p:cNvSpPr/>
          <p:nvPr/>
        </p:nvSpPr>
        <p:spPr>
          <a:xfrm>
            <a:off x="914400" y="4343400"/>
            <a:ext cx="10332720" cy="365760"/>
          </a:xfrm>
          <a:prstGeom prst="rect">
            <a:avLst/>
          </a:prstGeom>
          <a:noFill/>
          <a:ln/>
        </p:spPr>
        <p:txBody>
          <a:bodyPr wrap="square" rtlCol="0" anchor="ctr"/>
          <a:lstStyle/>
          <a:p>
            <a:pPr marL="0" indent="0">
              <a:buNone/>
            </a:pPr>
            <a:r>
              <a:rPr lang="en-US" sz="1350" b="1" dirty="0">
                <a:solidFill>
                  <a:srgbClr val="02C39A"/>
                </a:solidFill>
                <a:latin typeface="Calibri" pitchFamily="34" charset="0"/>
                <a:ea typeface="Calibri" pitchFamily="34" charset="-122"/>
                <a:cs typeface="Calibri" pitchFamily="34" charset="-120"/>
              </a:rPr>
              <a:t>Student Behaviour &amp; Community Response</a:t>
            </a:r>
            <a:endParaRPr lang="en-US" sz="1350" dirty="0"/>
          </a:p>
        </p:txBody>
      </p:sp>
      <p:sp>
        <p:nvSpPr>
          <p:cNvPr id="18" name="Text 16"/>
          <p:cNvSpPr/>
          <p:nvPr/>
        </p:nvSpPr>
        <p:spPr>
          <a:xfrm>
            <a:off x="914400" y="4709160"/>
            <a:ext cx="10332720" cy="1097280"/>
          </a:xfrm>
          <a:prstGeom prst="rect">
            <a:avLst/>
          </a:prstGeom>
          <a:noFill/>
          <a:ln/>
        </p:spPr>
        <p:txBody>
          <a:bodyPr wrap="square" rtlCol="0" anchor="ctr"/>
          <a:lstStyle/>
          <a:p>
            <a:pPr marL="0" indent="0">
              <a:lnSpc>
                <a:spcPct val="130000"/>
              </a:lnSpc>
              <a:buNone/>
            </a:pPr>
            <a:r>
              <a:rPr lang="en-US" sz="1200" dirty="0">
                <a:solidFill>
                  <a:srgbClr val="FFFFFF"/>
                </a:solidFill>
                <a:latin typeface="Calibri" pitchFamily="34" charset="0"/>
                <a:ea typeface="Calibri" pitchFamily="34" charset="-122"/>
                <a:cs typeface="Calibri" pitchFamily="34" charset="-120"/>
              </a:rPr>
              <a:t>Group participation increased and students reported feeling more comfortable asking for help. Beyond attendance, 2 parents volunteered to support future programmes — a signal of genuine buy-in, not just turnout.</a:t>
            </a:r>
            <a:endParaRPr lang="en-US" sz="1200" dirty="0"/>
          </a:p>
        </p:txBody>
      </p:sp>
      <p:sp>
        <p:nvSpPr>
          <p:cNvPr id="19" name="Text 17"/>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20" name="Text 18"/>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PROBLEM SOLVING</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Challenges &amp; Solutions</a:t>
            </a:r>
            <a:endParaRPr lang="en-US" sz="26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11064240" cy="4206240"/>
        </p:xfrm>
        <a:graphic>
          <a:graphicData uri="http://schemas.openxmlformats.org/drawingml/2006/table">
            <a:tbl>
              <a:tblPr/>
              <a:tblGrid>
                <a:gridCol w="4114800">
                  <a:extLst>
                    <a:ext uri="{9D8B030D-6E8A-4147-A177-3AD203B41FA5}">
                      <a16:colId xmlns:a16="http://schemas.microsoft.com/office/drawing/2014/main" val="20000"/>
                    </a:ext>
                  </a:extLst>
                </a:gridCol>
                <a:gridCol w="6949440">
                  <a:extLst>
                    <a:ext uri="{9D8B030D-6E8A-4147-A177-3AD203B41FA5}">
                      <a16:colId xmlns:a16="http://schemas.microsoft.com/office/drawing/2014/main" val="20001"/>
                    </a:ext>
                  </a:extLst>
                </a:gridCol>
              </a:tblGrid>
              <a:tr h="1051560">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Challenge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Solution Implemented</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1051560">
                <a:tc>
                  <a:txBody>
                    <a:bodyPr/>
                    <a:lstStyle/>
                    <a:p>
                      <a:pPr marL="0" indent="0" algn="l">
                        <a:buNone/>
                      </a:pPr>
                      <a:r>
                        <a:rPr lang="en-US" sz="1250" b="1" dirty="0">
                          <a:solidFill>
                            <a:srgbClr val="1C2B2B"/>
                          </a:solidFill>
                          <a:latin typeface="Calibri" pitchFamily="34" charset="0"/>
                          <a:ea typeface="Calibri" pitchFamily="34" charset="-122"/>
                          <a:cs typeface="Calibri" pitchFamily="34" charset="-120"/>
                        </a:rPr>
                        <a:t>Low initial parent turnout</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250" dirty="0">
                          <a:solidFill>
                            <a:srgbClr val="1C2B2B"/>
                          </a:solidFill>
                          <a:latin typeface="Calibri" pitchFamily="34" charset="0"/>
                          <a:ea typeface="Calibri" pitchFamily="34" charset="-122"/>
                          <a:cs typeface="Calibri" pitchFamily="34" charset="-120"/>
                        </a:rPr>
                        <a:t>Session rescheduled; WhatsApp reminders sent in the local language</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1"/>
                  </a:ext>
                </a:extLst>
              </a:tr>
              <a:tr h="1051560">
                <a:tc>
                  <a:txBody>
                    <a:bodyPr/>
                    <a:lstStyle/>
                    <a:p>
                      <a:pPr marL="0" indent="0" algn="l">
                        <a:buNone/>
                      </a:pPr>
                      <a:r>
                        <a:rPr lang="en-US" sz="1250" b="1" dirty="0">
                          <a:solidFill>
                            <a:srgbClr val="1C2B2B"/>
                          </a:solidFill>
                          <a:latin typeface="Calibri" pitchFamily="34" charset="0"/>
                          <a:ea typeface="Calibri" pitchFamily="34" charset="-122"/>
                          <a:cs typeface="Calibri" pitchFamily="34" charset="-120"/>
                        </a:rPr>
                        <a:t>Time constraints due to the syllabus</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250" dirty="0">
                          <a:solidFill>
                            <a:srgbClr val="1C2B2B"/>
                          </a:solidFill>
                          <a:latin typeface="Calibri" pitchFamily="34" charset="0"/>
                          <a:ea typeface="Calibri" pitchFamily="34" charset="-122"/>
                          <a:cs typeface="Calibri" pitchFamily="34" charset="-120"/>
                        </a:rPr>
                        <a:t>Activities integrated into regular periods and school assemblies</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1051560">
                <a:tc>
                  <a:txBody>
                    <a:bodyPr/>
                    <a:lstStyle/>
                    <a:p>
                      <a:pPr marL="0" indent="0" algn="l">
                        <a:buNone/>
                      </a:pPr>
                      <a:r>
                        <a:rPr lang="en-US" sz="1250" b="1" dirty="0">
                          <a:solidFill>
                            <a:srgbClr val="1C2B2B"/>
                          </a:solidFill>
                          <a:latin typeface="Calibri" pitchFamily="34" charset="0"/>
                          <a:ea typeface="Calibri" pitchFamily="34" charset="-122"/>
                          <a:cs typeface="Calibri" pitchFamily="34" charset="-120"/>
                        </a:rPr>
                        <a:t>Shyness among students about peer support</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250" dirty="0">
                          <a:solidFill>
                            <a:srgbClr val="1C2B2B"/>
                          </a:solidFill>
                          <a:latin typeface="Calibri" pitchFamily="34" charset="0"/>
                          <a:ea typeface="Calibri" pitchFamily="34" charset="-122"/>
                          <a:cs typeface="Calibri" pitchFamily="34" charset="-120"/>
                        </a:rPr>
                        <a:t>Volunteer “Peer Buddies” launched the programme; certificates encouraged participation</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3"/>
                  </a:ext>
                </a:extLst>
              </a:tr>
            </a:tbl>
          </a:graphicData>
        </a:graphic>
      </p:graphicFrame>
      <p:sp>
        <p:nvSpPr>
          <p:cNvPr id="5" name="Text 2"/>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6" name="Text 3"/>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LOOKING AHEAD</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Recommendations</a:t>
            </a:r>
            <a:endParaRPr lang="en-US" sz="2600" dirty="0"/>
          </a:p>
        </p:txBody>
      </p:sp>
      <p:sp>
        <p:nvSpPr>
          <p:cNvPr id="4" name="Shape 2"/>
          <p:cNvSpPr/>
          <p:nvPr/>
        </p:nvSpPr>
        <p:spPr>
          <a:xfrm>
            <a:off x="548640" y="1517904"/>
            <a:ext cx="11064240" cy="1083564"/>
          </a:xfrm>
          <a:prstGeom prst="roundRect">
            <a:avLst>
              <a:gd name="adj" fmla="val 6751"/>
            </a:avLst>
          </a:prstGeom>
          <a:solidFill>
            <a:srgbClr val="F4F9F8"/>
          </a:solidFill>
          <a:ln/>
        </p:spPr>
      </p:sp>
      <p:sp>
        <p:nvSpPr>
          <p:cNvPr id="5" name="Shape 3"/>
          <p:cNvSpPr/>
          <p:nvPr/>
        </p:nvSpPr>
        <p:spPr>
          <a:xfrm>
            <a:off x="777240" y="1849374"/>
            <a:ext cx="310896" cy="310896"/>
          </a:xfrm>
          <a:prstGeom prst="ellipse">
            <a:avLst/>
          </a:prstGeom>
          <a:solidFill>
            <a:srgbClr val="00A896"/>
          </a:solidFill>
          <a:ln/>
        </p:spPr>
      </p:sp>
      <p:sp>
        <p:nvSpPr>
          <p:cNvPr id="6" name="Text 4"/>
          <p:cNvSpPr/>
          <p:nvPr/>
        </p:nvSpPr>
        <p:spPr>
          <a:xfrm>
            <a:off x="777240" y="1849374"/>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7" name="Text 5"/>
          <p:cNvSpPr/>
          <p:nvPr/>
        </p:nvSpPr>
        <p:spPr>
          <a:xfrm>
            <a:off x="1280160" y="1517904"/>
            <a:ext cx="10149840" cy="1083564"/>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Make Inclusive Education an integral part of the school's annual policy</a:t>
            </a:r>
            <a:endParaRPr lang="en-US" sz="1250" dirty="0"/>
          </a:p>
        </p:txBody>
      </p:sp>
      <p:sp>
        <p:nvSpPr>
          <p:cNvPr id="8" name="Shape 6"/>
          <p:cNvSpPr/>
          <p:nvPr/>
        </p:nvSpPr>
        <p:spPr>
          <a:xfrm>
            <a:off x="548640" y="2729484"/>
            <a:ext cx="11064240" cy="1083564"/>
          </a:xfrm>
          <a:prstGeom prst="roundRect">
            <a:avLst>
              <a:gd name="adj" fmla="val 6751"/>
            </a:avLst>
          </a:prstGeom>
          <a:solidFill>
            <a:srgbClr val="FFFFFF"/>
          </a:solidFill>
          <a:ln/>
        </p:spPr>
      </p:sp>
      <p:sp>
        <p:nvSpPr>
          <p:cNvPr id="9" name="Shape 7"/>
          <p:cNvSpPr/>
          <p:nvPr/>
        </p:nvSpPr>
        <p:spPr>
          <a:xfrm>
            <a:off x="777240" y="3060954"/>
            <a:ext cx="310896" cy="310896"/>
          </a:xfrm>
          <a:prstGeom prst="ellipse">
            <a:avLst/>
          </a:prstGeom>
          <a:solidFill>
            <a:srgbClr val="00A896"/>
          </a:solidFill>
          <a:ln/>
        </p:spPr>
      </p:sp>
      <p:sp>
        <p:nvSpPr>
          <p:cNvPr id="10" name="Text 8"/>
          <p:cNvSpPr/>
          <p:nvPr/>
        </p:nvSpPr>
        <p:spPr>
          <a:xfrm>
            <a:off x="777240" y="3060954"/>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11" name="Text 9"/>
          <p:cNvSpPr/>
          <p:nvPr/>
        </p:nvSpPr>
        <p:spPr>
          <a:xfrm>
            <a:off x="1280160" y="2729484"/>
            <a:ext cx="10149840" cy="1083564"/>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Conduct quarterly parent-orientation programmes</a:t>
            </a:r>
            <a:endParaRPr lang="en-US" sz="1250" dirty="0"/>
          </a:p>
        </p:txBody>
      </p:sp>
      <p:sp>
        <p:nvSpPr>
          <p:cNvPr id="12" name="Shape 10"/>
          <p:cNvSpPr/>
          <p:nvPr/>
        </p:nvSpPr>
        <p:spPr>
          <a:xfrm>
            <a:off x="548640" y="3941064"/>
            <a:ext cx="11064240" cy="1083564"/>
          </a:xfrm>
          <a:prstGeom prst="roundRect">
            <a:avLst>
              <a:gd name="adj" fmla="val 6751"/>
            </a:avLst>
          </a:prstGeom>
          <a:solidFill>
            <a:srgbClr val="F4F9F8"/>
          </a:solidFill>
          <a:ln/>
        </p:spPr>
      </p:sp>
      <p:sp>
        <p:nvSpPr>
          <p:cNvPr id="13" name="Shape 11"/>
          <p:cNvSpPr/>
          <p:nvPr/>
        </p:nvSpPr>
        <p:spPr>
          <a:xfrm>
            <a:off x="777240" y="4272534"/>
            <a:ext cx="310896" cy="310896"/>
          </a:xfrm>
          <a:prstGeom prst="ellipse">
            <a:avLst/>
          </a:prstGeom>
          <a:solidFill>
            <a:srgbClr val="00A896"/>
          </a:solidFill>
          <a:ln/>
        </p:spPr>
      </p:sp>
      <p:sp>
        <p:nvSpPr>
          <p:cNvPr id="14" name="Text 12"/>
          <p:cNvSpPr/>
          <p:nvPr/>
        </p:nvSpPr>
        <p:spPr>
          <a:xfrm>
            <a:off x="777240" y="4272534"/>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15" name="Text 13"/>
          <p:cNvSpPr/>
          <p:nvPr/>
        </p:nvSpPr>
        <p:spPr>
          <a:xfrm>
            <a:off x="1280160" y="3941064"/>
            <a:ext cx="10149840" cy="1083564"/>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Conduct an annual accessibility audit of school facilities</a:t>
            </a:r>
            <a:endParaRPr lang="en-US" sz="1250" dirty="0"/>
          </a:p>
        </p:txBody>
      </p:sp>
      <p:sp>
        <p:nvSpPr>
          <p:cNvPr id="16" name="Shape 14"/>
          <p:cNvSpPr/>
          <p:nvPr/>
        </p:nvSpPr>
        <p:spPr>
          <a:xfrm>
            <a:off x="548640" y="5152644"/>
            <a:ext cx="11064240" cy="1083564"/>
          </a:xfrm>
          <a:prstGeom prst="roundRect">
            <a:avLst>
              <a:gd name="adj" fmla="val 6751"/>
            </a:avLst>
          </a:prstGeom>
          <a:solidFill>
            <a:srgbClr val="FFFFFF"/>
          </a:solidFill>
          <a:ln/>
        </p:spPr>
      </p:sp>
      <p:sp>
        <p:nvSpPr>
          <p:cNvPr id="17" name="Shape 15"/>
          <p:cNvSpPr/>
          <p:nvPr/>
        </p:nvSpPr>
        <p:spPr>
          <a:xfrm>
            <a:off x="777240" y="5484114"/>
            <a:ext cx="310896" cy="310896"/>
          </a:xfrm>
          <a:prstGeom prst="ellipse">
            <a:avLst/>
          </a:prstGeom>
          <a:solidFill>
            <a:srgbClr val="00A896"/>
          </a:solidFill>
          <a:ln/>
        </p:spPr>
      </p:sp>
      <p:sp>
        <p:nvSpPr>
          <p:cNvPr id="18" name="Text 16"/>
          <p:cNvSpPr/>
          <p:nvPr/>
        </p:nvSpPr>
        <p:spPr>
          <a:xfrm>
            <a:off x="777240" y="5484114"/>
            <a:ext cx="310896" cy="310896"/>
          </a:xfrm>
          <a:prstGeom prst="rect">
            <a:avLst/>
          </a:prstGeom>
          <a:noFill/>
          <a:ln/>
        </p:spPr>
        <p:txBody>
          <a:bodyPr wrap="square" rtlCol="0" anchor="ctr"/>
          <a:lstStyle/>
          <a:p>
            <a:pPr marL="0" indent="0" algn="ctr">
              <a:buNone/>
            </a:pPr>
            <a:r>
              <a:rPr lang="en-US" sz="1400" b="1" dirty="0">
                <a:solidFill>
                  <a:srgbClr val="FFFFFF"/>
                </a:solidFill>
                <a:latin typeface="Cambria" pitchFamily="34" charset="0"/>
                <a:ea typeface="Cambria" pitchFamily="34" charset="-122"/>
                <a:cs typeface="Cambria" pitchFamily="34" charset="-120"/>
              </a:rPr>
              <a:t>•</a:t>
            </a:r>
            <a:endParaRPr lang="en-US" sz="1400" dirty="0"/>
          </a:p>
        </p:txBody>
      </p:sp>
      <p:sp>
        <p:nvSpPr>
          <p:cNvPr id="19" name="Text 17"/>
          <p:cNvSpPr/>
          <p:nvPr/>
        </p:nvSpPr>
        <p:spPr>
          <a:xfrm>
            <a:off x="1280160" y="5152644"/>
            <a:ext cx="10149840" cy="1083564"/>
          </a:xfrm>
          <a:prstGeom prst="rect">
            <a:avLst/>
          </a:prstGeom>
          <a:noFill/>
          <a:ln/>
        </p:spPr>
        <p:txBody>
          <a:bodyPr wrap="square" rtlCol="0" anchor="ctr"/>
          <a:lstStyle/>
          <a:p>
            <a:pPr marL="0" indent="0">
              <a:lnSpc>
                <a:spcPct val="115000"/>
              </a:lnSpc>
              <a:buNone/>
            </a:pPr>
            <a:r>
              <a:rPr lang="en-US" sz="1250" dirty="0">
                <a:solidFill>
                  <a:srgbClr val="1C2B2B"/>
                </a:solidFill>
                <a:latin typeface="Calibri" pitchFamily="34" charset="0"/>
                <a:ea typeface="Calibri" pitchFamily="34" charset="-122"/>
                <a:cs typeface="Calibri" pitchFamily="34" charset="-120"/>
              </a:rPr>
              <a:t>Introduce “Best Buddy” Awards every term to sustain motivation and participation</a:t>
            </a:r>
            <a:endParaRPr lang="en-US" sz="1250" dirty="0"/>
          </a:p>
        </p:txBody>
      </p:sp>
      <p:sp>
        <p:nvSpPr>
          <p:cNvPr id="20" name="Text 18"/>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21" name="Text 19"/>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27</a:t>
            </a:r>
            <a:endParaRPr lang="en-US" sz="900"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SUSTAINABILITY PLAN</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Keeping the Momentum Beyond Week 12</a:t>
            </a:r>
            <a:endParaRPr lang="en-US" sz="26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11064240" cy="3840480"/>
        </p:xfrm>
        <a:graphic>
          <a:graphicData uri="http://schemas.openxmlformats.org/drawingml/2006/table">
            <a:tbl>
              <a:tblPr/>
              <a:tblGrid>
                <a:gridCol w="192024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gridCol w="34747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tblGrid>
              <a:tr h="548640">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Area</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Activity</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Responsible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Frequency</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5486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Peer Support</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Continue Buddy System in all classes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Class Teachers + Student Council</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Weekly</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1"/>
                  </a:ext>
                </a:extLst>
              </a:tr>
              <a:tr h="5486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Awareness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One Inclusive Education Assembly</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Assembly In-charge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Monthly</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5486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Teacher Training</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Mini-workshop on inclusive teaching</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HOD + Senior Teachers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Every Term</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3"/>
                  </a:ext>
                </a:extLst>
              </a:tr>
              <a:tr h="5486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Accessibility</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Annual audit of school facilities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Infrastructure Committee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Yearly</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5486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Community</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Parent orientation on inclusion</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PTA Committee</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Twice a Year</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5"/>
                  </a:ext>
                </a:extLst>
              </a:tr>
              <a:tr h="548640">
                <a:tc>
                  <a:txBody>
                    <a:bodyPr/>
                    <a:lstStyle/>
                    <a:p>
                      <a:pPr marL="0" indent="0" algn="l">
                        <a:buNone/>
                      </a:pPr>
                      <a:r>
                        <a:rPr lang="en-US" sz="1100" b="1" dirty="0">
                          <a:solidFill>
                            <a:srgbClr val="1C2B2B"/>
                          </a:solidFill>
                          <a:latin typeface="Calibri" pitchFamily="34" charset="0"/>
                          <a:ea typeface="Calibri" pitchFamily="34" charset="-122"/>
                          <a:cs typeface="Calibri" pitchFamily="34" charset="-120"/>
                        </a:rPr>
                        <a:t>Documentation</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Maintain Student Reflection Journals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Subject Teachers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100" dirty="0">
                          <a:solidFill>
                            <a:srgbClr val="1C2B2B"/>
                          </a:solidFill>
                          <a:latin typeface="Calibri" pitchFamily="34" charset="0"/>
                          <a:ea typeface="Calibri" pitchFamily="34" charset="-122"/>
                          <a:cs typeface="Calibri" pitchFamily="34" charset="-120"/>
                        </a:rPr>
                        <a:t>Every Term</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bl>
          </a:graphicData>
        </a:graphic>
      </p:graphicFrame>
      <p:sp>
        <p:nvSpPr>
          <p:cNvPr id="5" name="Text 2"/>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6" name="Text 3"/>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28</a:t>
            </a:r>
            <a:endParaRPr lang="en-US" sz="900"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MONITORING &amp; RESOURCES</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Keeping Track of Progress</a:t>
            </a:r>
            <a:endParaRPr lang="en-US" sz="2600" dirty="0"/>
          </a:p>
        </p:txBody>
      </p:sp>
      <p:sp>
        <p:nvSpPr>
          <p:cNvPr id="4" name="Shape 2"/>
          <p:cNvSpPr/>
          <p:nvPr/>
        </p:nvSpPr>
        <p:spPr>
          <a:xfrm>
            <a:off x="548640" y="1600200"/>
            <a:ext cx="3520440" cy="1828800"/>
          </a:xfrm>
          <a:prstGeom prst="roundRect">
            <a:avLst>
              <a:gd name="adj" fmla="val 6000"/>
            </a:avLst>
          </a:prstGeom>
          <a:solidFill>
            <a:srgbClr val="EAF5F3"/>
          </a:solidFill>
          <a:ln/>
        </p:spPr>
      </p:sp>
      <p:sp>
        <p:nvSpPr>
          <p:cNvPr id="5" name="Text 3"/>
          <p:cNvSpPr/>
          <p:nvPr/>
        </p:nvSpPr>
        <p:spPr>
          <a:xfrm>
            <a:off x="777240" y="1783080"/>
            <a:ext cx="3063240" cy="320040"/>
          </a:xfrm>
          <a:prstGeom prst="rect">
            <a:avLst/>
          </a:prstGeom>
          <a:noFill/>
          <a:ln/>
        </p:spPr>
        <p:txBody>
          <a:bodyPr wrap="square" rtlCol="0" anchor="ctr"/>
          <a:lstStyle/>
          <a:p>
            <a:pPr marL="0" indent="0">
              <a:buNone/>
            </a:pPr>
            <a:r>
              <a:rPr lang="en-US" sz="1300" b="1" dirty="0">
                <a:solidFill>
                  <a:srgbClr val="014A52"/>
                </a:solidFill>
                <a:latin typeface="Calibri" pitchFamily="34" charset="0"/>
                <a:ea typeface="Calibri" pitchFamily="34" charset="-122"/>
                <a:cs typeface="Calibri" pitchFamily="34" charset="-120"/>
              </a:rPr>
              <a:t>WEEKLY</a:t>
            </a:r>
            <a:endParaRPr lang="en-US" sz="1300" dirty="0"/>
          </a:p>
        </p:txBody>
      </p:sp>
      <p:sp>
        <p:nvSpPr>
          <p:cNvPr id="6" name="Text 4"/>
          <p:cNvSpPr/>
          <p:nvPr/>
        </p:nvSpPr>
        <p:spPr>
          <a:xfrm>
            <a:off x="777240" y="2103120"/>
            <a:ext cx="3063240" cy="960120"/>
          </a:xfrm>
          <a:prstGeom prst="rect">
            <a:avLst/>
          </a:prstGeom>
          <a:noFill/>
          <a:ln/>
        </p:spPr>
        <p:txBody>
          <a:bodyPr wrap="square" rtlCol="0" anchor="t"/>
          <a:lstStyle/>
          <a:p>
            <a:pPr marL="0" indent="0">
              <a:lnSpc>
                <a:spcPct val="120000"/>
              </a:lnSpc>
              <a:buNone/>
            </a:pPr>
            <a:r>
              <a:rPr lang="en-US" sz="1100" dirty="0">
                <a:solidFill>
                  <a:srgbClr val="1C2B2B"/>
                </a:solidFill>
                <a:latin typeface="Calibri" pitchFamily="34" charset="0"/>
                <a:ea typeface="Calibri" pitchFamily="34" charset="-122"/>
                <a:cs typeface="Calibri" pitchFamily="34" charset="-120"/>
              </a:rPr>
              <a:t>Teachers review the Buddy System and student participation</a:t>
            </a:r>
            <a:endParaRPr lang="en-US" sz="1100" dirty="0"/>
          </a:p>
        </p:txBody>
      </p:sp>
      <p:sp>
        <p:nvSpPr>
          <p:cNvPr id="7" name="Text 5"/>
          <p:cNvSpPr/>
          <p:nvPr/>
        </p:nvSpPr>
        <p:spPr>
          <a:xfrm>
            <a:off x="777240" y="3063240"/>
            <a:ext cx="3063240" cy="274320"/>
          </a:xfrm>
          <a:prstGeom prst="rect">
            <a:avLst/>
          </a:prstGeom>
          <a:noFill/>
          <a:ln/>
        </p:spPr>
        <p:txBody>
          <a:bodyPr wrap="square" rtlCol="0" anchor="ctr"/>
          <a:lstStyle/>
          <a:p>
            <a:pPr marL="0" indent="0">
              <a:buNone/>
            </a:pPr>
            <a:r>
              <a:rPr lang="en-US" sz="1000" i="1" dirty="0">
                <a:solidFill>
                  <a:srgbClr val="5A6E6E"/>
                </a:solidFill>
                <a:latin typeface="Calibri" pitchFamily="34" charset="0"/>
                <a:ea typeface="Calibri" pitchFamily="34" charset="-122"/>
                <a:cs typeface="Calibri" pitchFamily="34" charset="-120"/>
              </a:rPr>
              <a:t>Class Teachers</a:t>
            </a:r>
            <a:endParaRPr lang="en-US" sz="1000" dirty="0"/>
          </a:p>
        </p:txBody>
      </p:sp>
      <p:sp>
        <p:nvSpPr>
          <p:cNvPr id="8" name="Shape 6"/>
          <p:cNvSpPr/>
          <p:nvPr/>
        </p:nvSpPr>
        <p:spPr>
          <a:xfrm>
            <a:off x="4297680" y="1600200"/>
            <a:ext cx="3520440" cy="1828800"/>
          </a:xfrm>
          <a:prstGeom prst="roundRect">
            <a:avLst>
              <a:gd name="adj" fmla="val 6000"/>
            </a:avLst>
          </a:prstGeom>
          <a:solidFill>
            <a:srgbClr val="EAF5F3"/>
          </a:solidFill>
          <a:ln/>
        </p:spPr>
      </p:sp>
      <p:sp>
        <p:nvSpPr>
          <p:cNvPr id="9" name="Text 7"/>
          <p:cNvSpPr/>
          <p:nvPr/>
        </p:nvSpPr>
        <p:spPr>
          <a:xfrm>
            <a:off x="4526280" y="1783080"/>
            <a:ext cx="3063240" cy="320040"/>
          </a:xfrm>
          <a:prstGeom prst="rect">
            <a:avLst/>
          </a:prstGeom>
          <a:noFill/>
          <a:ln/>
        </p:spPr>
        <p:txBody>
          <a:bodyPr wrap="square" rtlCol="0" anchor="ctr"/>
          <a:lstStyle/>
          <a:p>
            <a:pPr marL="0" indent="0">
              <a:buNone/>
            </a:pPr>
            <a:r>
              <a:rPr lang="en-US" sz="1300" b="1" dirty="0">
                <a:solidFill>
                  <a:srgbClr val="014A52"/>
                </a:solidFill>
                <a:latin typeface="Calibri" pitchFamily="34" charset="0"/>
                <a:ea typeface="Calibri" pitchFamily="34" charset="-122"/>
                <a:cs typeface="Calibri" pitchFamily="34" charset="-120"/>
              </a:rPr>
              <a:t>MONTHLY</a:t>
            </a:r>
            <a:endParaRPr lang="en-US" sz="1300" dirty="0"/>
          </a:p>
        </p:txBody>
      </p:sp>
      <p:sp>
        <p:nvSpPr>
          <p:cNvPr id="10" name="Text 8"/>
          <p:cNvSpPr/>
          <p:nvPr/>
        </p:nvSpPr>
        <p:spPr>
          <a:xfrm>
            <a:off x="4526280" y="2103120"/>
            <a:ext cx="3063240" cy="960120"/>
          </a:xfrm>
          <a:prstGeom prst="rect">
            <a:avLst/>
          </a:prstGeom>
          <a:noFill/>
          <a:ln/>
        </p:spPr>
        <p:txBody>
          <a:bodyPr wrap="square" rtlCol="0" anchor="t"/>
          <a:lstStyle/>
          <a:p>
            <a:pPr marL="0" indent="0">
              <a:lnSpc>
                <a:spcPct val="120000"/>
              </a:lnSpc>
              <a:buNone/>
            </a:pPr>
            <a:r>
              <a:rPr lang="en-US" sz="1100" dirty="0">
                <a:solidFill>
                  <a:srgbClr val="1C2B2B"/>
                </a:solidFill>
                <a:latin typeface="Calibri" pitchFamily="34" charset="0"/>
                <a:ea typeface="Calibri" pitchFamily="34" charset="-122"/>
                <a:cs typeface="Calibri" pitchFamily="34" charset="-120"/>
              </a:rPr>
              <a:t>Collect student feedback and review inclusion-related activities</a:t>
            </a:r>
            <a:endParaRPr lang="en-US" sz="1100" dirty="0"/>
          </a:p>
        </p:txBody>
      </p:sp>
      <p:sp>
        <p:nvSpPr>
          <p:cNvPr id="11" name="Text 9"/>
          <p:cNvSpPr/>
          <p:nvPr/>
        </p:nvSpPr>
        <p:spPr>
          <a:xfrm>
            <a:off x="4526280" y="3063240"/>
            <a:ext cx="3063240" cy="274320"/>
          </a:xfrm>
          <a:prstGeom prst="rect">
            <a:avLst/>
          </a:prstGeom>
          <a:noFill/>
          <a:ln/>
        </p:spPr>
        <p:txBody>
          <a:bodyPr wrap="square" rtlCol="0" anchor="ctr"/>
          <a:lstStyle/>
          <a:p>
            <a:pPr marL="0" indent="0">
              <a:buNone/>
            </a:pPr>
            <a:r>
              <a:rPr lang="en-US" sz="1000" i="1" dirty="0">
                <a:solidFill>
                  <a:srgbClr val="5A6E6E"/>
                </a:solidFill>
                <a:latin typeface="Calibri" pitchFamily="34" charset="0"/>
                <a:ea typeface="Calibri" pitchFamily="34" charset="-122"/>
                <a:cs typeface="Calibri" pitchFamily="34" charset="-120"/>
              </a:rPr>
              <a:t>Student Council</a:t>
            </a:r>
            <a:endParaRPr lang="en-US" sz="1000" dirty="0"/>
          </a:p>
        </p:txBody>
      </p:sp>
      <p:sp>
        <p:nvSpPr>
          <p:cNvPr id="12" name="Shape 10"/>
          <p:cNvSpPr/>
          <p:nvPr/>
        </p:nvSpPr>
        <p:spPr>
          <a:xfrm>
            <a:off x="8046720" y="1600200"/>
            <a:ext cx="3520440" cy="1828800"/>
          </a:xfrm>
          <a:prstGeom prst="roundRect">
            <a:avLst>
              <a:gd name="adj" fmla="val 6000"/>
            </a:avLst>
          </a:prstGeom>
          <a:solidFill>
            <a:srgbClr val="EAF5F3"/>
          </a:solidFill>
          <a:ln/>
        </p:spPr>
      </p:sp>
      <p:sp>
        <p:nvSpPr>
          <p:cNvPr id="13" name="Text 11"/>
          <p:cNvSpPr/>
          <p:nvPr/>
        </p:nvSpPr>
        <p:spPr>
          <a:xfrm>
            <a:off x="8275320" y="1783080"/>
            <a:ext cx="3063240" cy="320040"/>
          </a:xfrm>
          <a:prstGeom prst="rect">
            <a:avLst/>
          </a:prstGeom>
          <a:noFill/>
          <a:ln/>
        </p:spPr>
        <p:txBody>
          <a:bodyPr wrap="square" rtlCol="0" anchor="ctr"/>
          <a:lstStyle/>
          <a:p>
            <a:pPr marL="0" indent="0">
              <a:buNone/>
            </a:pPr>
            <a:r>
              <a:rPr lang="en-US" sz="1300" b="1" dirty="0">
                <a:solidFill>
                  <a:srgbClr val="014A52"/>
                </a:solidFill>
                <a:latin typeface="Calibri" pitchFamily="34" charset="0"/>
                <a:ea typeface="Calibri" pitchFamily="34" charset="-122"/>
                <a:cs typeface="Calibri" pitchFamily="34" charset="-120"/>
              </a:rPr>
              <a:t>TERM-WISE</a:t>
            </a:r>
            <a:endParaRPr lang="en-US" sz="1300" dirty="0"/>
          </a:p>
        </p:txBody>
      </p:sp>
      <p:sp>
        <p:nvSpPr>
          <p:cNvPr id="14" name="Text 12"/>
          <p:cNvSpPr/>
          <p:nvPr/>
        </p:nvSpPr>
        <p:spPr>
          <a:xfrm>
            <a:off x="8275320" y="2103120"/>
            <a:ext cx="3063240" cy="960120"/>
          </a:xfrm>
          <a:prstGeom prst="rect">
            <a:avLst/>
          </a:prstGeom>
          <a:noFill/>
          <a:ln/>
        </p:spPr>
        <p:txBody>
          <a:bodyPr wrap="square" rtlCol="0" anchor="t"/>
          <a:lstStyle/>
          <a:p>
            <a:pPr marL="0" indent="0">
              <a:lnSpc>
                <a:spcPct val="120000"/>
              </a:lnSpc>
              <a:buNone/>
            </a:pPr>
            <a:r>
              <a:rPr lang="en-US" sz="1100" dirty="0">
                <a:solidFill>
                  <a:srgbClr val="1C2B2B"/>
                </a:solidFill>
                <a:latin typeface="Calibri" pitchFamily="34" charset="0"/>
                <a:ea typeface="Calibri" pitchFamily="34" charset="-122"/>
                <a:cs typeface="Calibri" pitchFamily="34" charset="-120"/>
              </a:rPr>
              <a:t>Review progress and challenges during staff meetings</a:t>
            </a:r>
            <a:endParaRPr lang="en-US" sz="1100" dirty="0"/>
          </a:p>
        </p:txBody>
      </p:sp>
      <p:sp>
        <p:nvSpPr>
          <p:cNvPr id="15" name="Text 13"/>
          <p:cNvSpPr/>
          <p:nvPr/>
        </p:nvSpPr>
        <p:spPr>
          <a:xfrm>
            <a:off x="8275320" y="3063240"/>
            <a:ext cx="3063240" cy="274320"/>
          </a:xfrm>
          <a:prstGeom prst="rect">
            <a:avLst/>
          </a:prstGeom>
          <a:noFill/>
          <a:ln/>
        </p:spPr>
        <p:txBody>
          <a:bodyPr wrap="square" rtlCol="0" anchor="ctr"/>
          <a:lstStyle/>
          <a:p>
            <a:pPr marL="0" indent="0">
              <a:buNone/>
            </a:pPr>
            <a:r>
              <a:rPr lang="en-US" sz="1000" i="1" dirty="0">
                <a:solidFill>
                  <a:srgbClr val="5A6E6E"/>
                </a:solidFill>
                <a:latin typeface="Calibri" pitchFamily="34" charset="0"/>
                <a:ea typeface="Calibri" pitchFamily="34" charset="-122"/>
                <a:cs typeface="Calibri" pitchFamily="34" charset="-120"/>
              </a:rPr>
              <a:t>School Management &amp; Staff</a:t>
            </a:r>
            <a:endParaRPr lang="en-US" sz="1000" dirty="0"/>
          </a:p>
        </p:txBody>
      </p:sp>
      <p:sp>
        <p:nvSpPr>
          <p:cNvPr id="16" name="Text 14"/>
          <p:cNvSpPr/>
          <p:nvPr/>
        </p:nvSpPr>
        <p:spPr>
          <a:xfrm>
            <a:off x="548640" y="3749040"/>
            <a:ext cx="7315200" cy="274320"/>
          </a:xfrm>
          <a:prstGeom prst="rect">
            <a:avLst/>
          </a:prstGeom>
          <a:noFill/>
          <a:ln/>
        </p:spPr>
        <p:txBody>
          <a:bodyPr wrap="square" rtlCol="0" anchor="ctr"/>
          <a:lstStyle/>
          <a:p>
            <a:pPr marL="0" indent="0">
              <a:buNone/>
            </a:pPr>
            <a:r>
              <a:rPr lang="en-US" sz="1200" b="1" dirty="0">
                <a:solidFill>
                  <a:srgbClr val="014A52"/>
                </a:solidFill>
                <a:latin typeface="Calibri" pitchFamily="34" charset="0"/>
                <a:ea typeface="Calibri" pitchFamily="34" charset="-122"/>
                <a:cs typeface="Calibri" pitchFamily="34" charset="-120"/>
              </a:rPr>
              <a:t>RESOURCES REQUIRED</a:t>
            </a:r>
            <a:endParaRPr lang="en-US" sz="1200" dirty="0"/>
          </a:p>
        </p:txBody>
      </p:sp>
      <p:sp>
        <p:nvSpPr>
          <p:cNvPr id="17" name="Shape 15"/>
          <p:cNvSpPr/>
          <p:nvPr/>
        </p:nvSpPr>
        <p:spPr>
          <a:xfrm>
            <a:off x="548640" y="4160520"/>
            <a:ext cx="2103120" cy="1417320"/>
          </a:xfrm>
          <a:prstGeom prst="roundRect">
            <a:avLst>
              <a:gd name="adj" fmla="val 6452"/>
            </a:avLst>
          </a:prstGeom>
          <a:solidFill>
            <a:srgbClr val="F4F9F8"/>
          </a:solidFill>
          <a:ln w="12700">
            <a:solidFill>
              <a:srgbClr val="DCEDEA"/>
            </a:solidFill>
            <a:prstDash val="solid"/>
          </a:ln>
        </p:spPr>
      </p:sp>
      <p:sp>
        <p:nvSpPr>
          <p:cNvPr id="18" name="Shape 16"/>
          <p:cNvSpPr/>
          <p:nvPr/>
        </p:nvSpPr>
        <p:spPr>
          <a:xfrm>
            <a:off x="1453896" y="4343400"/>
            <a:ext cx="292608" cy="292608"/>
          </a:xfrm>
          <a:prstGeom prst="ellipse">
            <a:avLst/>
          </a:prstGeom>
          <a:solidFill>
            <a:srgbClr val="00A896"/>
          </a:solidFill>
          <a:ln/>
        </p:spPr>
      </p:sp>
      <p:sp>
        <p:nvSpPr>
          <p:cNvPr id="19" name="Text 17"/>
          <p:cNvSpPr/>
          <p:nvPr/>
        </p:nvSpPr>
        <p:spPr>
          <a:xfrm>
            <a:off x="640080" y="4754880"/>
            <a:ext cx="1920240" cy="731520"/>
          </a:xfrm>
          <a:prstGeom prst="rect">
            <a:avLst/>
          </a:prstGeom>
          <a:noFill/>
          <a:ln/>
        </p:spPr>
        <p:txBody>
          <a:bodyPr wrap="square" rtlCol="0" anchor="t"/>
          <a:lstStyle/>
          <a:p>
            <a:pPr marL="0" indent="0" algn="ctr">
              <a:buNone/>
            </a:pPr>
            <a:r>
              <a:rPr lang="en-US" sz="1000" dirty="0">
                <a:solidFill>
                  <a:srgbClr val="1C2B2B"/>
                </a:solidFill>
                <a:latin typeface="Calibri" pitchFamily="34" charset="0"/>
                <a:ea typeface="Calibri" pitchFamily="34" charset="-122"/>
                <a:cs typeface="Calibri" pitchFamily="34" charset="-120"/>
              </a:rPr>
              <a:t>Posters &amp; awareness materials</a:t>
            </a:r>
            <a:endParaRPr lang="en-US" sz="1000" dirty="0"/>
          </a:p>
        </p:txBody>
      </p:sp>
      <p:sp>
        <p:nvSpPr>
          <p:cNvPr id="20" name="Shape 18"/>
          <p:cNvSpPr/>
          <p:nvPr/>
        </p:nvSpPr>
        <p:spPr>
          <a:xfrm>
            <a:off x="2834640" y="4160520"/>
            <a:ext cx="2103120" cy="1417320"/>
          </a:xfrm>
          <a:prstGeom prst="roundRect">
            <a:avLst>
              <a:gd name="adj" fmla="val 6452"/>
            </a:avLst>
          </a:prstGeom>
          <a:solidFill>
            <a:srgbClr val="F4F9F8"/>
          </a:solidFill>
          <a:ln w="12700">
            <a:solidFill>
              <a:srgbClr val="DCEDEA"/>
            </a:solidFill>
            <a:prstDash val="solid"/>
          </a:ln>
        </p:spPr>
      </p:sp>
      <p:sp>
        <p:nvSpPr>
          <p:cNvPr id="21" name="Shape 19"/>
          <p:cNvSpPr/>
          <p:nvPr/>
        </p:nvSpPr>
        <p:spPr>
          <a:xfrm>
            <a:off x="3739896" y="4343400"/>
            <a:ext cx="292608" cy="292608"/>
          </a:xfrm>
          <a:prstGeom prst="ellipse">
            <a:avLst/>
          </a:prstGeom>
          <a:solidFill>
            <a:srgbClr val="00A896"/>
          </a:solidFill>
          <a:ln/>
        </p:spPr>
      </p:sp>
      <p:sp>
        <p:nvSpPr>
          <p:cNvPr id="22" name="Text 20"/>
          <p:cNvSpPr/>
          <p:nvPr/>
        </p:nvSpPr>
        <p:spPr>
          <a:xfrm>
            <a:off x="2926080" y="4754880"/>
            <a:ext cx="1920240" cy="731520"/>
          </a:xfrm>
          <a:prstGeom prst="rect">
            <a:avLst/>
          </a:prstGeom>
          <a:noFill/>
          <a:ln/>
        </p:spPr>
        <p:txBody>
          <a:bodyPr wrap="square" rtlCol="0" anchor="t"/>
          <a:lstStyle/>
          <a:p>
            <a:pPr marL="0" indent="0" algn="ctr">
              <a:buNone/>
            </a:pPr>
            <a:r>
              <a:rPr lang="en-US" sz="1000" dirty="0">
                <a:solidFill>
                  <a:srgbClr val="1C2B2B"/>
                </a:solidFill>
                <a:latin typeface="Calibri" pitchFamily="34" charset="0"/>
                <a:ea typeface="Calibri" pitchFamily="34" charset="-122"/>
                <a:cs typeface="Calibri" pitchFamily="34" charset="-120"/>
              </a:rPr>
              <a:t>Library books for inclusive learning</a:t>
            </a:r>
            <a:endParaRPr lang="en-US" sz="1000" dirty="0"/>
          </a:p>
        </p:txBody>
      </p:sp>
      <p:sp>
        <p:nvSpPr>
          <p:cNvPr id="23" name="Shape 21"/>
          <p:cNvSpPr/>
          <p:nvPr/>
        </p:nvSpPr>
        <p:spPr>
          <a:xfrm>
            <a:off x="5120640" y="4160520"/>
            <a:ext cx="2103120" cy="1417320"/>
          </a:xfrm>
          <a:prstGeom prst="roundRect">
            <a:avLst>
              <a:gd name="adj" fmla="val 6452"/>
            </a:avLst>
          </a:prstGeom>
          <a:solidFill>
            <a:srgbClr val="F4F9F8"/>
          </a:solidFill>
          <a:ln w="12700">
            <a:solidFill>
              <a:srgbClr val="DCEDEA"/>
            </a:solidFill>
            <a:prstDash val="solid"/>
          </a:ln>
        </p:spPr>
      </p:sp>
      <p:sp>
        <p:nvSpPr>
          <p:cNvPr id="24" name="Shape 22"/>
          <p:cNvSpPr/>
          <p:nvPr/>
        </p:nvSpPr>
        <p:spPr>
          <a:xfrm>
            <a:off x="6025896" y="4343400"/>
            <a:ext cx="292608" cy="292608"/>
          </a:xfrm>
          <a:prstGeom prst="ellipse">
            <a:avLst/>
          </a:prstGeom>
          <a:solidFill>
            <a:srgbClr val="00A896"/>
          </a:solidFill>
          <a:ln/>
        </p:spPr>
      </p:sp>
      <p:sp>
        <p:nvSpPr>
          <p:cNvPr id="25" name="Text 23"/>
          <p:cNvSpPr/>
          <p:nvPr/>
        </p:nvSpPr>
        <p:spPr>
          <a:xfrm>
            <a:off x="5212080" y="4754880"/>
            <a:ext cx="1920240" cy="731520"/>
          </a:xfrm>
          <a:prstGeom prst="rect">
            <a:avLst/>
          </a:prstGeom>
          <a:noFill/>
          <a:ln/>
        </p:spPr>
        <p:txBody>
          <a:bodyPr wrap="square" rtlCol="0" anchor="t"/>
          <a:lstStyle/>
          <a:p>
            <a:pPr marL="0" indent="0" algn="ctr">
              <a:buNone/>
            </a:pPr>
            <a:r>
              <a:rPr lang="en-US" sz="1000" dirty="0">
                <a:solidFill>
                  <a:srgbClr val="1C2B2B"/>
                </a:solidFill>
                <a:latin typeface="Calibri" pitchFamily="34" charset="0"/>
                <a:ea typeface="Calibri" pitchFamily="34" charset="-122"/>
                <a:cs typeface="Calibri" pitchFamily="34" charset="-120"/>
              </a:rPr>
              <a:t>Teacher-training materials</a:t>
            </a:r>
            <a:endParaRPr lang="en-US" sz="1000" dirty="0"/>
          </a:p>
        </p:txBody>
      </p:sp>
      <p:sp>
        <p:nvSpPr>
          <p:cNvPr id="26" name="Shape 24"/>
          <p:cNvSpPr/>
          <p:nvPr/>
        </p:nvSpPr>
        <p:spPr>
          <a:xfrm>
            <a:off x="7406640" y="4160520"/>
            <a:ext cx="2103120" cy="1417320"/>
          </a:xfrm>
          <a:prstGeom prst="roundRect">
            <a:avLst>
              <a:gd name="adj" fmla="val 6452"/>
            </a:avLst>
          </a:prstGeom>
          <a:solidFill>
            <a:srgbClr val="F4F9F8"/>
          </a:solidFill>
          <a:ln w="12700">
            <a:solidFill>
              <a:srgbClr val="DCEDEA"/>
            </a:solidFill>
            <a:prstDash val="solid"/>
          </a:ln>
        </p:spPr>
      </p:sp>
      <p:sp>
        <p:nvSpPr>
          <p:cNvPr id="27" name="Shape 25"/>
          <p:cNvSpPr/>
          <p:nvPr/>
        </p:nvSpPr>
        <p:spPr>
          <a:xfrm>
            <a:off x="8311896" y="4343400"/>
            <a:ext cx="292608" cy="292608"/>
          </a:xfrm>
          <a:prstGeom prst="ellipse">
            <a:avLst/>
          </a:prstGeom>
          <a:solidFill>
            <a:srgbClr val="00A896"/>
          </a:solidFill>
          <a:ln/>
        </p:spPr>
      </p:sp>
      <p:sp>
        <p:nvSpPr>
          <p:cNvPr id="28" name="Text 26"/>
          <p:cNvSpPr/>
          <p:nvPr/>
        </p:nvSpPr>
        <p:spPr>
          <a:xfrm>
            <a:off x="7498080" y="4754880"/>
            <a:ext cx="1920240" cy="731520"/>
          </a:xfrm>
          <a:prstGeom prst="rect">
            <a:avLst/>
          </a:prstGeom>
          <a:noFill/>
          <a:ln/>
        </p:spPr>
        <p:txBody>
          <a:bodyPr wrap="square" rtlCol="0" anchor="t"/>
          <a:lstStyle/>
          <a:p>
            <a:pPr marL="0" indent="0" algn="ctr">
              <a:buNone/>
            </a:pPr>
            <a:r>
              <a:rPr lang="en-US" sz="1000" dirty="0">
                <a:solidFill>
                  <a:srgbClr val="1C2B2B"/>
                </a:solidFill>
                <a:latin typeface="Calibri" pitchFamily="34" charset="0"/>
                <a:ea typeface="Calibri" pitchFamily="34" charset="-122"/>
                <a:cs typeface="Calibri" pitchFamily="34" charset="-120"/>
              </a:rPr>
              <a:t>Student reflection journals</a:t>
            </a:r>
            <a:endParaRPr lang="en-US" sz="1000" dirty="0"/>
          </a:p>
        </p:txBody>
      </p:sp>
      <p:sp>
        <p:nvSpPr>
          <p:cNvPr id="29" name="Shape 27"/>
          <p:cNvSpPr/>
          <p:nvPr/>
        </p:nvSpPr>
        <p:spPr>
          <a:xfrm>
            <a:off x="9692640" y="4160520"/>
            <a:ext cx="2103120" cy="1417320"/>
          </a:xfrm>
          <a:prstGeom prst="roundRect">
            <a:avLst>
              <a:gd name="adj" fmla="val 6452"/>
            </a:avLst>
          </a:prstGeom>
          <a:solidFill>
            <a:srgbClr val="F4F9F8"/>
          </a:solidFill>
          <a:ln w="12700">
            <a:solidFill>
              <a:srgbClr val="DCEDEA"/>
            </a:solidFill>
            <a:prstDash val="solid"/>
          </a:ln>
        </p:spPr>
      </p:sp>
      <p:sp>
        <p:nvSpPr>
          <p:cNvPr id="30" name="Shape 28"/>
          <p:cNvSpPr/>
          <p:nvPr/>
        </p:nvSpPr>
        <p:spPr>
          <a:xfrm>
            <a:off x="10597896" y="4343400"/>
            <a:ext cx="292608" cy="292608"/>
          </a:xfrm>
          <a:prstGeom prst="ellipse">
            <a:avLst/>
          </a:prstGeom>
          <a:solidFill>
            <a:srgbClr val="00A896"/>
          </a:solidFill>
          <a:ln/>
        </p:spPr>
      </p:sp>
      <p:sp>
        <p:nvSpPr>
          <p:cNvPr id="31" name="Text 29"/>
          <p:cNvSpPr/>
          <p:nvPr/>
        </p:nvSpPr>
        <p:spPr>
          <a:xfrm>
            <a:off x="9784080" y="4754880"/>
            <a:ext cx="1920240" cy="731520"/>
          </a:xfrm>
          <a:prstGeom prst="rect">
            <a:avLst/>
          </a:prstGeom>
          <a:noFill/>
          <a:ln/>
        </p:spPr>
        <p:txBody>
          <a:bodyPr wrap="square" rtlCol="0" anchor="t"/>
          <a:lstStyle/>
          <a:p>
            <a:pPr marL="0" indent="0" algn="ctr">
              <a:buNone/>
            </a:pPr>
            <a:r>
              <a:rPr lang="en-US" sz="1000" dirty="0">
                <a:solidFill>
                  <a:srgbClr val="1C2B2B"/>
                </a:solidFill>
                <a:latin typeface="Calibri" pitchFamily="34" charset="0"/>
                <a:ea typeface="Calibri" pitchFamily="34" charset="-122"/>
                <a:cs typeface="Calibri" pitchFamily="34" charset="-120"/>
              </a:rPr>
              <a:t>Support from HOD &amp; Principal</a:t>
            </a:r>
            <a:endParaRPr lang="en-US" sz="1000" dirty="0"/>
          </a:p>
        </p:txBody>
      </p:sp>
      <p:sp>
        <p:nvSpPr>
          <p:cNvPr id="32" name="Text 30"/>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33" name="Text 31"/>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29</a:t>
            </a:r>
            <a:endParaRPr lang="en-US" sz="900"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CONCLUSION</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From Awareness to Action</a:t>
            </a:r>
            <a:endParaRPr lang="en-US" sz="2600" dirty="0"/>
          </a:p>
        </p:txBody>
      </p:sp>
      <p:sp>
        <p:nvSpPr>
          <p:cNvPr id="4" name="Shape 2"/>
          <p:cNvSpPr/>
          <p:nvPr/>
        </p:nvSpPr>
        <p:spPr>
          <a:xfrm>
            <a:off x="548640" y="1554480"/>
            <a:ext cx="11064240" cy="1691640"/>
          </a:xfrm>
          <a:prstGeom prst="roundRect">
            <a:avLst>
              <a:gd name="adj" fmla="val 6486"/>
            </a:avLst>
          </a:prstGeom>
          <a:solidFill>
            <a:srgbClr val="F4F9F8"/>
          </a:solidFill>
          <a:ln/>
        </p:spPr>
      </p:sp>
      <p:sp>
        <p:nvSpPr>
          <p:cNvPr id="5" name="Text 3"/>
          <p:cNvSpPr/>
          <p:nvPr/>
        </p:nvSpPr>
        <p:spPr>
          <a:xfrm>
            <a:off x="914400" y="1737360"/>
            <a:ext cx="10332720" cy="1325880"/>
          </a:xfrm>
          <a:prstGeom prst="rect">
            <a:avLst/>
          </a:prstGeom>
          <a:noFill/>
          <a:ln/>
        </p:spPr>
        <p:txBody>
          <a:bodyPr wrap="square" rtlCol="0" anchor="t"/>
          <a:lstStyle/>
          <a:p>
            <a:pPr marL="0" indent="0">
              <a:lnSpc>
                <a:spcPct val="130000"/>
              </a:lnSpc>
              <a:buNone/>
            </a:pPr>
            <a:r>
              <a:rPr lang="en-US" sz="1350" dirty="0">
                <a:solidFill>
                  <a:srgbClr val="1C2B2B"/>
                </a:solidFill>
                <a:latin typeface="Calibri" pitchFamily="34" charset="0"/>
                <a:ea typeface="Calibri" pitchFamily="34" charset="-122"/>
                <a:cs typeface="Calibri" pitchFamily="34" charset="-120"/>
              </a:rPr>
              <a:t>Over the course of 12 weeks, the project successfully moved from awareness to action. Inclusive Education is not a one-time event but an ongoing commitment. With the continued support of students, teachers, parents, and school management, we are committed to creating an environment where:</a:t>
            </a:r>
            <a:endParaRPr lang="en-US" sz="1350" dirty="0"/>
          </a:p>
        </p:txBody>
      </p:sp>
      <p:sp>
        <p:nvSpPr>
          <p:cNvPr id="6" name="Shape 4"/>
          <p:cNvSpPr/>
          <p:nvPr/>
        </p:nvSpPr>
        <p:spPr>
          <a:xfrm>
            <a:off x="548640" y="3429000"/>
            <a:ext cx="11064240" cy="960120"/>
          </a:xfrm>
          <a:prstGeom prst="roundRect">
            <a:avLst>
              <a:gd name="adj" fmla="val 11429"/>
            </a:avLst>
          </a:prstGeom>
          <a:solidFill>
            <a:srgbClr val="014A52"/>
          </a:solidFill>
          <a:ln/>
        </p:spPr>
      </p:sp>
      <p:sp>
        <p:nvSpPr>
          <p:cNvPr id="7" name="Text 5"/>
          <p:cNvSpPr/>
          <p:nvPr/>
        </p:nvSpPr>
        <p:spPr>
          <a:xfrm>
            <a:off x="548640" y="3429000"/>
            <a:ext cx="11064240" cy="960120"/>
          </a:xfrm>
          <a:prstGeom prst="rect">
            <a:avLst/>
          </a:prstGeom>
          <a:noFill/>
          <a:ln/>
        </p:spPr>
        <p:txBody>
          <a:bodyPr wrap="square" rtlCol="0" anchor="ctr"/>
          <a:lstStyle/>
          <a:p>
            <a:pPr marL="0" indent="0" algn="ctr">
              <a:buNone/>
            </a:pPr>
            <a:r>
              <a:rPr lang="en-US" sz="2200" b="1" i="1" dirty="0">
                <a:solidFill>
                  <a:srgbClr val="FFFFFF"/>
                </a:solidFill>
                <a:latin typeface="Cambria" pitchFamily="34" charset="0"/>
                <a:ea typeface="Cambria" pitchFamily="34" charset="-122"/>
                <a:cs typeface="Cambria" pitchFamily="34" charset="-120"/>
              </a:rPr>
              <a:t>“No Student is Left Behind.”</a:t>
            </a:r>
            <a:endParaRPr lang="en-US" sz="2200" dirty="0"/>
          </a:p>
        </p:txBody>
      </p:sp>
      <p:sp>
        <p:nvSpPr>
          <p:cNvPr id="8" name="Text 6"/>
          <p:cNvSpPr/>
          <p:nvPr/>
        </p:nvSpPr>
        <p:spPr>
          <a:xfrm>
            <a:off x="548640" y="4663440"/>
            <a:ext cx="7315200" cy="274320"/>
          </a:xfrm>
          <a:prstGeom prst="rect">
            <a:avLst/>
          </a:prstGeom>
          <a:noFill/>
          <a:ln/>
        </p:spPr>
        <p:txBody>
          <a:bodyPr wrap="square" rtlCol="0" anchor="ctr"/>
          <a:lstStyle/>
          <a:p>
            <a:pPr marL="0" indent="0">
              <a:buNone/>
            </a:pPr>
            <a:r>
              <a:rPr lang="en-US" sz="1200" b="1" dirty="0">
                <a:solidFill>
                  <a:srgbClr val="014A52"/>
                </a:solidFill>
                <a:latin typeface="Calibri" pitchFamily="34" charset="0"/>
                <a:ea typeface="Calibri" pitchFamily="34" charset="-122"/>
                <a:cs typeface="Calibri" pitchFamily="34" charset="-120"/>
              </a:rPr>
              <a:t>ANNEXURES</a:t>
            </a:r>
            <a:endParaRPr lang="en-US" sz="1200" dirty="0"/>
          </a:p>
        </p:txBody>
      </p:sp>
      <p:sp>
        <p:nvSpPr>
          <p:cNvPr id="9" name="Text 7"/>
          <p:cNvSpPr/>
          <p:nvPr/>
        </p:nvSpPr>
        <p:spPr>
          <a:xfrm>
            <a:off x="548640" y="4983480"/>
            <a:ext cx="10515600" cy="457200"/>
          </a:xfrm>
          <a:prstGeom prst="rect">
            <a:avLst/>
          </a:prstGeom>
          <a:noFill/>
          <a:ln/>
        </p:spPr>
        <p:txBody>
          <a:bodyPr wrap="square" rtlCol="0" anchor="ctr"/>
          <a:lstStyle/>
          <a:p>
            <a:pPr marL="0" indent="0">
              <a:buNone/>
            </a:pPr>
            <a:r>
              <a:rPr lang="en-US" sz="1200" i="1" dirty="0">
                <a:solidFill>
                  <a:srgbClr val="5A6E6E"/>
                </a:solidFill>
                <a:latin typeface="Calibri" pitchFamily="34" charset="0"/>
                <a:ea typeface="Calibri" pitchFamily="34" charset="-122"/>
                <a:cs typeface="Calibri" pitchFamily="34" charset="-120"/>
              </a:rPr>
              <a:t>All 9 NEB Deliverables, along with photographs, reports, survey results, and feedback forms, are attached as annexures.</a:t>
            </a:r>
            <a:endParaRPr lang="en-US" sz="1200" dirty="0"/>
          </a:p>
        </p:txBody>
      </p:sp>
      <p:sp>
        <p:nvSpPr>
          <p:cNvPr id="10" name="Text 8"/>
          <p:cNvSpPr/>
          <p:nvPr/>
        </p:nvSpPr>
        <p:spPr>
          <a:xfrm>
            <a:off x="548640" y="5577840"/>
            <a:ext cx="7315200" cy="274320"/>
          </a:xfrm>
          <a:prstGeom prst="rect">
            <a:avLst/>
          </a:prstGeom>
          <a:noFill/>
          <a:ln/>
        </p:spPr>
        <p:txBody>
          <a:bodyPr wrap="square" rtlCol="0" anchor="ctr"/>
          <a:lstStyle/>
          <a:p>
            <a:pPr marL="0" indent="0">
              <a:buNone/>
            </a:pPr>
            <a:r>
              <a:rPr lang="en-US" sz="1200" b="1" dirty="0">
                <a:solidFill>
                  <a:srgbClr val="014A52"/>
                </a:solidFill>
                <a:latin typeface="Calibri" pitchFamily="34" charset="0"/>
                <a:ea typeface="Calibri" pitchFamily="34" charset="-122"/>
                <a:cs typeface="Calibri" pitchFamily="34" charset="-120"/>
              </a:rPr>
              <a:t>LONG-TERM VISION</a:t>
            </a:r>
            <a:endParaRPr lang="en-US" sz="1200" dirty="0"/>
          </a:p>
        </p:txBody>
      </p:sp>
      <p:sp>
        <p:nvSpPr>
          <p:cNvPr id="11" name="Text 9"/>
          <p:cNvSpPr/>
          <p:nvPr/>
        </p:nvSpPr>
        <p:spPr>
          <a:xfrm>
            <a:off x="548640" y="5870448"/>
            <a:ext cx="10698480" cy="640080"/>
          </a:xfrm>
          <a:prstGeom prst="rect">
            <a:avLst/>
          </a:prstGeom>
          <a:noFill/>
          <a:ln/>
        </p:spPr>
        <p:txBody>
          <a:bodyPr wrap="square" rtlCol="0" anchor="ctr"/>
          <a:lstStyle/>
          <a:p>
            <a:pPr marL="0" indent="0">
              <a:lnSpc>
                <a:spcPct val="120000"/>
              </a:lnSpc>
              <a:buNone/>
            </a:pPr>
            <a:r>
              <a:rPr lang="en-US" sz="1100" i="1" dirty="0">
                <a:solidFill>
                  <a:srgbClr val="5A6E6E"/>
                </a:solidFill>
                <a:latin typeface="Calibri" pitchFamily="34" charset="0"/>
                <a:ea typeface="Calibri" pitchFamily="34" charset="-122"/>
                <a:cs typeface="Calibri" pitchFamily="34" charset="-120"/>
              </a:rPr>
              <a:t>Everyone Belongs. Everyone Learns. Everyone is Respected. — The school aims to build a sustainable culture of inclusion in which every learner receives equal respect, encouragement, participation, and opportunity to succeed.</a:t>
            </a:r>
            <a:endParaRPr lang="en-US" sz="1100" dirty="0"/>
          </a:p>
        </p:txBody>
      </p:sp>
      <p:sp>
        <p:nvSpPr>
          <p:cNvPr id="12" name="Text 10"/>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13" name="Text 11"/>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30</a:t>
            </a:r>
            <a:endParaRPr lang="en-US" sz="9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65760"/>
            <a:ext cx="9601200" cy="292608"/>
          </a:xfrm>
          <a:prstGeom prst="rect">
            <a:avLst/>
          </a:prstGeom>
          <a:noFill/>
          <a:ln/>
        </p:spPr>
        <p:txBody>
          <a:bodyPr wrap="square" rtlCol="0" anchor="ctr"/>
          <a:lstStyle/>
          <a:p>
            <a:pPr marL="0" indent="0">
              <a:buNone/>
            </a:pPr>
            <a:r>
              <a:rPr lang="en-US" sz="1150" b="1" kern="0" spc="150" dirty="0">
                <a:solidFill>
                  <a:srgbClr val="00A896"/>
                </a:solidFill>
                <a:latin typeface="Calibri" pitchFamily="34" charset="0"/>
                <a:ea typeface="Calibri" pitchFamily="34" charset="-122"/>
                <a:cs typeface="Calibri" pitchFamily="34" charset="-120"/>
              </a:rPr>
              <a:t>PROJECT DECLARATION</a:t>
            </a:r>
            <a:endParaRPr lang="en-US" sz="1150" dirty="0"/>
          </a:p>
        </p:txBody>
      </p:sp>
      <p:sp>
        <p:nvSpPr>
          <p:cNvPr id="3" name="Text 1"/>
          <p:cNvSpPr/>
          <p:nvPr/>
        </p:nvSpPr>
        <p:spPr>
          <a:xfrm>
            <a:off x="548640" y="658368"/>
            <a:ext cx="10698480" cy="685800"/>
          </a:xfrm>
          <a:prstGeom prst="rect">
            <a:avLst/>
          </a:prstGeom>
          <a:noFill/>
          <a:ln/>
        </p:spPr>
        <p:txBody>
          <a:bodyPr wrap="square" rtlCol="0" anchor="ctr"/>
          <a:lstStyle/>
          <a:p>
            <a:pPr marL="0" indent="0">
              <a:buNone/>
            </a:pPr>
            <a:r>
              <a:rPr lang="en-US" sz="2600" b="1" dirty="0">
                <a:solidFill>
                  <a:srgbClr val="1C2B2B"/>
                </a:solidFill>
                <a:latin typeface="Cambria" pitchFamily="34" charset="0"/>
                <a:ea typeface="Cambria" pitchFamily="34" charset="-122"/>
                <a:cs typeface="Cambria" pitchFamily="34" charset="-120"/>
              </a:rPr>
              <a:t>Project Declaration</a:t>
            </a:r>
            <a:endParaRPr lang="en-US" sz="26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548640" y="1508760"/>
          <a:ext cx="11064240" cy="4800600"/>
        </p:xfrm>
        <a:graphic>
          <a:graphicData uri="http://schemas.openxmlformats.org/drawingml/2006/table">
            <a:tbl>
              <a:tblPr/>
              <a:tblGrid>
                <a:gridCol w="2743200">
                  <a:extLst>
                    <a:ext uri="{9D8B030D-6E8A-4147-A177-3AD203B41FA5}">
                      <a16:colId xmlns:a16="http://schemas.microsoft.com/office/drawing/2014/main" val="20000"/>
                    </a:ext>
                  </a:extLst>
                </a:gridCol>
                <a:gridCol w="8321040">
                  <a:extLst>
                    <a:ext uri="{9D8B030D-6E8A-4147-A177-3AD203B41FA5}">
                      <a16:colId xmlns:a16="http://schemas.microsoft.com/office/drawing/2014/main" val="20001"/>
                    </a:ext>
                  </a:extLst>
                </a:gridCol>
              </a:tblGrid>
              <a:tr h="685800">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Particular</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tc>
                  <a:txBody>
                    <a:bodyPr/>
                    <a:lstStyle/>
                    <a:p>
                      <a:pPr marL="0" indent="0" algn="l">
                        <a:buNone/>
                      </a:pPr>
                      <a:r>
                        <a:rPr lang="en-US" sz="1100" b="1" dirty="0">
                          <a:solidFill>
                            <a:srgbClr val="FFFFFF"/>
                          </a:solidFill>
                          <a:latin typeface="Calibri" pitchFamily="34" charset="0"/>
                          <a:ea typeface="Calibri" pitchFamily="34" charset="-122"/>
                          <a:cs typeface="Calibri" pitchFamily="34" charset="-120"/>
                        </a:rPr>
                        <a:t>Details</a:t>
                      </a:r>
                      <a:endParaRPr lang="en-US" sz="110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014A52"/>
                    </a:solidFill>
                  </a:tcPr>
                </a:tc>
                <a:extLst>
                  <a:ext uri="{0D108BD9-81ED-4DB2-BD59-A6C34878D82A}">
                    <a16:rowId xmlns:a16="http://schemas.microsoft.com/office/drawing/2014/main" val="10000"/>
                  </a:ext>
                </a:extLst>
              </a:tr>
              <a:tr h="685800">
                <a:tc>
                  <a:txBody>
                    <a:bodyPr/>
                    <a:lstStyle/>
                    <a:p>
                      <a:pPr marL="0" indent="0" algn="l">
                        <a:buNone/>
                      </a:pPr>
                      <a:r>
                        <a:rPr lang="en-US" sz="1250" b="1" dirty="0">
                          <a:solidFill>
                            <a:srgbClr val="1C2B2B"/>
                          </a:solidFill>
                          <a:latin typeface="Calibri" pitchFamily="34" charset="0"/>
                          <a:ea typeface="Calibri" pitchFamily="34" charset="-122"/>
                          <a:cs typeface="Calibri" pitchFamily="34" charset="-120"/>
                        </a:rPr>
                        <a:t>Project Title</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250" dirty="0">
                          <a:solidFill>
                            <a:srgbClr val="1C2B2B"/>
                          </a:solidFill>
                          <a:latin typeface="Calibri" pitchFamily="34" charset="0"/>
                          <a:ea typeface="Calibri" pitchFamily="34" charset="-122"/>
                          <a:cs typeface="Calibri" pitchFamily="34" charset="-120"/>
                        </a:rPr>
                        <a:t>12-Week SDG Project on Inclusive Education</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1"/>
                  </a:ext>
                </a:extLst>
              </a:tr>
              <a:tr h="685800">
                <a:tc>
                  <a:txBody>
                    <a:bodyPr/>
                    <a:lstStyle/>
                    <a:p>
                      <a:pPr marL="0" indent="0" algn="l">
                        <a:buNone/>
                      </a:pPr>
                      <a:r>
                        <a:rPr lang="en-US" sz="1250" b="1" dirty="0">
                          <a:solidFill>
                            <a:srgbClr val="1C2B2B"/>
                          </a:solidFill>
                          <a:latin typeface="Calibri" pitchFamily="34" charset="0"/>
                          <a:ea typeface="Calibri" pitchFamily="34" charset="-122"/>
                          <a:cs typeface="Calibri" pitchFamily="34" charset="-120"/>
                        </a:rPr>
                        <a:t>SDG Goal</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250" dirty="0">
                          <a:solidFill>
                            <a:srgbClr val="1C2B2B"/>
                          </a:solidFill>
                          <a:latin typeface="Calibri" pitchFamily="34" charset="0"/>
                          <a:ea typeface="Calibri" pitchFamily="34" charset="-122"/>
                          <a:cs typeface="Calibri" pitchFamily="34" charset="-120"/>
                        </a:rPr>
                        <a:t>Goal 4 – Quality Education</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2"/>
                  </a:ext>
                </a:extLst>
              </a:tr>
              <a:tr h="685800">
                <a:tc>
                  <a:txBody>
                    <a:bodyPr/>
                    <a:lstStyle/>
                    <a:p>
                      <a:pPr marL="0" indent="0" algn="l">
                        <a:buNone/>
                      </a:pPr>
                      <a:r>
                        <a:rPr lang="en-US" sz="1250" b="1" dirty="0">
                          <a:solidFill>
                            <a:srgbClr val="1C2B2B"/>
                          </a:solidFill>
                          <a:latin typeface="Calibri" pitchFamily="34" charset="0"/>
                          <a:ea typeface="Calibri" pitchFamily="34" charset="-122"/>
                          <a:cs typeface="Calibri" pitchFamily="34" charset="-120"/>
                        </a:rPr>
                        <a:t>School</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250" dirty="0">
                          <a:solidFill>
                            <a:srgbClr val="1C2B2B"/>
                          </a:solidFill>
                          <a:latin typeface="Calibri" pitchFamily="34" charset="0"/>
                          <a:ea typeface="Calibri" pitchFamily="34" charset="-122"/>
                          <a:cs typeface="Calibri" pitchFamily="34" charset="-120"/>
                        </a:rPr>
                        <a:t>M.I. Hajwani English Medium School &amp; Jr. College, Khed</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3"/>
                  </a:ext>
                </a:extLst>
              </a:tr>
              <a:tr h="685800">
                <a:tc>
                  <a:txBody>
                    <a:bodyPr/>
                    <a:lstStyle/>
                    <a:p>
                      <a:pPr marL="0" indent="0" algn="l">
                        <a:buNone/>
                      </a:pPr>
                      <a:r>
                        <a:rPr lang="en-US" sz="1250" b="1" dirty="0">
                          <a:solidFill>
                            <a:srgbClr val="1C2B2B"/>
                          </a:solidFill>
                          <a:latin typeface="Calibri" pitchFamily="34" charset="0"/>
                          <a:ea typeface="Calibri" pitchFamily="34" charset="-122"/>
                          <a:cs typeface="Calibri" pitchFamily="34" charset="-120"/>
                        </a:rPr>
                        <a:t>Department</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250" dirty="0">
                          <a:solidFill>
                            <a:srgbClr val="1C2B2B"/>
                          </a:solidFill>
                          <a:latin typeface="Calibri" pitchFamily="34" charset="0"/>
                          <a:ea typeface="Calibri" pitchFamily="34" charset="-122"/>
                          <a:cs typeface="Calibri" pitchFamily="34" charset="-120"/>
                        </a:rPr>
                        <a:t>English &amp; Commerce Department</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4"/>
                  </a:ext>
                </a:extLst>
              </a:tr>
              <a:tr h="685800">
                <a:tc>
                  <a:txBody>
                    <a:bodyPr/>
                    <a:lstStyle/>
                    <a:p>
                      <a:pPr marL="0" indent="0" algn="l">
                        <a:buNone/>
                      </a:pPr>
                      <a:r>
                        <a:rPr lang="en-US" sz="1250" b="1" dirty="0">
                          <a:solidFill>
                            <a:srgbClr val="1C2B2B"/>
                          </a:solidFill>
                          <a:latin typeface="Calibri" pitchFamily="34" charset="0"/>
                          <a:ea typeface="Calibri" pitchFamily="34" charset="-122"/>
                          <a:cs typeface="Calibri" pitchFamily="34" charset="-120"/>
                        </a:rPr>
                        <a:t>Project Duration</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tc>
                  <a:txBody>
                    <a:bodyPr/>
                    <a:lstStyle/>
                    <a:p>
                      <a:pPr marL="0" indent="0" algn="l">
                        <a:buNone/>
                      </a:pPr>
                      <a:r>
                        <a:rPr lang="en-US" sz="1250" dirty="0">
                          <a:solidFill>
                            <a:srgbClr val="1C2B2B"/>
                          </a:solidFill>
                          <a:latin typeface="Calibri" pitchFamily="34" charset="0"/>
                          <a:ea typeface="Calibri" pitchFamily="34" charset="-122"/>
                          <a:cs typeface="Calibri" pitchFamily="34" charset="-120"/>
                        </a:rPr>
                        <a:t>12 Weeks</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4F9F8"/>
                    </a:solidFill>
                  </a:tcPr>
                </a:tc>
                <a:extLst>
                  <a:ext uri="{0D108BD9-81ED-4DB2-BD59-A6C34878D82A}">
                    <a16:rowId xmlns:a16="http://schemas.microsoft.com/office/drawing/2014/main" val="10005"/>
                  </a:ext>
                </a:extLst>
              </a:tr>
              <a:tr h="685800">
                <a:tc>
                  <a:txBody>
                    <a:bodyPr/>
                    <a:lstStyle/>
                    <a:p>
                      <a:pPr marL="0" indent="0" algn="l">
                        <a:buNone/>
                      </a:pPr>
                      <a:r>
                        <a:rPr lang="en-US" sz="1250" b="1" dirty="0">
                          <a:solidFill>
                            <a:srgbClr val="1C2B2B"/>
                          </a:solidFill>
                          <a:latin typeface="Calibri" pitchFamily="34" charset="0"/>
                          <a:ea typeface="Calibri" pitchFamily="34" charset="-122"/>
                          <a:cs typeface="Calibri" pitchFamily="34" charset="-120"/>
                        </a:rPr>
                        <a:t>Project Focus</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tc>
                  <a:txBody>
                    <a:bodyPr/>
                    <a:lstStyle/>
                    <a:p>
                      <a:pPr marL="0" indent="0" algn="l">
                        <a:buNone/>
                      </a:pPr>
                      <a:r>
                        <a:rPr lang="en-US" sz="1250" dirty="0">
                          <a:solidFill>
                            <a:srgbClr val="1C2B2B"/>
                          </a:solidFill>
                          <a:latin typeface="Calibri" pitchFamily="34" charset="0"/>
                          <a:ea typeface="Calibri" pitchFamily="34" charset="-122"/>
                          <a:cs typeface="Calibri" pitchFamily="34" charset="-120"/>
                        </a:rPr>
                        <a:t>Inclusive Education, Equal Opportunity, Accessibility, Peer Support, and Community Participation</a:t>
                      </a:r>
                      <a:endParaRPr lang="en-US" sz="1250" dirty="0">
                        <a:latin typeface="Calibri" charset="0"/>
                        <a:ea typeface="Calibri" charset="0"/>
                        <a:cs typeface="Calibri" charset="0"/>
                      </a:endParaRPr>
                    </a:p>
                  </a:txBody>
                  <a:tcPr marT="54864" marB="54864" anchor="ctr">
                    <a:lnL w="0" cap="flat" cmpd="sng" algn="ctr">
                      <a:noFill/>
                    </a:lnL>
                    <a:lnR w="0" cap="flat" cmpd="sng" algn="ctr">
                      <a:noFill/>
                    </a:lnR>
                    <a:lnT w="0" cap="flat" cmpd="sng" algn="ctr">
                      <a:noFill/>
                    </a:lnT>
                    <a:lnB w="0" cap="flat" cmpd="sng" algn="ctr">
                      <a:noFill/>
                    </a:lnB>
                    <a:solidFill>
                      <a:srgbClr val="FFFFFF"/>
                    </a:solidFill>
                  </a:tcPr>
                </a:tc>
                <a:extLst>
                  <a:ext uri="{0D108BD9-81ED-4DB2-BD59-A6C34878D82A}">
                    <a16:rowId xmlns:a16="http://schemas.microsoft.com/office/drawing/2014/main" val="10006"/>
                  </a:ext>
                </a:extLst>
              </a:tr>
            </a:tbl>
          </a:graphicData>
        </a:graphic>
      </p:graphicFrame>
      <p:sp>
        <p:nvSpPr>
          <p:cNvPr id="5" name="Text 2"/>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6" name="Text 3"/>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31</a:t>
            </a:r>
            <a:endParaRPr lang="en-US" sz="900"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8B1AC0C-7A37-101E-FD63-D5F247EC7312}"/>
            </a:ext>
          </a:extLst>
        </p:cNvPr>
        <p:cNvGrpSpPr/>
        <p:nvPr/>
      </p:nvGrpSpPr>
      <p:grpSpPr>
        <a:xfrm>
          <a:off x="0" y="0"/>
          <a:ext cx="0" cy="0"/>
          <a:chOff x="0" y="0"/>
          <a:chExt cx="0" cy="0"/>
        </a:xfrm>
      </p:grpSpPr>
      <p:sp>
        <p:nvSpPr>
          <p:cNvPr id="5" name="Text 2">
            <a:extLst>
              <a:ext uri="{FF2B5EF4-FFF2-40B4-BE49-F238E27FC236}">
                <a16:creationId xmlns:a16="http://schemas.microsoft.com/office/drawing/2014/main" id="{D071E731-2073-9A68-E243-A0B8F7A4F2D1}"/>
              </a:ext>
            </a:extLst>
          </p:cNvPr>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5A6E6E"/>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6" name="Text 3">
            <a:extLst>
              <a:ext uri="{FF2B5EF4-FFF2-40B4-BE49-F238E27FC236}">
                <a16:creationId xmlns:a16="http://schemas.microsoft.com/office/drawing/2014/main" id="{07FCAFB2-EA8B-25C2-33E9-880214F1D6AB}"/>
              </a:ext>
            </a:extLst>
          </p:cNvPr>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5A6E6E"/>
                </a:solidFill>
                <a:latin typeface="Calibri" pitchFamily="34" charset="0"/>
                <a:ea typeface="Calibri" pitchFamily="34" charset="-122"/>
                <a:cs typeface="Calibri" pitchFamily="34" charset="-120"/>
              </a:rPr>
              <a:t>31</a:t>
            </a:r>
            <a:endParaRPr lang="en-US" sz="900" dirty="0"/>
          </a:p>
        </p:txBody>
      </p:sp>
      <p:pic>
        <p:nvPicPr>
          <p:cNvPr id="4" name="WhatsApp Video 2026-08-13 at 7.19.59 PM">
            <a:hlinkClick r:id="" action="ppaction://media"/>
            <a:extLst>
              <a:ext uri="{FF2B5EF4-FFF2-40B4-BE49-F238E27FC236}">
                <a16:creationId xmlns:a16="http://schemas.microsoft.com/office/drawing/2014/main" id="{AE9ECF1C-2C40-7D3C-62B1-67BC2E769FF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183064" y="223498"/>
            <a:ext cx="3495694" cy="6268742"/>
          </a:xfrm>
          <a:prstGeom prst="rect">
            <a:avLst/>
          </a:prstGeom>
        </p:spPr>
      </p:pic>
    </p:spTree>
    <p:extLst>
      <p:ext uri="{BB962C8B-B14F-4D97-AF65-F5344CB8AC3E}">
        <p14:creationId xmlns:p14="http://schemas.microsoft.com/office/powerpoint/2010/main" val="57468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WhatsApp Video 2026-08-13 at 7.19.59 PM (1)">
            <a:hlinkClick r:id="" action="ppaction://media"/>
            <a:extLst>
              <a:ext uri="{FF2B5EF4-FFF2-40B4-BE49-F238E27FC236}">
                <a16:creationId xmlns:a16="http://schemas.microsoft.com/office/drawing/2014/main" id="{E7F10D87-26B8-7560-31BD-AF8956AE2A7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183064" y="265763"/>
            <a:ext cx="3429592" cy="6150203"/>
          </a:xfrm>
          <a:prstGeom prst="rect">
            <a:avLst/>
          </a:prstGeom>
        </p:spPr>
      </p:pic>
    </p:spTree>
    <p:extLst>
      <p:ext uri="{BB962C8B-B14F-4D97-AF65-F5344CB8AC3E}">
        <p14:creationId xmlns:p14="http://schemas.microsoft.com/office/powerpoint/2010/main" val="2217874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0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name="Slide 32">
    <p:bg>
      <p:bgPr>
        <a:solidFill>
          <a:srgbClr val="014A52"/>
        </a:solidFill>
        <a:effectLst/>
      </p:bgPr>
    </p:bg>
    <p:spTree>
      <p:nvGrpSpPr>
        <p:cNvPr id="1" name=""/>
        <p:cNvGrpSpPr/>
        <p:nvPr/>
      </p:nvGrpSpPr>
      <p:grpSpPr>
        <a:xfrm>
          <a:off x="0" y="0"/>
          <a:ext cx="0" cy="0"/>
          <a:chOff x="0" y="0"/>
          <a:chExt cx="0" cy="0"/>
        </a:xfrm>
      </p:grpSpPr>
      <p:sp>
        <p:nvSpPr>
          <p:cNvPr id="2" name="Shape 0"/>
          <p:cNvSpPr/>
          <p:nvPr/>
        </p:nvSpPr>
        <p:spPr>
          <a:xfrm>
            <a:off x="-1828800" y="-2286000"/>
            <a:ext cx="5486400" cy="5486400"/>
          </a:xfrm>
          <a:prstGeom prst="ellipse">
            <a:avLst/>
          </a:prstGeom>
          <a:solidFill>
            <a:srgbClr val="028090"/>
          </a:solidFill>
          <a:ln/>
        </p:spPr>
      </p:sp>
      <p:sp>
        <p:nvSpPr>
          <p:cNvPr id="3" name="Shape 1"/>
          <p:cNvSpPr/>
          <p:nvPr/>
        </p:nvSpPr>
        <p:spPr>
          <a:xfrm>
            <a:off x="9601200" y="3840480"/>
            <a:ext cx="4572000" cy="4572000"/>
          </a:xfrm>
          <a:prstGeom prst="ellipse">
            <a:avLst/>
          </a:prstGeom>
          <a:solidFill>
            <a:srgbClr val="00A896"/>
          </a:solidFill>
          <a:ln/>
        </p:spPr>
      </p:sp>
      <p:sp>
        <p:nvSpPr>
          <p:cNvPr id="4" name="Text 2"/>
          <p:cNvSpPr/>
          <p:nvPr/>
        </p:nvSpPr>
        <p:spPr>
          <a:xfrm>
            <a:off x="0" y="1920240"/>
            <a:ext cx="12188952" cy="365760"/>
          </a:xfrm>
          <a:prstGeom prst="rect">
            <a:avLst/>
          </a:prstGeom>
          <a:noFill/>
          <a:ln/>
        </p:spPr>
        <p:txBody>
          <a:bodyPr wrap="square" rtlCol="0" anchor="ctr"/>
          <a:lstStyle/>
          <a:p>
            <a:pPr marL="0" indent="0" algn="ctr">
              <a:buNone/>
            </a:pPr>
            <a:r>
              <a:rPr lang="en-US" sz="1300" b="1" kern="0" spc="200" dirty="0">
                <a:solidFill>
                  <a:srgbClr val="02C39A"/>
                </a:solidFill>
                <a:latin typeface="Calibri" pitchFamily="34" charset="0"/>
                <a:ea typeface="Calibri" pitchFamily="34" charset="-122"/>
                <a:cs typeface="Calibri" pitchFamily="34" charset="-120"/>
              </a:rPr>
              <a:t>THANK YOU</a:t>
            </a:r>
            <a:endParaRPr lang="en-US" sz="1300" dirty="0"/>
          </a:p>
        </p:txBody>
      </p:sp>
      <p:sp>
        <p:nvSpPr>
          <p:cNvPr id="5" name="Text 3"/>
          <p:cNvSpPr/>
          <p:nvPr/>
        </p:nvSpPr>
        <p:spPr>
          <a:xfrm>
            <a:off x="914400" y="2331720"/>
            <a:ext cx="10360152" cy="1920240"/>
          </a:xfrm>
          <a:prstGeom prst="rect">
            <a:avLst/>
          </a:prstGeom>
          <a:noFill/>
          <a:ln/>
        </p:spPr>
        <p:txBody>
          <a:bodyPr wrap="square" rtlCol="0" anchor="ctr"/>
          <a:lstStyle/>
          <a:p>
            <a:pPr marL="0" indent="0" algn="ctr">
              <a:lnSpc>
                <a:spcPct val="115000"/>
              </a:lnSpc>
              <a:buNone/>
            </a:pPr>
            <a:r>
              <a:rPr lang="en-US" sz="3000" b="1" dirty="0">
                <a:solidFill>
                  <a:srgbClr val="FFFFFF"/>
                </a:solidFill>
                <a:latin typeface="Cambria" pitchFamily="34" charset="0"/>
                <a:ea typeface="Cambria" pitchFamily="34" charset="-122"/>
                <a:cs typeface="Cambria" pitchFamily="34" charset="-120"/>
              </a:rPr>
              <a:t>Everyone Belongs.</a:t>
            </a:r>
            <a:endParaRPr lang="en-US" sz="3000" dirty="0"/>
          </a:p>
          <a:p>
            <a:pPr marL="0" indent="0" algn="ctr">
              <a:lnSpc>
                <a:spcPct val="115000"/>
              </a:lnSpc>
              <a:buNone/>
            </a:pPr>
            <a:r>
              <a:rPr lang="en-US" sz="3000" b="1" dirty="0">
                <a:solidFill>
                  <a:srgbClr val="FFFFFF"/>
                </a:solidFill>
                <a:latin typeface="Cambria" pitchFamily="34" charset="0"/>
                <a:ea typeface="Cambria" pitchFamily="34" charset="-122"/>
                <a:cs typeface="Cambria" pitchFamily="34" charset="-120"/>
              </a:rPr>
              <a:t>Everyone Learns.</a:t>
            </a:r>
            <a:endParaRPr lang="en-US" sz="3000" dirty="0"/>
          </a:p>
          <a:p>
            <a:pPr marL="0" indent="0" algn="ctr">
              <a:lnSpc>
                <a:spcPct val="115000"/>
              </a:lnSpc>
              <a:buNone/>
            </a:pPr>
            <a:r>
              <a:rPr lang="en-US" sz="3000" b="1" dirty="0">
                <a:solidFill>
                  <a:srgbClr val="FFFFFF"/>
                </a:solidFill>
                <a:latin typeface="Cambria" pitchFamily="34" charset="0"/>
                <a:ea typeface="Cambria" pitchFamily="34" charset="-122"/>
                <a:cs typeface="Cambria" pitchFamily="34" charset="-120"/>
              </a:rPr>
              <a:t>Everyone is Respected.</a:t>
            </a:r>
            <a:endParaRPr lang="en-US" sz="3000" dirty="0"/>
          </a:p>
        </p:txBody>
      </p:sp>
      <p:sp>
        <p:nvSpPr>
          <p:cNvPr id="6" name="Shape 4"/>
          <p:cNvSpPr/>
          <p:nvPr/>
        </p:nvSpPr>
        <p:spPr>
          <a:xfrm>
            <a:off x="4722876" y="4434840"/>
            <a:ext cx="2743200" cy="0"/>
          </a:xfrm>
          <a:prstGeom prst="line">
            <a:avLst/>
          </a:prstGeom>
          <a:noFill/>
          <a:ln w="19050">
            <a:solidFill>
              <a:srgbClr val="02C39A"/>
            </a:solidFill>
            <a:prstDash val="solid"/>
          </a:ln>
        </p:spPr>
      </p:sp>
      <p:sp>
        <p:nvSpPr>
          <p:cNvPr id="7" name="Text 5"/>
          <p:cNvSpPr/>
          <p:nvPr/>
        </p:nvSpPr>
        <p:spPr>
          <a:xfrm>
            <a:off x="914400" y="4663440"/>
            <a:ext cx="10360152" cy="731520"/>
          </a:xfrm>
          <a:prstGeom prst="rect">
            <a:avLst/>
          </a:prstGeom>
          <a:noFill/>
          <a:ln/>
        </p:spPr>
        <p:txBody>
          <a:bodyPr wrap="square" rtlCol="0" anchor="ctr"/>
          <a:lstStyle/>
          <a:p>
            <a:pPr marL="0" indent="0" algn="ctr">
              <a:lnSpc>
                <a:spcPct val="130000"/>
              </a:lnSpc>
              <a:buNone/>
            </a:pPr>
            <a:r>
              <a:rPr lang="en-US" sz="1250" dirty="0">
                <a:solidFill>
                  <a:srgbClr val="CADCFC"/>
                </a:solidFill>
                <a:latin typeface="Calibri" pitchFamily="34" charset="0"/>
                <a:ea typeface="Calibri" pitchFamily="34" charset="-122"/>
                <a:cs typeface="Calibri" pitchFamily="34" charset="-120"/>
              </a:rPr>
              <a:t>Student Committee · English &amp; Commerce Department · Guided by Mrs. Kadiri Shagufta (HOD, Commerce)</a:t>
            </a:r>
            <a:endParaRPr lang="en-US" sz="1250" dirty="0"/>
          </a:p>
          <a:p>
            <a:pPr marL="0" indent="0" algn="ctr">
              <a:lnSpc>
                <a:spcPct val="130000"/>
              </a:lnSpc>
              <a:buNone/>
            </a:pPr>
            <a:r>
              <a:rPr lang="en-US" sz="1250" dirty="0">
                <a:solidFill>
                  <a:srgbClr val="CADCFC"/>
                </a:solidFill>
                <a:latin typeface="Calibri" pitchFamily="34" charset="0"/>
                <a:ea typeface="Calibri" pitchFamily="34" charset="-122"/>
                <a:cs typeface="Calibri" pitchFamily="34" charset="-120"/>
              </a:rPr>
              <a:t>Submitted to the National Education Board</a:t>
            </a:r>
            <a:endParaRPr lang="en-US" sz="1250" dirty="0"/>
          </a:p>
        </p:txBody>
      </p:sp>
      <p:sp>
        <p:nvSpPr>
          <p:cNvPr id="8" name="Text 6"/>
          <p:cNvSpPr/>
          <p:nvPr/>
        </p:nvSpPr>
        <p:spPr>
          <a:xfrm>
            <a:off x="457200" y="6492240"/>
            <a:ext cx="7315200" cy="274320"/>
          </a:xfrm>
          <a:prstGeom prst="rect">
            <a:avLst/>
          </a:prstGeom>
          <a:noFill/>
          <a:ln/>
        </p:spPr>
        <p:txBody>
          <a:bodyPr wrap="square" rtlCol="0" anchor="ctr"/>
          <a:lstStyle/>
          <a:p>
            <a:pPr marL="0" indent="0" algn="l">
              <a:buNone/>
            </a:pPr>
            <a:r>
              <a:rPr lang="en-US" sz="900" dirty="0">
                <a:solidFill>
                  <a:srgbClr val="9FD8D3"/>
                </a:solidFill>
                <a:latin typeface="Calibri" pitchFamily="34" charset="0"/>
                <a:ea typeface="Calibri" pitchFamily="34" charset="-122"/>
                <a:cs typeface="Calibri" pitchFamily="34" charset="-120"/>
              </a:rPr>
              <a:t>M.I. Hajwani English Medium School &amp; Jr. College, Khed</a:t>
            </a:r>
            <a:endParaRPr lang="en-US" sz="900" dirty="0"/>
          </a:p>
        </p:txBody>
      </p:sp>
      <p:sp>
        <p:nvSpPr>
          <p:cNvPr id="9" name="Text 7"/>
          <p:cNvSpPr/>
          <p:nvPr/>
        </p:nvSpPr>
        <p:spPr>
          <a:xfrm>
            <a:off x="11274552" y="6492240"/>
            <a:ext cx="457200" cy="274320"/>
          </a:xfrm>
          <a:prstGeom prst="rect">
            <a:avLst/>
          </a:prstGeom>
          <a:noFill/>
          <a:ln/>
        </p:spPr>
        <p:txBody>
          <a:bodyPr wrap="square" rtlCol="0" anchor="ctr"/>
          <a:lstStyle/>
          <a:p>
            <a:pPr marL="0" indent="0" algn="r">
              <a:buNone/>
            </a:pPr>
            <a:r>
              <a:rPr lang="en-US" sz="900" dirty="0">
                <a:solidFill>
                  <a:srgbClr val="9FD8D3"/>
                </a:solidFill>
                <a:latin typeface="Calibri" pitchFamily="34" charset="0"/>
                <a:ea typeface="Calibri" pitchFamily="34" charset="-122"/>
                <a:cs typeface="Calibri" pitchFamily="34" charset="-120"/>
              </a:rPr>
              <a:t>32</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9703</Words>
  <Application>Microsoft Office PowerPoint</Application>
  <PresentationFormat>Widescreen</PresentationFormat>
  <Paragraphs>1494</Paragraphs>
  <Slides>104</Slides>
  <Notes>44</Notes>
  <HiddenSlides>0</HiddenSlides>
  <MMClips>5</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104</vt:i4>
      </vt:variant>
    </vt:vector>
  </HeadingPairs>
  <TitlesOfParts>
    <vt:vector size="113" baseType="lpstr">
      <vt:lpstr>Aptos</vt:lpstr>
      <vt:lpstr>Arial</vt:lpstr>
      <vt:lpstr>Calibri</vt:lpstr>
      <vt:lpstr>Calibri Light</vt:lpstr>
      <vt:lpstr>Cambria</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Week 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PC-33</dc:creator>
  <cp:keywords/>
  <dc:description>generated using python-pptx</dc:description>
  <cp:lastModifiedBy>PC-33</cp:lastModifiedBy>
  <cp:revision>6</cp:revision>
  <dcterms:created xsi:type="dcterms:W3CDTF">2013-01-27T09:14:16Z</dcterms:created>
  <dcterms:modified xsi:type="dcterms:W3CDTF">2026-08-18T07:28:51Z</dcterms:modified>
  <cp:category/>
</cp:coreProperties>
</file>